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2" r:id="rId10"/>
    <p:sldId id="263" r:id="rId11"/>
    <p:sldId id="269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2035F-06CE-40EE-BB44-96F54E9160F9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2FFA0-EAD9-4E56-B543-DA21FB5189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CBA52-1076-4F8C-8CA3-38D858AB3673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BA063-2F0E-44E3-A932-D2255B1B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Leviticus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Leprosy or Skin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3800" dirty="0" smtClean="0"/>
              <a:t>Leviticus 13-14 Why these two extensive chapters describing skin diseases right in the center of the book? </a:t>
            </a:r>
          </a:p>
          <a:p>
            <a:pPr>
              <a:spcBef>
                <a:spcPts val="1800"/>
              </a:spcBef>
            </a:pPr>
            <a:r>
              <a:rPr lang="en-US" sz="3800" dirty="0" smtClean="0"/>
              <a:t>Skin diseases made one unclean and he could not approach God, the tabernacle (Num 5:1-4) and alienated him from fellow-man (Lev 13:45-46)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Leprosy or Skin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3800" dirty="0" smtClean="0"/>
              <a:t>Skin diseases and their treatment were symbolic of sin and its consequences (Ps 51:7; Isaiah 6:1-5)</a:t>
            </a:r>
          </a:p>
          <a:p>
            <a:pPr>
              <a:spcBef>
                <a:spcPts val="1800"/>
              </a:spcBef>
            </a:pPr>
            <a:r>
              <a:rPr lang="en-US" sz="3800" dirty="0" smtClean="0"/>
              <a:t>Jesus cleansing lepers show forgive sin (Luke 5:12-16; 8; 7:22; 48-50)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Feast Days: Lev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23:4-14 Passover and feast of unleavened bread- 1</a:t>
            </a:r>
            <a:r>
              <a:rPr lang="en-US" sz="3800" baseline="30000" dirty="0" smtClean="0"/>
              <a:t>st</a:t>
            </a:r>
            <a:r>
              <a:rPr lang="en-US" sz="3800" dirty="0" smtClean="0"/>
              <a:t> month, 14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day; 15-21</a:t>
            </a:r>
            <a:r>
              <a:rPr lang="en-US" sz="3800" baseline="30000" dirty="0" smtClean="0"/>
              <a:t>st</a:t>
            </a:r>
            <a:r>
              <a:rPr lang="en-US" sz="3800" dirty="0" smtClean="0"/>
              <a:t> </a:t>
            </a:r>
          </a:p>
          <a:p>
            <a:r>
              <a:rPr lang="en-US" sz="3800" dirty="0" smtClean="0"/>
              <a:t>23:15-22 Feast of Weeks (Pentecost)- about seven weeks after previous feast</a:t>
            </a:r>
          </a:p>
          <a:p>
            <a:r>
              <a:rPr lang="en-US" sz="3800" dirty="0" smtClean="0"/>
              <a:t>23:23-25 Trumpets- 7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month and 1</a:t>
            </a:r>
            <a:r>
              <a:rPr lang="en-US" sz="3800" baseline="30000" dirty="0" smtClean="0"/>
              <a:t>st</a:t>
            </a:r>
            <a:r>
              <a:rPr lang="en-US" sz="3800" dirty="0" smtClean="0"/>
              <a:t> day</a:t>
            </a:r>
          </a:p>
          <a:p>
            <a:r>
              <a:rPr lang="en-US" sz="3800" dirty="0" smtClean="0"/>
              <a:t>23:26-32 Day of Atonement- 7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month and 10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day</a:t>
            </a:r>
          </a:p>
          <a:p>
            <a:r>
              <a:rPr lang="en-US" sz="3800" dirty="0" smtClean="0"/>
              <a:t>23:33-44 Feast of Booths- 7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month, 15-21</a:t>
            </a:r>
            <a:r>
              <a:rPr lang="en-US" sz="3800" baseline="30000" dirty="0" smtClean="0"/>
              <a:t>st</a:t>
            </a:r>
            <a:r>
              <a:rPr lang="en-US" sz="3800" dirty="0" smtClean="0"/>
              <a:t> day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Jesus: Fulfillment of the Feast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Feast of Booths- John 7:2, 37-39; 8:12</a:t>
            </a:r>
          </a:p>
          <a:p>
            <a:r>
              <a:rPr lang="en-US" sz="3800" dirty="0" smtClean="0"/>
              <a:t>Passover- All gospels give this feast as the setting for the crucifixion Mt 26:1-5; Mk 14:1-2; </a:t>
            </a:r>
            <a:r>
              <a:rPr lang="en-US" sz="3800" dirty="0" err="1" smtClean="0"/>
              <a:t>Lk</a:t>
            </a:r>
            <a:r>
              <a:rPr lang="en-US" sz="3800" dirty="0" smtClean="0"/>
              <a:t> 22:1-2; </a:t>
            </a:r>
            <a:r>
              <a:rPr lang="en-US" sz="3800" dirty="0" err="1" smtClean="0"/>
              <a:t>Jn</a:t>
            </a:r>
            <a:r>
              <a:rPr lang="en-US" sz="3800" dirty="0" smtClean="0"/>
              <a:t> 11:55</a:t>
            </a:r>
          </a:p>
          <a:p>
            <a:r>
              <a:rPr lang="en-US" sz="3800" dirty="0" smtClean="0"/>
              <a:t>Jesus the Passover Lamb John 19:36; Ex 12:46; Num 9:12; I </a:t>
            </a:r>
            <a:r>
              <a:rPr lang="en-US" sz="3800" dirty="0" err="1" smtClean="0"/>
              <a:t>Cor</a:t>
            </a:r>
            <a:r>
              <a:rPr lang="en-US" sz="3800" dirty="0" smtClean="0"/>
              <a:t> 5:7</a:t>
            </a:r>
          </a:p>
          <a:p>
            <a:r>
              <a:rPr lang="en-US" sz="3800" dirty="0" smtClean="0"/>
              <a:t>The salvation that is accomplished through Jesus is a new exodus- Ex 12/ Is 43:16-17; </a:t>
            </a:r>
            <a:r>
              <a:rPr lang="en-US" sz="3800" dirty="0" err="1" smtClean="0"/>
              <a:t>Jer</a:t>
            </a:r>
            <a:r>
              <a:rPr lang="en-US" sz="3800" dirty="0" smtClean="0"/>
              <a:t> 16:14-15/ Luke 9:31/ Revelation 15:3-4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Jubilee and Leviticus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Every 49 or 50 years (25:8-12)</a:t>
            </a:r>
          </a:p>
          <a:p>
            <a:r>
              <a:rPr lang="en-US" sz="3800" dirty="0" smtClean="0"/>
              <a:t>In this year debts were forgiven, slaves were set free, and people were given their family lands (25:23-55)</a:t>
            </a:r>
          </a:p>
          <a:p>
            <a:r>
              <a:rPr lang="en-US" sz="3800" dirty="0" smtClean="0"/>
              <a:t>Isaiah 61:1-2 Announces a year of jubilee</a:t>
            </a:r>
          </a:p>
          <a:p>
            <a:r>
              <a:rPr lang="en-US" sz="3800" dirty="0" smtClean="0"/>
              <a:t>Luke 4:18-19 What was done in the year of Jubilee foreshadows the salvation that Christ brings- debts are forgiven, slaves set free, and hope of heaven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Reasons to study Leviticus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US" sz="3600" dirty="0" smtClean="0"/>
              <a:t>No </a:t>
            </a:r>
            <a:r>
              <a:rPr lang="en-US" sz="3600" dirty="0" smtClean="0"/>
              <a:t>book claims inspiration more </a:t>
            </a:r>
            <a:r>
              <a:rPr lang="en-US" sz="3600" dirty="0" smtClean="0"/>
              <a:t>often (for the size of the book)</a:t>
            </a:r>
            <a:endParaRPr lang="en-US" sz="3600" dirty="0" smtClean="0"/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 smtClean="0"/>
              <a:t>book reveals the nature of </a:t>
            </a:r>
            <a:r>
              <a:rPr lang="en-US" sz="3600" dirty="0" smtClean="0"/>
              <a:t>God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US" sz="3600" dirty="0" smtClean="0"/>
              <a:t>In </a:t>
            </a:r>
            <a:r>
              <a:rPr lang="en-US" sz="3600" dirty="0" smtClean="0"/>
              <a:t>order to understand a people it is necessary to understand their </a:t>
            </a:r>
            <a:r>
              <a:rPr lang="en-US" sz="3600" dirty="0" smtClean="0"/>
              <a:t>ritual- Wenham, Numbers, 30</a:t>
            </a:r>
            <a:endParaRPr lang="en-US" sz="3600" dirty="0" smtClean="0"/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US" sz="3600" dirty="0" smtClean="0"/>
              <a:t>It </a:t>
            </a:r>
            <a:r>
              <a:rPr lang="en-US" sz="3600" dirty="0" smtClean="0"/>
              <a:t>provides important background material to the </a:t>
            </a:r>
            <a:r>
              <a:rPr lang="en-US" sz="3600" dirty="0" smtClean="0"/>
              <a:t>NT- Luke 2:22-24 with Lev 12:6-8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Outline of Leviticus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1-7 Sacrifices</a:t>
            </a:r>
          </a:p>
          <a:p>
            <a:r>
              <a:rPr lang="en-US" sz="3600" dirty="0" smtClean="0"/>
              <a:t>8-10 The priesthood</a:t>
            </a:r>
          </a:p>
          <a:p>
            <a:r>
              <a:rPr lang="en-US" sz="3600" dirty="0" smtClean="0"/>
              <a:t>11-15 The clean and the unclean</a:t>
            </a:r>
          </a:p>
          <a:p>
            <a:r>
              <a:rPr lang="en-US" sz="3600" dirty="0" smtClean="0"/>
              <a:t>16 The day of atonement</a:t>
            </a:r>
          </a:p>
          <a:p>
            <a:r>
              <a:rPr lang="en-US" sz="3600" dirty="0" smtClean="0"/>
              <a:t>17-25 Holiness code</a:t>
            </a:r>
          </a:p>
          <a:p>
            <a:r>
              <a:rPr lang="en-US" sz="3600" dirty="0" smtClean="0"/>
              <a:t>26 Blessing and Cursing</a:t>
            </a:r>
          </a:p>
          <a:p>
            <a:r>
              <a:rPr lang="en-US" sz="3600" dirty="0" smtClean="0"/>
              <a:t>27 Vows</a:t>
            </a:r>
          </a:p>
          <a:p>
            <a:r>
              <a:rPr lang="en-US" sz="3600" dirty="0" smtClean="0"/>
              <a:t>Key concept: The Holiness of God</a:t>
            </a:r>
          </a:p>
          <a:p>
            <a:r>
              <a:rPr lang="en-US" sz="3600" dirty="0" smtClean="0"/>
              <a:t>Key verse: Leviticus 11:44-45; 19:2; 20:7, 26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Sacrifices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800" dirty="0" smtClean="0"/>
              <a:t>Lev 1: Burnt offerings- wholly offered</a:t>
            </a:r>
          </a:p>
          <a:p>
            <a:pPr>
              <a:spcBef>
                <a:spcPts val="1800"/>
              </a:spcBef>
            </a:pPr>
            <a:r>
              <a:rPr lang="en-US" sz="3800" dirty="0" smtClean="0"/>
              <a:t>Lev 2: Grain offerings- non-meat </a:t>
            </a:r>
          </a:p>
          <a:p>
            <a:pPr>
              <a:spcBef>
                <a:spcPts val="1800"/>
              </a:spcBef>
            </a:pPr>
            <a:r>
              <a:rPr lang="en-US" sz="3800" dirty="0" smtClean="0"/>
              <a:t>Lev 3: Peace offerings- worshiper ate part of</a:t>
            </a:r>
          </a:p>
          <a:p>
            <a:pPr>
              <a:spcBef>
                <a:spcPts val="1800"/>
              </a:spcBef>
            </a:pPr>
            <a:r>
              <a:rPr lang="en-US" sz="3800" dirty="0" smtClean="0"/>
              <a:t>Lev 4:1-5:13 Sin offerings- different sacrifice depending on status in </a:t>
            </a:r>
            <a:r>
              <a:rPr lang="en-US" sz="3800" dirty="0" smtClean="0"/>
              <a:t>community</a:t>
            </a: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Sacrifices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800" dirty="0" smtClean="0"/>
              <a:t>Lev </a:t>
            </a:r>
            <a:r>
              <a:rPr lang="en-US" sz="3800" dirty="0" smtClean="0"/>
              <a:t>5:14-6:7 </a:t>
            </a:r>
            <a:r>
              <a:rPr lang="en-US" sz="3800" dirty="0" smtClean="0"/>
              <a:t>Trespass/ Guilt </a:t>
            </a:r>
            <a:r>
              <a:rPr lang="en-US" sz="3800" dirty="0" smtClean="0"/>
              <a:t>offerings- pay “fine” in addition to sacrifice</a:t>
            </a:r>
          </a:p>
          <a:p>
            <a:pPr>
              <a:spcBef>
                <a:spcPts val="1800"/>
              </a:spcBef>
            </a:pPr>
            <a:r>
              <a:rPr lang="en-US" sz="3800" dirty="0" smtClean="0"/>
              <a:t>Sacrifices connected with forgiveness- Lev 1:4; 4:20, 26, 31, 35; 5</a:t>
            </a:r>
            <a:r>
              <a:rPr lang="en-US" sz="3800" dirty="0" smtClean="0"/>
              <a:t>: 6, 10, 13, 16, 18; 6:7</a:t>
            </a:r>
          </a:p>
          <a:p>
            <a:pPr>
              <a:spcBef>
                <a:spcPts val="1800"/>
              </a:spcBef>
            </a:pPr>
            <a:r>
              <a:rPr lang="en-US" sz="3800" dirty="0" smtClean="0"/>
              <a:t>Sinful people need forgiveness to approach a holy God </a:t>
            </a:r>
            <a:endParaRPr lang="en-US" sz="3800" dirty="0" smtClean="0"/>
          </a:p>
          <a:p>
            <a:pPr>
              <a:spcBef>
                <a:spcPts val="1800"/>
              </a:spcBef>
            </a:pPr>
            <a:r>
              <a:rPr lang="en-US" sz="3800" dirty="0" smtClean="0"/>
              <a:t>Why different sacrifices? </a:t>
            </a:r>
            <a:endParaRPr lang="en-US" sz="3800" dirty="0" smtClean="0"/>
          </a:p>
          <a:p>
            <a:pPr>
              <a:spcBef>
                <a:spcPts val="1800"/>
              </a:spcBef>
            </a:pP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Jesus: Fulfillment </a:t>
            </a:r>
            <a:r>
              <a:rPr lang="en-US" smtClean="0"/>
              <a:t>of Sacrifices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800" dirty="0" smtClean="0"/>
              <a:t>Sacrifices </a:t>
            </a:r>
            <a:r>
              <a:rPr lang="en-US" sz="3800" dirty="0" smtClean="0"/>
              <a:t>point to the sacrifice of </a:t>
            </a:r>
            <a:r>
              <a:rPr lang="en-US" sz="3800" dirty="0" smtClean="0"/>
              <a:t>Jesus- sometimes the NT uses specific sacrificial practice (Heb 13:11-13; Lev 4:7, 11-12) </a:t>
            </a:r>
          </a:p>
          <a:p>
            <a:pPr>
              <a:spcBef>
                <a:spcPts val="1800"/>
              </a:spcBef>
            </a:pPr>
            <a:r>
              <a:rPr lang="en-US" sz="3800" dirty="0" smtClean="0"/>
              <a:t>Contrast to these repeated sacrifices Christ offered one sacrifice (Heb 7:27; 9:12, 23-28; 10:11-14)</a:t>
            </a:r>
          </a:p>
          <a:p>
            <a:pPr>
              <a:spcBef>
                <a:spcPts val="1800"/>
              </a:spcBef>
            </a:pPr>
            <a:r>
              <a:rPr lang="en-US" sz="3800" dirty="0" smtClean="0"/>
              <a:t>His death accomplished what those sacrifices could not (Heb 10:1-4, 19-21)</a:t>
            </a:r>
            <a:endParaRPr lang="en-US" sz="3800" dirty="0" smtClean="0"/>
          </a:p>
          <a:p>
            <a:pPr>
              <a:spcBef>
                <a:spcPts val="1800"/>
              </a:spcBef>
            </a:pP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Priesthood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sz="3800" dirty="0" smtClean="0"/>
              <a:t>Basis of priesthood: Holiness of God and the need for someone to approach God on our behalf</a:t>
            </a:r>
          </a:p>
          <a:p>
            <a:r>
              <a:rPr lang="en-US" sz="3800" dirty="0" smtClean="0"/>
              <a:t>The very structure of the tabernacle was a reminder of the holiness of God (Ex 25-31; 35-40; Heb 9:1-10)</a:t>
            </a:r>
          </a:p>
          <a:p>
            <a:r>
              <a:rPr lang="en-US" sz="3800" dirty="0" smtClean="0"/>
              <a:t>The layman who approached the tabernacle was to be put to death (Num 1:47-54)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Priesthood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3800" dirty="0" smtClean="0"/>
              <a:t>Sinful man needed a mediator of God’s holiness. </a:t>
            </a:r>
          </a:p>
          <a:p>
            <a:pPr>
              <a:spcBef>
                <a:spcPts val="1800"/>
              </a:spcBef>
            </a:pPr>
            <a:r>
              <a:rPr lang="en-US" sz="3800" dirty="0" smtClean="0"/>
              <a:t>This is why God demanded great holiness of the priests (Lev 10:1-3; contrast 9:22-24)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Jesus the Fulfillment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800" dirty="0" smtClean="0"/>
              <a:t>Do we still need a priest today to mediate God’s holiness?</a:t>
            </a:r>
          </a:p>
          <a:p>
            <a:pPr>
              <a:spcBef>
                <a:spcPts val="1200"/>
              </a:spcBef>
            </a:pPr>
            <a:r>
              <a:rPr lang="en-US" sz="3800" dirty="0" smtClean="0"/>
              <a:t>While the priesthood of all believers is true (I Peter 2:5, 9; Ex 19:5-6), this does not minimize the need for a high priest (I Tim 2:5-6)</a:t>
            </a:r>
          </a:p>
          <a:p>
            <a:pPr>
              <a:spcBef>
                <a:spcPts val="1200"/>
              </a:spcBef>
            </a:pPr>
            <a:r>
              <a:rPr lang="en-US" sz="3800" dirty="0" smtClean="0"/>
              <a:t>Christ the high priest (Heb 2:17-18; 4:14-16) Priest after the order of Melchizedek (Heb 5:10; 6:20; 7:17)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704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Leviticus</vt:lpstr>
      <vt:lpstr>Reasons to study Leviticus</vt:lpstr>
      <vt:lpstr>Outline of Leviticus</vt:lpstr>
      <vt:lpstr>Sacrifices </vt:lpstr>
      <vt:lpstr>Sacrifices </vt:lpstr>
      <vt:lpstr>Jesus: Fulfillment of Sacrifices</vt:lpstr>
      <vt:lpstr>Priesthood</vt:lpstr>
      <vt:lpstr>Priesthood</vt:lpstr>
      <vt:lpstr>Jesus the Fulfillment</vt:lpstr>
      <vt:lpstr>Leprosy or Skin Diseases</vt:lpstr>
      <vt:lpstr>Leprosy or Skin Diseases</vt:lpstr>
      <vt:lpstr>Feast Days: Lev 23</vt:lpstr>
      <vt:lpstr>Jesus: Fulfillment of the Feast</vt:lpstr>
      <vt:lpstr>Jubilee and Leviticus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Leviticus</dc:title>
  <dc:creator>Heath</dc:creator>
  <cp:lastModifiedBy>Heath Robertson</cp:lastModifiedBy>
  <cp:revision>13</cp:revision>
  <dcterms:created xsi:type="dcterms:W3CDTF">2013-07-15T16:24:45Z</dcterms:created>
  <dcterms:modified xsi:type="dcterms:W3CDTF">2013-07-15T19:07:44Z</dcterms:modified>
</cp:coreProperties>
</file>