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handoutMasterIdLst>
    <p:handoutMasterId r:id="rId35"/>
  </p:handoutMasterIdLst>
  <p:sldIdLst>
    <p:sldId id="288"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3" r:id="rId29"/>
    <p:sldId id="284" r:id="rId30"/>
    <p:sldId id="285" r:id="rId31"/>
    <p:sldId id="286" r:id="rId32"/>
    <p:sldId id="287" r:id="rId33"/>
    <p:sldId id="289" r:id="rId34"/>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bg2"/>
        </a:solidFill>
        <a:latin typeface="Arial" charset="0"/>
        <a:ea typeface="+mn-ea"/>
        <a:cs typeface="+mn-cs"/>
      </a:defRPr>
    </a:lvl1pPr>
    <a:lvl2pPr marL="457200" algn="l" rtl="0" eaLnBrk="0" fontAlgn="base" hangingPunct="0">
      <a:spcBef>
        <a:spcPct val="0"/>
      </a:spcBef>
      <a:spcAft>
        <a:spcPct val="0"/>
      </a:spcAft>
      <a:defRPr kern="1200">
        <a:solidFill>
          <a:schemeClr val="bg2"/>
        </a:solidFill>
        <a:latin typeface="Arial" charset="0"/>
        <a:ea typeface="+mn-ea"/>
        <a:cs typeface="+mn-cs"/>
      </a:defRPr>
    </a:lvl2pPr>
    <a:lvl3pPr marL="914400" algn="l" rtl="0" eaLnBrk="0" fontAlgn="base" hangingPunct="0">
      <a:spcBef>
        <a:spcPct val="0"/>
      </a:spcBef>
      <a:spcAft>
        <a:spcPct val="0"/>
      </a:spcAft>
      <a:defRPr kern="1200">
        <a:solidFill>
          <a:schemeClr val="bg2"/>
        </a:solidFill>
        <a:latin typeface="Arial" charset="0"/>
        <a:ea typeface="+mn-ea"/>
        <a:cs typeface="+mn-cs"/>
      </a:defRPr>
    </a:lvl3pPr>
    <a:lvl4pPr marL="1371600" algn="l" rtl="0" eaLnBrk="0" fontAlgn="base" hangingPunct="0">
      <a:spcBef>
        <a:spcPct val="0"/>
      </a:spcBef>
      <a:spcAft>
        <a:spcPct val="0"/>
      </a:spcAft>
      <a:defRPr kern="1200">
        <a:solidFill>
          <a:schemeClr val="bg2"/>
        </a:solidFill>
        <a:latin typeface="Arial" charset="0"/>
        <a:ea typeface="+mn-ea"/>
        <a:cs typeface="+mn-cs"/>
      </a:defRPr>
    </a:lvl4pPr>
    <a:lvl5pPr marL="1828800" algn="l" rtl="0" eaLnBrk="0" fontAlgn="base" hangingPunct="0">
      <a:spcBef>
        <a:spcPct val="0"/>
      </a:spcBef>
      <a:spcAft>
        <a:spcPct val="0"/>
      </a:spcAft>
      <a:defRPr kern="1200">
        <a:solidFill>
          <a:schemeClr val="bg2"/>
        </a:solidFill>
        <a:latin typeface="Arial" charset="0"/>
        <a:ea typeface="+mn-ea"/>
        <a:cs typeface="+mn-cs"/>
      </a:defRPr>
    </a:lvl5pPr>
    <a:lvl6pPr marL="2286000" algn="l" defTabSz="914400" rtl="0" eaLnBrk="1" latinLnBrk="0" hangingPunct="1">
      <a:defRPr kern="1200">
        <a:solidFill>
          <a:schemeClr val="bg2"/>
        </a:solidFill>
        <a:latin typeface="Arial" charset="0"/>
        <a:ea typeface="+mn-ea"/>
        <a:cs typeface="+mn-cs"/>
      </a:defRPr>
    </a:lvl6pPr>
    <a:lvl7pPr marL="2743200" algn="l" defTabSz="914400" rtl="0" eaLnBrk="1" latinLnBrk="0" hangingPunct="1">
      <a:defRPr kern="1200">
        <a:solidFill>
          <a:schemeClr val="bg2"/>
        </a:solidFill>
        <a:latin typeface="Arial" charset="0"/>
        <a:ea typeface="+mn-ea"/>
        <a:cs typeface="+mn-cs"/>
      </a:defRPr>
    </a:lvl7pPr>
    <a:lvl8pPr marL="3200400" algn="l" defTabSz="914400" rtl="0" eaLnBrk="1" latinLnBrk="0" hangingPunct="1">
      <a:defRPr kern="1200">
        <a:solidFill>
          <a:schemeClr val="bg2"/>
        </a:solidFill>
        <a:latin typeface="Arial" charset="0"/>
        <a:ea typeface="+mn-ea"/>
        <a:cs typeface="+mn-cs"/>
      </a:defRPr>
    </a:lvl8pPr>
    <a:lvl9pPr marL="3657600" algn="l" defTabSz="914400" rtl="0" eaLnBrk="1" latinLnBrk="0" hangingPunct="1">
      <a:defRPr kern="1200">
        <a:solidFill>
          <a:schemeClr val="bg2"/>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00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978"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BFB59371-8812-4531-99C9-75F51CF58D09}" type="datetimeFigureOut">
              <a:rPr lang="en-US" smtClean="0"/>
              <a:t>7/15/2011</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04192A58-2E06-4955-B14E-9FCD1932D513}"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9E149D3-7E15-4F82-B959-8402AE7AAE4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722EE13-B15D-4193-A1B9-843D0CD19EF9}"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6676538-CAF5-4FFD-8C6F-ACB766AEFBE9}"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F343604-C44C-4386-BC86-0B3F6B442615}"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7CB788E-C6B4-4430-A060-A5C754B7A688}"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CCC8FC8-D7A6-4BAA-ACB0-D3A93BC1ED56}"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037EF2D9-B109-4E54-AECC-094A85CBF15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6876949-2DBD-43C5-A22D-75652980202A}"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7976923-A4C0-4362-8BF0-8F1AA44DA7C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5F8DA6B-656B-4D4E-BF3C-A7EED75479B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4577F7A-A3CB-4277-BBC5-A59AB6DD5235}"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31E88374-D423-4899-9221-A59841625D1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0">
                                            <p:txEl>
                                              <p:pRg st="0" end="0"/>
                                            </p:txEl>
                                          </p:spTgt>
                                        </p:tgtEl>
                                        <p:attrNameLst>
                                          <p:attrName>style.visibility</p:attrName>
                                        </p:attrNameLst>
                                      </p:cBhvr>
                                      <p:to>
                                        <p:strVal val="visible"/>
                                      </p:to>
                                    </p:set>
                                    <p:animEffect transition="in" filter="strips(downRight)">
                                      <p:cBhvr>
                                        <p:cTn id="7" dur="500"/>
                                        <p:tgtEl>
                                          <p:spTgt spid="3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30">
                                            <p:txEl>
                                              <p:pRg st="1" end="1"/>
                                            </p:txEl>
                                          </p:spTgt>
                                        </p:tgtEl>
                                        <p:attrNameLst>
                                          <p:attrName>style.visibility</p:attrName>
                                        </p:attrNameLst>
                                      </p:cBhvr>
                                      <p:to>
                                        <p:strVal val="visible"/>
                                      </p:to>
                                    </p:set>
                                    <p:animEffect transition="in" filter="strips(downRight)">
                                      <p:cBhvr>
                                        <p:cTn id="12" dur="500"/>
                                        <p:tgtEl>
                                          <p:spTgt spid="30">
                                            <p:txEl>
                                              <p:pRg st="1" end="1"/>
                                            </p:txEl>
                                          </p:spTgt>
                                        </p:tgtEl>
                                      </p:cBhvr>
                                    </p:animEffect>
                                  </p:childTnLst>
                                </p:cTn>
                              </p:par>
                              <p:par>
                                <p:cTn id="13" presetID="18" presetClass="entr" presetSubtype="6" fill="hold" grpId="0" nodeType="withEffect">
                                  <p:stCondLst>
                                    <p:cond delay="0"/>
                                  </p:stCondLst>
                                  <p:childTnLst>
                                    <p:set>
                                      <p:cBhvr>
                                        <p:cTn id="14" dur="1" fill="hold">
                                          <p:stCondLst>
                                            <p:cond delay="0"/>
                                          </p:stCondLst>
                                        </p:cTn>
                                        <p:tgtEl>
                                          <p:spTgt spid="30">
                                            <p:txEl>
                                              <p:pRg st="2" end="2"/>
                                            </p:txEl>
                                          </p:spTgt>
                                        </p:tgtEl>
                                        <p:attrNameLst>
                                          <p:attrName>style.visibility</p:attrName>
                                        </p:attrNameLst>
                                      </p:cBhvr>
                                      <p:to>
                                        <p:strVal val="visible"/>
                                      </p:to>
                                    </p:set>
                                    <p:animEffect transition="in" filter="strips(downRight)">
                                      <p:cBhvr>
                                        <p:cTn id="15" dur="500"/>
                                        <p:tgtEl>
                                          <p:spTgt spid="30">
                                            <p:txEl>
                                              <p:pRg st="2" end="2"/>
                                            </p:txEl>
                                          </p:spTgt>
                                        </p:tgtEl>
                                      </p:cBhvr>
                                    </p:animEffect>
                                  </p:childTnLst>
                                </p:cTn>
                              </p:par>
                              <p:par>
                                <p:cTn id="16" presetID="18" presetClass="entr" presetSubtype="6" fill="hold" grpId="0" nodeType="withEffect">
                                  <p:stCondLst>
                                    <p:cond delay="0"/>
                                  </p:stCondLst>
                                  <p:childTnLst>
                                    <p:set>
                                      <p:cBhvr>
                                        <p:cTn id="17" dur="1" fill="hold">
                                          <p:stCondLst>
                                            <p:cond delay="0"/>
                                          </p:stCondLst>
                                        </p:cTn>
                                        <p:tgtEl>
                                          <p:spTgt spid="30">
                                            <p:txEl>
                                              <p:pRg st="3" end="3"/>
                                            </p:txEl>
                                          </p:spTgt>
                                        </p:tgtEl>
                                        <p:attrNameLst>
                                          <p:attrName>style.visibility</p:attrName>
                                        </p:attrNameLst>
                                      </p:cBhvr>
                                      <p:to>
                                        <p:strVal val="visible"/>
                                      </p:to>
                                    </p:set>
                                    <p:animEffect transition="in" filter="strips(downRight)">
                                      <p:cBhvr>
                                        <p:cTn id="18" dur="500"/>
                                        <p:tgtEl>
                                          <p:spTgt spid="30">
                                            <p:txEl>
                                              <p:pRg st="3" end="3"/>
                                            </p:txEl>
                                          </p:spTgt>
                                        </p:tgtEl>
                                      </p:cBhvr>
                                    </p:animEffect>
                                  </p:childTnLst>
                                </p:cTn>
                              </p:par>
                              <p:par>
                                <p:cTn id="19" presetID="18" presetClass="entr" presetSubtype="6" fill="hold" grpId="0" nodeType="withEffect">
                                  <p:stCondLst>
                                    <p:cond delay="0"/>
                                  </p:stCondLst>
                                  <p:childTnLst>
                                    <p:set>
                                      <p:cBhvr>
                                        <p:cTn id="20" dur="1" fill="hold">
                                          <p:stCondLst>
                                            <p:cond delay="0"/>
                                          </p:stCondLst>
                                        </p:cTn>
                                        <p:tgtEl>
                                          <p:spTgt spid="30">
                                            <p:txEl>
                                              <p:pRg st="4" end="4"/>
                                            </p:txEl>
                                          </p:spTgt>
                                        </p:tgtEl>
                                        <p:attrNameLst>
                                          <p:attrName>style.visibility</p:attrName>
                                        </p:attrNameLst>
                                      </p:cBhvr>
                                      <p:to>
                                        <p:strVal val="visible"/>
                                      </p:to>
                                    </p:set>
                                    <p:animEffect transition="in" filter="strips(downRight)">
                                      <p:cBhvr>
                                        <p:cTn id="21" dur="500"/>
                                        <p:tgtEl>
                                          <p:spTgt spid="3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build="p"/>
    </p:bldLst>
  </p:timing>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52227" name="Rectangle 3"/>
          <p:cNvSpPr>
            <a:spLocks noGrp="1" noRot="1" noChangeArrowheads="1"/>
          </p:cNvSpPr>
          <p:nvPr>
            <p:ph idx="1"/>
          </p:nvPr>
        </p:nvSpPr>
        <p:spPr/>
        <p:txBody>
          <a:bodyPr/>
          <a:lstStyle/>
          <a:p>
            <a:endParaRPr lang="en-US">
              <a:effectLst>
                <a:outerShdw blurRad="38100" dist="38100" dir="2700000" algn="tl">
                  <a:srgbClr val="48486A"/>
                </a:outerShdw>
              </a:effectLst>
            </a:endParaRPr>
          </a:p>
        </p:txBody>
      </p:sp>
      <p:sp>
        <p:nvSpPr>
          <p:cNvPr id="52226" name="Rectangle 2"/>
          <p:cNvSpPr>
            <a:spLocks noGrp="1" noRot="1" noChangeArrowheads="1"/>
          </p:cNvSpPr>
          <p:nvPr>
            <p:ph type="title"/>
          </p:nvPr>
        </p:nvSpPr>
        <p:spPr/>
        <p:txBody>
          <a:bodyPr/>
          <a:lstStyle/>
          <a:p>
            <a:endParaRPr lang="en-US">
              <a:effectLst>
                <a:outerShdw blurRad="38100" dist="38100" dir="2700000" algn="tl">
                  <a:srgbClr val="48486A"/>
                </a:outerShdw>
              </a:effectLst>
            </a:endParaRPr>
          </a:p>
        </p:txBody>
      </p:sp>
      <p:sp>
        <p:nvSpPr>
          <p:cNvPr id="4" name="Oval 3"/>
          <p:cNvSpPr/>
          <p:nvPr/>
        </p:nvSpPr>
        <p:spPr>
          <a:xfrm>
            <a:off x="7696200" y="5791200"/>
            <a:ext cx="457200" cy="457200"/>
          </a:xfrm>
          <a:prstGeom prst="ellipse">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3" name="Rectangle 3"/>
          <p:cNvSpPr>
            <a:spLocks noGrp="1" noRot="1" noChangeArrowheads="1"/>
          </p:cNvSpPr>
          <p:nvPr>
            <p:ph idx="1"/>
          </p:nvPr>
        </p:nvSpPr>
        <p:spPr>
          <a:xfrm>
            <a:off x="304800" y="1524000"/>
            <a:ext cx="8610600" cy="5029200"/>
          </a:xfrm>
        </p:spPr>
        <p:txBody>
          <a:bodyPr/>
          <a:lstStyle/>
          <a:p>
            <a:r>
              <a:rPr lang="en-US" sz="3200" dirty="0"/>
              <a:t>A narrow gate and difficult way that few find. Matt. 7:13, 14</a:t>
            </a:r>
          </a:p>
          <a:p>
            <a:r>
              <a:rPr lang="en-US" sz="3200" dirty="0"/>
              <a:t>Not all who call </a:t>
            </a:r>
            <a:r>
              <a:rPr lang="en-US" sz="3200" dirty="0" smtClean="0"/>
              <a:t>Him </a:t>
            </a:r>
            <a:r>
              <a:rPr lang="en-US" sz="3200" dirty="0"/>
              <a:t>Lord. Matt. 7:21-23</a:t>
            </a:r>
          </a:p>
          <a:p>
            <a:r>
              <a:rPr lang="en-US" sz="3200" dirty="0"/>
              <a:t>To be worshiped in truth. John 4:21-24</a:t>
            </a:r>
          </a:p>
          <a:p>
            <a:pPr lvl="1"/>
            <a:r>
              <a:rPr lang="en-US" sz="2800" dirty="0"/>
              <a:t>“True worshipers will worship the Father in spirit and </a:t>
            </a:r>
            <a:r>
              <a:rPr lang="en-US" sz="2800" dirty="0">
                <a:solidFill>
                  <a:srgbClr val="FF0000"/>
                </a:solidFill>
              </a:rPr>
              <a:t>truth</a:t>
            </a:r>
            <a:r>
              <a:rPr lang="en-US" sz="2800" dirty="0"/>
              <a:t>; for the Father is seeking such to worship Him. God is Spirit, and those who worship Him must worship in spirit and </a:t>
            </a:r>
            <a:r>
              <a:rPr lang="en-US" sz="2800" dirty="0">
                <a:solidFill>
                  <a:srgbClr val="FF0000"/>
                </a:solidFill>
              </a:rPr>
              <a:t>truth</a:t>
            </a:r>
            <a:r>
              <a:rPr lang="en-US" sz="2800" dirty="0"/>
              <a:t>.”</a:t>
            </a:r>
          </a:p>
        </p:txBody>
      </p:sp>
      <p:sp>
        <p:nvSpPr>
          <p:cNvPr id="25602" name="Rectangle 2"/>
          <p:cNvSpPr>
            <a:spLocks noGrp="1" noRot="1" noChangeArrowheads="1"/>
          </p:cNvSpPr>
          <p:nvPr>
            <p:ph type="title"/>
          </p:nvPr>
        </p:nvSpPr>
        <p:spPr/>
        <p:txBody>
          <a:bodyPr>
            <a:normAutofit fontScale="90000"/>
          </a:bodyPr>
          <a:lstStyle/>
          <a:p>
            <a:r>
              <a:rPr lang="en-US"/>
              <a:t>The “Narrow-mindedness” of Jesus and the Apostles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5603">
                                            <p:txEl>
                                              <p:pRg st="1" end="1"/>
                                            </p:txEl>
                                          </p:spTgt>
                                        </p:tgtEl>
                                        <p:attrNameLst>
                                          <p:attrName>style.visibility</p:attrName>
                                        </p:attrNameLst>
                                      </p:cBhvr>
                                      <p:to>
                                        <p:strVal val="visible"/>
                                      </p:to>
                                    </p:set>
                                  </p:childTnLst>
                                </p:cTn>
                              </p:par>
                              <p:par>
                                <p:cTn id="9" presetID="18" presetClass="entr" presetSubtype="6" fill="hold" grpId="0" nodeType="withEffect">
                                  <p:stCondLst>
                                    <p:cond delay="0"/>
                                  </p:stCondLst>
                                  <p:childTnLst>
                                    <p:set>
                                      <p:cBhvr>
                                        <p:cTn id="10" dur="1" fill="hold">
                                          <p:stCondLst>
                                            <p:cond delay="0"/>
                                          </p:stCondLst>
                                        </p:cTn>
                                        <p:tgtEl>
                                          <p:spTgt spid="25603">
                                            <p:txEl>
                                              <p:pRg st="2" end="2"/>
                                            </p:txEl>
                                          </p:spTgt>
                                        </p:tgtEl>
                                        <p:attrNameLst>
                                          <p:attrName>style.visibility</p:attrName>
                                        </p:attrNameLst>
                                      </p:cBhvr>
                                      <p:to>
                                        <p:strVal val="visible"/>
                                      </p:to>
                                    </p:set>
                                    <p:animEffect transition="in" filter="strips(downRight)">
                                      <p:cBhvr>
                                        <p:cTn id="11" dur="500"/>
                                        <p:tgtEl>
                                          <p:spTgt spid="25603">
                                            <p:txEl>
                                              <p:pRg st="2" end="2"/>
                                            </p:txEl>
                                          </p:spTgt>
                                        </p:tgtEl>
                                      </p:cBhvr>
                                    </p:animEffect>
                                  </p:childTnLst>
                                </p:cTn>
                              </p:par>
                              <p:par>
                                <p:cTn id="12" presetID="4" presetClass="entr" presetSubtype="16" fill="hold" grpId="0" nodeType="withEffect">
                                  <p:stCondLst>
                                    <p:cond delay="1000"/>
                                  </p:stCondLst>
                                  <p:childTnLst>
                                    <p:set>
                                      <p:cBhvr>
                                        <p:cTn id="13" dur="1" fill="hold">
                                          <p:stCondLst>
                                            <p:cond delay="0"/>
                                          </p:stCondLst>
                                        </p:cTn>
                                        <p:tgtEl>
                                          <p:spTgt spid="25603">
                                            <p:txEl>
                                              <p:pRg st="3" end="3"/>
                                            </p:txEl>
                                          </p:spTgt>
                                        </p:tgtEl>
                                        <p:attrNameLst>
                                          <p:attrName>style.visibility</p:attrName>
                                        </p:attrNameLst>
                                      </p:cBhvr>
                                      <p:to>
                                        <p:strVal val="visible"/>
                                      </p:to>
                                    </p:set>
                                    <p:animEffect transition="in" filter="box(in)">
                                      <p:cBhvr>
                                        <p:cTn id="14" dur="500"/>
                                        <p:tgtEl>
                                          <p:spTgt spid="2560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7" name="Rectangle 3"/>
          <p:cNvSpPr>
            <a:spLocks noGrp="1" noRot="1" noChangeArrowheads="1"/>
          </p:cNvSpPr>
          <p:nvPr>
            <p:ph idx="1"/>
          </p:nvPr>
        </p:nvSpPr>
        <p:spPr>
          <a:xfrm>
            <a:off x="228600" y="1447800"/>
            <a:ext cx="8616950" cy="5181600"/>
          </a:xfrm>
        </p:spPr>
        <p:txBody>
          <a:bodyPr/>
          <a:lstStyle/>
          <a:p>
            <a:pPr>
              <a:lnSpc>
                <a:spcPct val="90000"/>
              </a:lnSpc>
            </a:pPr>
            <a:r>
              <a:rPr lang="en-US" sz="2800" dirty="0"/>
              <a:t>A narrow gate and difficult way that few find.  Matt. 7:13, 14</a:t>
            </a:r>
          </a:p>
          <a:p>
            <a:pPr>
              <a:lnSpc>
                <a:spcPct val="90000"/>
              </a:lnSpc>
            </a:pPr>
            <a:r>
              <a:rPr lang="en-US" sz="2800" dirty="0"/>
              <a:t>Not all who call Jesus Lord. Matt. 7:21-23</a:t>
            </a:r>
          </a:p>
          <a:p>
            <a:pPr>
              <a:lnSpc>
                <a:spcPct val="90000"/>
              </a:lnSpc>
            </a:pPr>
            <a:r>
              <a:rPr lang="en-US" sz="2800" dirty="0"/>
              <a:t>To be worshiped in truth. John 4:21-24</a:t>
            </a:r>
          </a:p>
          <a:p>
            <a:pPr>
              <a:lnSpc>
                <a:spcPct val="90000"/>
              </a:lnSpc>
            </a:pPr>
            <a:r>
              <a:rPr lang="en-US" sz="2800" dirty="0"/>
              <a:t>Seven ones. Eph. 4:4-6</a:t>
            </a:r>
          </a:p>
          <a:p>
            <a:pPr lvl="1">
              <a:lnSpc>
                <a:spcPct val="90000"/>
              </a:lnSpc>
            </a:pPr>
            <a:r>
              <a:rPr lang="en-US" sz="2800" dirty="0"/>
              <a:t>“There is </a:t>
            </a:r>
            <a:r>
              <a:rPr lang="en-US" sz="2800" dirty="0">
                <a:solidFill>
                  <a:srgbClr val="FF0000"/>
                </a:solidFill>
              </a:rPr>
              <a:t>one body </a:t>
            </a:r>
            <a:r>
              <a:rPr lang="en-US" sz="2800" dirty="0"/>
              <a:t>and </a:t>
            </a:r>
            <a:r>
              <a:rPr lang="en-US" sz="2800" dirty="0">
                <a:solidFill>
                  <a:srgbClr val="FF0000"/>
                </a:solidFill>
              </a:rPr>
              <a:t>one Spirit</a:t>
            </a:r>
            <a:r>
              <a:rPr lang="en-US" sz="2800" dirty="0"/>
              <a:t>, just as you were called in </a:t>
            </a:r>
            <a:r>
              <a:rPr lang="en-US" sz="2800" dirty="0">
                <a:solidFill>
                  <a:srgbClr val="FF0000"/>
                </a:solidFill>
              </a:rPr>
              <a:t>one hope </a:t>
            </a:r>
            <a:r>
              <a:rPr lang="en-US" sz="2800" dirty="0"/>
              <a:t>of your calling; </a:t>
            </a:r>
            <a:r>
              <a:rPr lang="en-US" sz="2800" dirty="0">
                <a:solidFill>
                  <a:srgbClr val="FF0000"/>
                </a:solidFill>
              </a:rPr>
              <a:t>one Lord</a:t>
            </a:r>
            <a:r>
              <a:rPr lang="en-US" sz="2800" dirty="0"/>
              <a:t>, </a:t>
            </a:r>
            <a:r>
              <a:rPr lang="en-US" sz="2800" dirty="0">
                <a:solidFill>
                  <a:srgbClr val="FF0000"/>
                </a:solidFill>
              </a:rPr>
              <a:t>one faith</a:t>
            </a:r>
            <a:r>
              <a:rPr lang="en-US" sz="2800" dirty="0"/>
              <a:t>,</a:t>
            </a:r>
            <a:r>
              <a:rPr lang="en-US" sz="2800" dirty="0">
                <a:solidFill>
                  <a:srgbClr val="FFFF00"/>
                </a:solidFill>
              </a:rPr>
              <a:t> </a:t>
            </a:r>
            <a:r>
              <a:rPr lang="en-US" sz="2800" dirty="0">
                <a:solidFill>
                  <a:srgbClr val="FF0000"/>
                </a:solidFill>
              </a:rPr>
              <a:t>one baptism</a:t>
            </a:r>
            <a:r>
              <a:rPr lang="en-US" sz="2800" dirty="0"/>
              <a:t>; </a:t>
            </a:r>
            <a:r>
              <a:rPr lang="en-US" sz="2800" dirty="0">
                <a:solidFill>
                  <a:srgbClr val="FF0000"/>
                </a:solidFill>
              </a:rPr>
              <a:t>one God and Father </a:t>
            </a:r>
            <a:r>
              <a:rPr lang="en-US" sz="2800" dirty="0"/>
              <a:t>of all, who is above all, and through all, and in you all.”</a:t>
            </a:r>
          </a:p>
        </p:txBody>
      </p:sp>
      <p:sp>
        <p:nvSpPr>
          <p:cNvPr id="26626" name="Rectangle 2"/>
          <p:cNvSpPr>
            <a:spLocks noGrp="1" noRot="1" noChangeArrowheads="1"/>
          </p:cNvSpPr>
          <p:nvPr>
            <p:ph type="title"/>
          </p:nvPr>
        </p:nvSpPr>
        <p:spPr/>
        <p:txBody>
          <a:bodyPr>
            <a:normAutofit fontScale="90000"/>
          </a:bodyPr>
          <a:lstStyle/>
          <a:p>
            <a:r>
              <a:rPr lang="en-US"/>
              <a:t>The “Narrow-mindedness” of Jesus and the Apostles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62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6627">
                                            <p:txEl>
                                              <p:pRg st="2" end="2"/>
                                            </p:txEl>
                                          </p:spTgt>
                                        </p:tgtEl>
                                        <p:attrNameLst>
                                          <p:attrName>style.visibility</p:attrName>
                                        </p:attrNameLst>
                                      </p:cBhvr>
                                      <p:to>
                                        <p:strVal val="visible"/>
                                      </p:to>
                                    </p:set>
                                  </p:childTnLst>
                                </p:cTn>
                              </p:par>
                              <p:par>
                                <p:cTn id="11" presetID="18" presetClass="entr" presetSubtype="6" fill="hold" grpId="0" nodeType="withEffect">
                                  <p:stCondLst>
                                    <p:cond delay="0"/>
                                  </p:stCondLst>
                                  <p:childTnLst>
                                    <p:set>
                                      <p:cBhvr>
                                        <p:cTn id="12" dur="1" fill="hold">
                                          <p:stCondLst>
                                            <p:cond delay="0"/>
                                          </p:stCondLst>
                                        </p:cTn>
                                        <p:tgtEl>
                                          <p:spTgt spid="26627">
                                            <p:txEl>
                                              <p:pRg st="3" end="3"/>
                                            </p:txEl>
                                          </p:spTgt>
                                        </p:tgtEl>
                                        <p:attrNameLst>
                                          <p:attrName>style.visibility</p:attrName>
                                        </p:attrNameLst>
                                      </p:cBhvr>
                                      <p:to>
                                        <p:strVal val="visible"/>
                                      </p:to>
                                    </p:set>
                                    <p:animEffect transition="in" filter="strips(downRight)">
                                      <p:cBhvr>
                                        <p:cTn id="13" dur="500"/>
                                        <p:tgtEl>
                                          <p:spTgt spid="26627">
                                            <p:txEl>
                                              <p:pRg st="3" end="3"/>
                                            </p:txEl>
                                          </p:spTgt>
                                        </p:tgtEl>
                                      </p:cBhvr>
                                    </p:animEffect>
                                  </p:childTnLst>
                                </p:cTn>
                              </p:par>
                              <p:par>
                                <p:cTn id="14" presetID="4" presetClass="entr" presetSubtype="16" fill="hold" grpId="0" nodeType="withEffect">
                                  <p:stCondLst>
                                    <p:cond delay="1000"/>
                                  </p:stCondLst>
                                  <p:childTnLst>
                                    <p:set>
                                      <p:cBhvr>
                                        <p:cTn id="15" dur="1" fill="hold">
                                          <p:stCondLst>
                                            <p:cond delay="0"/>
                                          </p:stCondLst>
                                        </p:cTn>
                                        <p:tgtEl>
                                          <p:spTgt spid="26627">
                                            <p:txEl>
                                              <p:pRg st="4" end="4"/>
                                            </p:txEl>
                                          </p:spTgt>
                                        </p:tgtEl>
                                        <p:attrNameLst>
                                          <p:attrName>style.visibility</p:attrName>
                                        </p:attrNameLst>
                                      </p:cBhvr>
                                      <p:to>
                                        <p:strVal val="visible"/>
                                      </p:to>
                                    </p:set>
                                    <p:animEffect transition="in" filter="box(in)">
                                      <p:cBhvr>
                                        <p:cTn id="16" dur="500"/>
                                        <p:tgtEl>
                                          <p:spTgt spid="266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1" name="Rectangle 3"/>
          <p:cNvSpPr>
            <a:spLocks noGrp="1" noRot="1" noChangeArrowheads="1"/>
          </p:cNvSpPr>
          <p:nvPr>
            <p:ph idx="1"/>
          </p:nvPr>
        </p:nvSpPr>
        <p:spPr>
          <a:xfrm>
            <a:off x="304800" y="1524000"/>
            <a:ext cx="8540750" cy="4953000"/>
          </a:xfrm>
        </p:spPr>
        <p:txBody>
          <a:bodyPr>
            <a:normAutofit/>
          </a:bodyPr>
          <a:lstStyle/>
          <a:p>
            <a:r>
              <a:rPr lang="en-US" sz="3000" dirty="0"/>
              <a:t>A narrow gate and difficult way that few find. Matt. 7:13, 14</a:t>
            </a:r>
          </a:p>
          <a:p>
            <a:r>
              <a:rPr lang="en-US" sz="3000" dirty="0"/>
              <a:t>Not all who call Jesus Lord. Matt. 7:21-23</a:t>
            </a:r>
          </a:p>
          <a:p>
            <a:r>
              <a:rPr lang="en-US" sz="3000" dirty="0"/>
              <a:t>To be worshiped in truth. John 4:21-24</a:t>
            </a:r>
          </a:p>
          <a:p>
            <a:r>
              <a:rPr lang="en-US" sz="3000" dirty="0"/>
              <a:t>Seven ones. Eph. 4:4-6</a:t>
            </a:r>
          </a:p>
          <a:p>
            <a:r>
              <a:rPr lang="en-US" sz="3000" dirty="0"/>
              <a:t>The N.T. had an exclusiveness or narrowness about it, but that is the nature of truth.</a:t>
            </a:r>
          </a:p>
        </p:txBody>
      </p:sp>
      <p:sp>
        <p:nvSpPr>
          <p:cNvPr id="27650" name="Rectangle 2"/>
          <p:cNvSpPr>
            <a:spLocks noGrp="1" noRot="1" noChangeArrowheads="1"/>
          </p:cNvSpPr>
          <p:nvPr>
            <p:ph type="title"/>
          </p:nvPr>
        </p:nvSpPr>
        <p:spPr/>
        <p:txBody>
          <a:bodyPr>
            <a:normAutofit fontScale="90000"/>
          </a:bodyPr>
          <a:lstStyle/>
          <a:p>
            <a:r>
              <a:rPr lang="en-US"/>
              <a:t>The “Narrow-mindedness” of Jesus and the Apostles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65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7651">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7651">
                                            <p:txEl>
                                              <p:pRg st="3" end="3"/>
                                            </p:txEl>
                                          </p:spTgt>
                                        </p:tgtEl>
                                        <p:attrNameLst>
                                          <p:attrName>style.visibility</p:attrName>
                                        </p:attrNameLst>
                                      </p:cBhvr>
                                      <p:to>
                                        <p:strVal val="visible"/>
                                      </p:to>
                                    </p:set>
                                  </p:childTnLst>
                                </p:cTn>
                              </p:par>
                              <p:par>
                                <p:cTn id="13" presetID="18" presetClass="entr" presetSubtype="6" fill="hold" grpId="0" nodeType="withEffect">
                                  <p:stCondLst>
                                    <p:cond delay="0"/>
                                  </p:stCondLst>
                                  <p:childTnLst>
                                    <p:set>
                                      <p:cBhvr>
                                        <p:cTn id="14" dur="1" fill="hold">
                                          <p:stCondLst>
                                            <p:cond delay="0"/>
                                          </p:stCondLst>
                                        </p:cTn>
                                        <p:tgtEl>
                                          <p:spTgt spid="27651">
                                            <p:txEl>
                                              <p:pRg st="4" end="4"/>
                                            </p:txEl>
                                          </p:spTgt>
                                        </p:tgtEl>
                                        <p:attrNameLst>
                                          <p:attrName>style.visibility</p:attrName>
                                        </p:attrNameLst>
                                      </p:cBhvr>
                                      <p:to>
                                        <p:strVal val="visible"/>
                                      </p:to>
                                    </p:set>
                                    <p:animEffect transition="in" filter="strips(downRight)">
                                      <p:cBhvr>
                                        <p:cTn id="15" dur="500"/>
                                        <p:tgtEl>
                                          <p:spTgt spid="276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Rot="1" noChangeArrowheads="1"/>
          </p:cNvSpPr>
          <p:nvPr>
            <p:ph idx="1"/>
          </p:nvPr>
        </p:nvSpPr>
        <p:spPr>
          <a:xfrm>
            <a:off x="304800" y="1905000"/>
            <a:ext cx="8382000" cy="4102291"/>
          </a:xfrm>
        </p:spPr>
        <p:txBody>
          <a:bodyPr>
            <a:normAutofit/>
          </a:bodyPr>
          <a:lstStyle/>
          <a:p>
            <a:r>
              <a:rPr lang="en-US" sz="3200" dirty="0"/>
              <a:t>2 + 2 =</a:t>
            </a:r>
          </a:p>
        </p:txBody>
      </p:sp>
      <p:sp>
        <p:nvSpPr>
          <p:cNvPr id="28674" name="Rectangle 2"/>
          <p:cNvSpPr>
            <a:spLocks noGrp="1" noRot="1" noChangeArrowheads="1"/>
          </p:cNvSpPr>
          <p:nvPr>
            <p:ph type="title"/>
          </p:nvPr>
        </p:nvSpPr>
        <p:spPr/>
        <p:txBody>
          <a:bodyPr>
            <a:normAutofit fontScale="90000"/>
          </a:bodyPr>
          <a:lstStyle/>
          <a:p>
            <a:r>
              <a:rPr lang="en-US"/>
              <a:t>Truth Requires </a:t>
            </a:r>
            <a:br>
              <a:rPr lang="en-US"/>
            </a:br>
            <a:r>
              <a:rPr lang="en-US"/>
              <a:t>“Narrow-mindedness”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9" name="Rectangle 3"/>
          <p:cNvSpPr>
            <a:spLocks noGrp="1" noRot="1" noChangeArrowheads="1"/>
          </p:cNvSpPr>
          <p:nvPr>
            <p:ph idx="1"/>
          </p:nvPr>
        </p:nvSpPr>
        <p:spPr>
          <a:xfrm>
            <a:off x="304800" y="1905000"/>
            <a:ext cx="8540750" cy="4648200"/>
          </a:xfrm>
        </p:spPr>
        <p:txBody>
          <a:bodyPr/>
          <a:lstStyle/>
          <a:p>
            <a:r>
              <a:rPr lang="en-US" sz="3200" dirty="0"/>
              <a:t>2 + 2 = </a:t>
            </a:r>
          </a:p>
          <a:p>
            <a:pPr lvl="1"/>
            <a:r>
              <a:rPr lang="en-US" sz="2800" dirty="0"/>
              <a:t>What if sincere?</a:t>
            </a:r>
          </a:p>
          <a:p>
            <a:pPr lvl="1"/>
            <a:r>
              <a:rPr lang="en-US" sz="2800" dirty="0"/>
              <a:t>What if parents believe the answer to be 5?</a:t>
            </a:r>
          </a:p>
          <a:p>
            <a:pPr lvl="1"/>
            <a:r>
              <a:rPr lang="en-US" sz="2800" dirty="0"/>
              <a:t>If teacher admits to not knowing everything about calculus?</a:t>
            </a:r>
          </a:p>
          <a:p>
            <a:r>
              <a:rPr lang="en-US" sz="3200" dirty="0"/>
              <a:t>2 + 2 = </a:t>
            </a:r>
            <a:r>
              <a:rPr lang="en-US" sz="3600" dirty="0"/>
              <a:t>4</a:t>
            </a:r>
          </a:p>
        </p:txBody>
      </p:sp>
      <p:sp>
        <p:nvSpPr>
          <p:cNvPr id="29698" name="Rectangle 2"/>
          <p:cNvSpPr>
            <a:spLocks noGrp="1" noRot="1" noChangeArrowheads="1"/>
          </p:cNvSpPr>
          <p:nvPr>
            <p:ph type="title"/>
          </p:nvPr>
        </p:nvSpPr>
        <p:spPr/>
        <p:txBody>
          <a:bodyPr>
            <a:normAutofit fontScale="90000"/>
          </a:bodyPr>
          <a:lstStyle/>
          <a:p>
            <a:r>
              <a:rPr lang="en-US"/>
              <a:t>Truth Requires </a:t>
            </a:r>
            <a:br>
              <a:rPr lang="en-US"/>
            </a:br>
            <a:r>
              <a:rPr lang="en-US"/>
              <a:t>“Narrow-mindedness”</a:t>
            </a:r>
          </a:p>
        </p:txBody>
      </p:sp>
      <p:sp>
        <p:nvSpPr>
          <p:cNvPr id="29700" name="Text Box 4"/>
          <p:cNvSpPr txBox="1">
            <a:spLocks noChangeArrowheads="1"/>
          </p:cNvSpPr>
          <p:nvPr/>
        </p:nvSpPr>
        <p:spPr bwMode="auto">
          <a:xfrm>
            <a:off x="2895600" y="1828800"/>
            <a:ext cx="838200" cy="369332"/>
          </a:xfrm>
          <a:prstGeom prst="rect">
            <a:avLst/>
          </a:prstGeom>
          <a:noFill/>
          <a:ln w="9525">
            <a:noFill/>
            <a:miter lim="800000"/>
            <a:headEnd/>
            <a:tailEnd/>
          </a:ln>
          <a:effectLst/>
        </p:spPr>
        <p:txBody>
          <a:bodyPr wrap="square">
            <a:spAutoFit/>
          </a:bodyPr>
          <a:lstStyle/>
          <a:p>
            <a:pPr>
              <a:spcBef>
                <a:spcPct val="50000"/>
              </a:spcBef>
            </a:pPr>
            <a:endParaRPr lang="en-US"/>
          </a:p>
        </p:txBody>
      </p:sp>
      <p:sp>
        <p:nvSpPr>
          <p:cNvPr id="29701" name="Text Box 5"/>
          <p:cNvSpPr txBox="1">
            <a:spLocks noChangeArrowheads="1"/>
          </p:cNvSpPr>
          <p:nvPr/>
        </p:nvSpPr>
        <p:spPr bwMode="auto">
          <a:xfrm>
            <a:off x="2362200" y="1828800"/>
            <a:ext cx="533400" cy="646331"/>
          </a:xfrm>
          <a:prstGeom prst="rect">
            <a:avLst/>
          </a:prstGeom>
          <a:noFill/>
          <a:ln w="9525">
            <a:noFill/>
            <a:miter lim="800000"/>
            <a:headEnd/>
            <a:tailEnd/>
          </a:ln>
          <a:effectLst/>
        </p:spPr>
        <p:txBody>
          <a:bodyPr wrap="square">
            <a:spAutoFit/>
          </a:bodyPr>
          <a:lstStyle/>
          <a:p>
            <a:pPr>
              <a:spcBef>
                <a:spcPct val="50000"/>
              </a:spcBef>
            </a:pPr>
            <a:r>
              <a:rPr lang="en-US" sz="3600" dirty="0">
                <a:solidFill>
                  <a:schemeClr val="tx1"/>
                </a:solidFill>
              </a:rPr>
              <a:t>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childTnLst>
                                </p:cTn>
                              </p:par>
                              <p:par>
                                <p:cTn id="7" presetID="15" presetClass="entr" presetSubtype="0" fill="hold" grpId="0" nodeType="withEffect">
                                  <p:stCondLst>
                                    <p:cond delay="0"/>
                                  </p:stCondLst>
                                  <p:childTnLst>
                                    <p:set>
                                      <p:cBhvr>
                                        <p:cTn id="8" dur="1" fill="hold">
                                          <p:stCondLst>
                                            <p:cond delay="0"/>
                                          </p:stCondLst>
                                        </p:cTn>
                                        <p:tgtEl>
                                          <p:spTgt spid="29701"/>
                                        </p:tgtEl>
                                        <p:attrNameLst>
                                          <p:attrName>style.visibility</p:attrName>
                                        </p:attrNameLst>
                                      </p:cBhvr>
                                      <p:to>
                                        <p:strVal val="visible"/>
                                      </p:to>
                                    </p:set>
                                    <p:anim calcmode="lin" valueType="num">
                                      <p:cBhvr>
                                        <p:cTn id="9" dur="1000" fill="hold"/>
                                        <p:tgtEl>
                                          <p:spTgt spid="29701"/>
                                        </p:tgtEl>
                                        <p:attrNameLst>
                                          <p:attrName>ppt_w</p:attrName>
                                        </p:attrNameLst>
                                      </p:cBhvr>
                                      <p:tavLst>
                                        <p:tav tm="0">
                                          <p:val>
                                            <p:fltVal val="0"/>
                                          </p:val>
                                        </p:tav>
                                        <p:tav tm="100000">
                                          <p:val>
                                            <p:strVal val="#ppt_w"/>
                                          </p:val>
                                        </p:tav>
                                      </p:tavLst>
                                    </p:anim>
                                    <p:anim calcmode="lin" valueType="num">
                                      <p:cBhvr>
                                        <p:cTn id="10" dur="1000" fill="hold"/>
                                        <p:tgtEl>
                                          <p:spTgt spid="29701"/>
                                        </p:tgtEl>
                                        <p:attrNameLst>
                                          <p:attrName>ppt_h</p:attrName>
                                        </p:attrNameLst>
                                      </p:cBhvr>
                                      <p:tavLst>
                                        <p:tav tm="0">
                                          <p:val>
                                            <p:fltVal val="0"/>
                                          </p:val>
                                        </p:tav>
                                        <p:tav tm="100000">
                                          <p:val>
                                            <p:strVal val="#ppt_h"/>
                                          </p:val>
                                        </p:tav>
                                      </p:tavLst>
                                    </p:anim>
                                    <p:anim calcmode="lin" valueType="num">
                                      <p:cBhvr>
                                        <p:cTn id="11" dur="1000" fill="hold"/>
                                        <p:tgtEl>
                                          <p:spTgt spid="29701"/>
                                        </p:tgtEl>
                                        <p:attrNameLst>
                                          <p:attrName>ppt_x</p:attrName>
                                        </p:attrNameLst>
                                      </p:cBhvr>
                                      <p:tavLst>
                                        <p:tav tm="0" fmla="#ppt_x+(cos(-2*pi*(1-$))*-#ppt_x-sin(-2*pi*(1-$))*(1-#ppt_y))*(1-$)">
                                          <p:val>
                                            <p:fltVal val="0"/>
                                          </p:val>
                                        </p:tav>
                                        <p:tav tm="100000">
                                          <p:val>
                                            <p:fltVal val="1"/>
                                          </p:val>
                                        </p:tav>
                                      </p:tavLst>
                                    </p:anim>
                                    <p:anim calcmode="lin" valueType="num">
                                      <p:cBhvr>
                                        <p:cTn id="12" dur="1000" fill="hold"/>
                                        <p:tgtEl>
                                          <p:spTgt spid="29701"/>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29699">
                                            <p:txEl>
                                              <p:pRg st="1" end="1"/>
                                            </p:txEl>
                                          </p:spTgt>
                                        </p:tgtEl>
                                        <p:attrNameLst>
                                          <p:attrName>style.visibility</p:attrName>
                                        </p:attrNameLst>
                                      </p:cBhvr>
                                      <p:to>
                                        <p:strVal val="visible"/>
                                      </p:to>
                                    </p:set>
                                    <p:animEffect transition="in" filter="strips(downRight)">
                                      <p:cBhvr>
                                        <p:cTn id="17" dur="500"/>
                                        <p:tgtEl>
                                          <p:spTgt spid="2969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29699">
                                            <p:txEl>
                                              <p:pRg st="2" end="2"/>
                                            </p:txEl>
                                          </p:spTgt>
                                        </p:tgtEl>
                                        <p:attrNameLst>
                                          <p:attrName>style.visibility</p:attrName>
                                        </p:attrNameLst>
                                      </p:cBhvr>
                                      <p:to>
                                        <p:strVal val="visible"/>
                                      </p:to>
                                    </p:set>
                                    <p:animEffect transition="in" filter="strips(downRight)">
                                      <p:cBhvr>
                                        <p:cTn id="22" dur="500"/>
                                        <p:tgtEl>
                                          <p:spTgt spid="2969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29699">
                                            <p:txEl>
                                              <p:pRg st="3" end="3"/>
                                            </p:txEl>
                                          </p:spTgt>
                                        </p:tgtEl>
                                        <p:attrNameLst>
                                          <p:attrName>style.visibility</p:attrName>
                                        </p:attrNameLst>
                                      </p:cBhvr>
                                      <p:to>
                                        <p:strVal val="visible"/>
                                      </p:to>
                                    </p:set>
                                    <p:animEffect transition="in" filter="strips(downRight)">
                                      <p:cBhvr>
                                        <p:cTn id="27" dur="500"/>
                                        <p:tgtEl>
                                          <p:spTgt spid="2969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29699">
                                            <p:txEl>
                                              <p:pRg st="4" end="4"/>
                                            </p:txEl>
                                          </p:spTgt>
                                        </p:tgtEl>
                                        <p:attrNameLst>
                                          <p:attrName>style.visibility</p:attrName>
                                        </p:attrNameLst>
                                      </p:cBhvr>
                                      <p:to>
                                        <p:strVal val="visible"/>
                                      </p:to>
                                    </p:set>
                                    <p:animEffect transition="in" filter="strips(downRight)">
                                      <p:cBhvr>
                                        <p:cTn id="32" dur="500"/>
                                        <p:tgtEl>
                                          <p:spTgt spid="296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uiExpand="1" build="p"/>
      <p:bldP spid="29701"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3" name="Rectangle 3"/>
          <p:cNvSpPr>
            <a:spLocks noGrp="1" noRot="1" noChangeArrowheads="1"/>
          </p:cNvSpPr>
          <p:nvPr>
            <p:ph idx="1"/>
          </p:nvPr>
        </p:nvSpPr>
        <p:spPr/>
        <p:txBody>
          <a:bodyPr>
            <a:normAutofit/>
          </a:bodyPr>
          <a:lstStyle/>
          <a:p>
            <a:r>
              <a:rPr lang="en-US" sz="3200" dirty="0"/>
              <a:t>Some things are subjective, such as beauty, taste in foods, etc., but…</a:t>
            </a:r>
          </a:p>
          <a:p>
            <a:r>
              <a:rPr lang="en-US" sz="3200" dirty="0"/>
              <a:t>Rutabagas are not fried chicken, no matter what you call them.</a:t>
            </a:r>
          </a:p>
        </p:txBody>
      </p:sp>
      <p:sp>
        <p:nvSpPr>
          <p:cNvPr id="30722" name="Rectangle 2"/>
          <p:cNvSpPr>
            <a:spLocks noGrp="1" noRot="1" noChangeArrowheads="1"/>
          </p:cNvSpPr>
          <p:nvPr>
            <p:ph type="title"/>
          </p:nvPr>
        </p:nvSpPr>
        <p:spPr/>
        <p:txBody>
          <a:bodyPr>
            <a:normAutofit fontScale="90000"/>
          </a:bodyPr>
          <a:lstStyle/>
          <a:p>
            <a:r>
              <a:rPr lang="en-US"/>
              <a:t>Truth Requires “Narrow-mindedness”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Effect transition="in" filter="strips(downRight)">
                                      <p:cBhvr>
                                        <p:cTn id="7" dur="500"/>
                                        <p:tgtEl>
                                          <p:spTgt spid="307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30723">
                                            <p:txEl>
                                              <p:pRg st="1" end="1"/>
                                            </p:txEl>
                                          </p:spTgt>
                                        </p:tgtEl>
                                        <p:attrNameLst>
                                          <p:attrName>style.visibility</p:attrName>
                                        </p:attrNameLst>
                                      </p:cBhvr>
                                      <p:to>
                                        <p:strVal val="visible"/>
                                      </p:to>
                                    </p:set>
                                    <p:animEffect transition="in" filter="strips(downRight)">
                                      <p:cBhvr>
                                        <p:cTn id="12" dur="500"/>
                                        <p:tgtEl>
                                          <p:spTgt spid="307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7" name="Rectangle 3"/>
          <p:cNvSpPr>
            <a:spLocks noGrp="1" noRot="1" noChangeArrowheads="1"/>
          </p:cNvSpPr>
          <p:nvPr>
            <p:ph idx="1"/>
          </p:nvPr>
        </p:nvSpPr>
        <p:spPr>
          <a:xfrm>
            <a:off x="228600" y="1447800"/>
            <a:ext cx="8686800" cy="4648200"/>
          </a:xfrm>
        </p:spPr>
        <p:txBody>
          <a:bodyPr/>
          <a:lstStyle/>
          <a:p>
            <a:r>
              <a:rPr lang="en-US" sz="3200" dirty="0"/>
              <a:t>The truth will make you free. John 8:31, 32</a:t>
            </a:r>
          </a:p>
          <a:p>
            <a:pPr lvl="1"/>
            <a:r>
              <a:rPr lang="en-US" sz="2800" dirty="0"/>
              <a:t>“Then Jesus said to those Jews who believed Him, ‘If you abide in My word, you are My disciples indeed.  And you shall know the truth, and the truth shall make you free.’”</a:t>
            </a:r>
          </a:p>
          <a:p>
            <a:pPr lvl="1"/>
            <a:r>
              <a:rPr lang="en-US" sz="2800" dirty="0"/>
              <a:t>Freedom requires truth—not opinions, traditions, or lies.</a:t>
            </a:r>
          </a:p>
        </p:txBody>
      </p:sp>
      <p:sp>
        <p:nvSpPr>
          <p:cNvPr id="31746" name="Rectangle 2"/>
          <p:cNvSpPr>
            <a:spLocks noGrp="1" noRot="1" noChangeArrowheads="1"/>
          </p:cNvSpPr>
          <p:nvPr>
            <p:ph type="title"/>
          </p:nvPr>
        </p:nvSpPr>
        <p:spPr/>
        <p:txBody>
          <a:bodyPr/>
          <a:lstStyle/>
          <a:p>
            <a:r>
              <a:rPr lang="en-US"/>
              <a:t>The Bible and Truth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Effect transition="in" filter="strips(downRight)">
                                      <p:cBhvr>
                                        <p:cTn id="7" dur="500"/>
                                        <p:tgtEl>
                                          <p:spTgt spid="31747">
                                            <p:txEl>
                                              <p:pRg st="0" end="0"/>
                                            </p:txEl>
                                          </p:spTgt>
                                        </p:tgtEl>
                                      </p:cBhvr>
                                    </p:animEffect>
                                  </p:childTnLst>
                                </p:cTn>
                              </p:par>
                              <p:par>
                                <p:cTn id="8" presetID="4" presetClass="entr" presetSubtype="16" fill="hold" grpId="0" nodeType="withEffect">
                                  <p:stCondLst>
                                    <p:cond delay="1000"/>
                                  </p:stCondLst>
                                  <p:childTnLst>
                                    <p:set>
                                      <p:cBhvr>
                                        <p:cTn id="9" dur="1" fill="hold">
                                          <p:stCondLst>
                                            <p:cond delay="0"/>
                                          </p:stCondLst>
                                        </p:cTn>
                                        <p:tgtEl>
                                          <p:spTgt spid="31747">
                                            <p:txEl>
                                              <p:pRg st="1" end="1"/>
                                            </p:txEl>
                                          </p:spTgt>
                                        </p:tgtEl>
                                        <p:attrNameLst>
                                          <p:attrName>style.visibility</p:attrName>
                                        </p:attrNameLst>
                                      </p:cBhvr>
                                      <p:to>
                                        <p:strVal val="visible"/>
                                      </p:to>
                                    </p:set>
                                    <p:animEffect transition="in" filter="box(in)">
                                      <p:cBhvr>
                                        <p:cTn id="10" dur="500"/>
                                        <p:tgtEl>
                                          <p:spTgt spid="31747">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6" fill="hold" grpId="0" nodeType="clickEffect">
                                  <p:stCondLst>
                                    <p:cond delay="0"/>
                                  </p:stCondLst>
                                  <p:childTnLst>
                                    <p:set>
                                      <p:cBhvr>
                                        <p:cTn id="14" dur="1" fill="hold">
                                          <p:stCondLst>
                                            <p:cond delay="0"/>
                                          </p:stCondLst>
                                        </p:cTn>
                                        <p:tgtEl>
                                          <p:spTgt spid="31747">
                                            <p:txEl>
                                              <p:pRg st="2" end="2"/>
                                            </p:txEl>
                                          </p:spTgt>
                                        </p:tgtEl>
                                        <p:attrNameLst>
                                          <p:attrName>style.visibility</p:attrName>
                                        </p:attrNameLst>
                                      </p:cBhvr>
                                      <p:to>
                                        <p:strVal val="visible"/>
                                      </p:to>
                                    </p:set>
                                    <p:animEffect transition="in" filter="strips(downRight)">
                                      <p:cBhvr>
                                        <p:cTn id="15" dur="500"/>
                                        <p:tgtEl>
                                          <p:spTgt spid="317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1" name="Rectangle 3"/>
          <p:cNvSpPr>
            <a:spLocks noGrp="1" noRot="1" noChangeArrowheads="1"/>
          </p:cNvSpPr>
          <p:nvPr>
            <p:ph idx="1"/>
          </p:nvPr>
        </p:nvSpPr>
        <p:spPr>
          <a:xfrm>
            <a:off x="381000" y="1295400"/>
            <a:ext cx="8464550" cy="5334000"/>
          </a:xfrm>
        </p:spPr>
        <p:txBody>
          <a:bodyPr/>
          <a:lstStyle/>
          <a:p>
            <a:r>
              <a:rPr lang="en-US" sz="3000" dirty="0"/>
              <a:t>The truth will make you free. John </a:t>
            </a:r>
            <a:r>
              <a:rPr lang="en-US" sz="3000" dirty="0" smtClean="0"/>
              <a:t>8</a:t>
            </a:r>
            <a:endParaRPr lang="en-US" sz="3000" dirty="0"/>
          </a:p>
          <a:p>
            <a:r>
              <a:rPr lang="en-US" sz="3000" dirty="0"/>
              <a:t>Purified and brought forth by the word of truth.  1 Peter 1:22, 23; James 1:18</a:t>
            </a:r>
          </a:p>
          <a:p>
            <a:pPr lvl="1"/>
            <a:r>
              <a:rPr lang="en-US" sz="2800" dirty="0"/>
              <a:t>“Since you have purified your souls in obeying the truth…having been born again, not of corruptible seed but incorruptible, through the word of God which lives and abides forever.”</a:t>
            </a:r>
          </a:p>
          <a:p>
            <a:pPr lvl="1"/>
            <a:r>
              <a:rPr lang="en-US" sz="2800" dirty="0"/>
              <a:t>“Of His own will He brought us forth by the word of truth, that we might be a kind of </a:t>
            </a:r>
            <a:r>
              <a:rPr lang="en-US" sz="2800" dirty="0" err="1"/>
              <a:t>firstfruits</a:t>
            </a:r>
            <a:r>
              <a:rPr lang="en-US" sz="2800" dirty="0"/>
              <a:t> of His creatures.”</a:t>
            </a:r>
          </a:p>
        </p:txBody>
      </p:sp>
      <p:sp>
        <p:nvSpPr>
          <p:cNvPr id="32770" name="Rectangle 2"/>
          <p:cNvSpPr>
            <a:spLocks noGrp="1" noRot="1" noChangeArrowheads="1"/>
          </p:cNvSpPr>
          <p:nvPr>
            <p:ph type="title"/>
          </p:nvPr>
        </p:nvSpPr>
        <p:spPr/>
        <p:txBody>
          <a:bodyPr/>
          <a:lstStyle/>
          <a:p>
            <a:r>
              <a:rPr lang="en-US" dirty="0"/>
              <a:t>The Bible and Truth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childTnLst>
                                </p:cTn>
                              </p:par>
                              <p:par>
                                <p:cTn id="7" presetID="18" presetClass="entr" presetSubtype="6" fill="hold" grpId="0" nodeType="withEffect">
                                  <p:stCondLst>
                                    <p:cond delay="0"/>
                                  </p:stCondLst>
                                  <p:childTnLst>
                                    <p:set>
                                      <p:cBhvr>
                                        <p:cTn id="8" dur="1" fill="hold">
                                          <p:stCondLst>
                                            <p:cond delay="0"/>
                                          </p:stCondLst>
                                        </p:cTn>
                                        <p:tgtEl>
                                          <p:spTgt spid="32771">
                                            <p:txEl>
                                              <p:pRg st="1" end="1"/>
                                            </p:txEl>
                                          </p:spTgt>
                                        </p:tgtEl>
                                        <p:attrNameLst>
                                          <p:attrName>style.visibility</p:attrName>
                                        </p:attrNameLst>
                                      </p:cBhvr>
                                      <p:to>
                                        <p:strVal val="visible"/>
                                      </p:to>
                                    </p:set>
                                    <p:animEffect transition="in" filter="strips(downRight)">
                                      <p:cBhvr>
                                        <p:cTn id="9" dur="500"/>
                                        <p:tgtEl>
                                          <p:spTgt spid="32771">
                                            <p:txEl>
                                              <p:pRg st="1" end="1"/>
                                            </p:txEl>
                                          </p:spTgt>
                                        </p:tgtEl>
                                      </p:cBhvr>
                                    </p:animEffect>
                                  </p:childTnLst>
                                </p:cTn>
                              </p:par>
                              <p:par>
                                <p:cTn id="10" presetID="4" presetClass="entr" presetSubtype="16" fill="hold" grpId="0" nodeType="withEffect">
                                  <p:stCondLst>
                                    <p:cond delay="1000"/>
                                  </p:stCondLst>
                                  <p:childTnLst>
                                    <p:set>
                                      <p:cBhvr>
                                        <p:cTn id="11" dur="1" fill="hold">
                                          <p:stCondLst>
                                            <p:cond delay="0"/>
                                          </p:stCondLst>
                                        </p:cTn>
                                        <p:tgtEl>
                                          <p:spTgt spid="32771">
                                            <p:txEl>
                                              <p:pRg st="2" end="2"/>
                                            </p:txEl>
                                          </p:spTgt>
                                        </p:tgtEl>
                                        <p:attrNameLst>
                                          <p:attrName>style.visibility</p:attrName>
                                        </p:attrNameLst>
                                      </p:cBhvr>
                                      <p:to>
                                        <p:strVal val="visible"/>
                                      </p:to>
                                    </p:set>
                                    <p:animEffect transition="in" filter="box(in)">
                                      <p:cBhvr>
                                        <p:cTn id="12" dur="500"/>
                                        <p:tgtEl>
                                          <p:spTgt spid="32771">
                                            <p:txEl>
                                              <p:pRg st="2" end="2"/>
                                            </p:txEl>
                                          </p:spTgt>
                                        </p:tgtEl>
                                      </p:cBhvr>
                                    </p:animEffect>
                                  </p:childTnLst>
                                </p:cTn>
                              </p:par>
                              <p:par>
                                <p:cTn id="13" presetID="4" presetClass="entr" presetSubtype="16" fill="hold" grpId="0" nodeType="withEffect">
                                  <p:stCondLst>
                                    <p:cond delay="2000"/>
                                  </p:stCondLst>
                                  <p:childTnLst>
                                    <p:set>
                                      <p:cBhvr>
                                        <p:cTn id="14" dur="1" fill="hold">
                                          <p:stCondLst>
                                            <p:cond delay="0"/>
                                          </p:stCondLst>
                                        </p:cTn>
                                        <p:tgtEl>
                                          <p:spTgt spid="32771">
                                            <p:txEl>
                                              <p:pRg st="3" end="3"/>
                                            </p:txEl>
                                          </p:spTgt>
                                        </p:tgtEl>
                                        <p:attrNameLst>
                                          <p:attrName>style.visibility</p:attrName>
                                        </p:attrNameLst>
                                      </p:cBhvr>
                                      <p:to>
                                        <p:strVal val="visible"/>
                                      </p:to>
                                    </p:set>
                                    <p:animEffect transition="in" filter="box(in)">
                                      <p:cBhvr>
                                        <p:cTn id="15" dur="500"/>
                                        <p:tgtEl>
                                          <p:spTgt spid="3277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5" name="Rectangle 3"/>
          <p:cNvSpPr>
            <a:spLocks noGrp="1" noRot="1" noChangeArrowheads="1"/>
          </p:cNvSpPr>
          <p:nvPr>
            <p:ph idx="1"/>
          </p:nvPr>
        </p:nvSpPr>
        <p:spPr>
          <a:xfrm>
            <a:off x="304800" y="1481328"/>
            <a:ext cx="8382000" cy="4525963"/>
          </a:xfrm>
        </p:spPr>
        <p:txBody>
          <a:bodyPr/>
          <a:lstStyle/>
          <a:p>
            <a:pPr>
              <a:lnSpc>
                <a:spcPct val="90000"/>
              </a:lnSpc>
            </a:pPr>
            <a:r>
              <a:rPr lang="en-US" sz="3200" dirty="0"/>
              <a:t>The truth will make you free. John </a:t>
            </a:r>
            <a:r>
              <a:rPr lang="en-US" sz="3200" dirty="0" smtClean="0"/>
              <a:t>8</a:t>
            </a:r>
            <a:endParaRPr lang="en-US" sz="3200" dirty="0"/>
          </a:p>
          <a:p>
            <a:pPr>
              <a:lnSpc>
                <a:spcPct val="90000"/>
              </a:lnSpc>
            </a:pPr>
            <a:r>
              <a:rPr lang="en-US" sz="3200" dirty="0"/>
              <a:t>Purified and brought forth by the word of truth. 1 Peter 1:22, 23; James 1:18</a:t>
            </a:r>
          </a:p>
          <a:p>
            <a:pPr>
              <a:lnSpc>
                <a:spcPct val="90000"/>
              </a:lnSpc>
            </a:pPr>
            <a:r>
              <a:rPr lang="en-US" sz="3200" dirty="0"/>
              <a:t>Must walk in truth. 3 John 3, 4</a:t>
            </a:r>
          </a:p>
          <a:p>
            <a:pPr lvl="1">
              <a:lnSpc>
                <a:spcPct val="90000"/>
              </a:lnSpc>
            </a:pPr>
            <a:r>
              <a:rPr lang="en-US" sz="2800" dirty="0"/>
              <a:t>“For I rejoiced greatly when brethren came and testified of the truth that is in you, just as you walk in the truth. I have no greater joy than to hear that my children walk in truth.”</a:t>
            </a:r>
          </a:p>
        </p:txBody>
      </p:sp>
      <p:sp>
        <p:nvSpPr>
          <p:cNvPr id="33794" name="Rectangle 2"/>
          <p:cNvSpPr>
            <a:spLocks noGrp="1" noRot="1" noChangeArrowheads="1"/>
          </p:cNvSpPr>
          <p:nvPr>
            <p:ph type="title"/>
          </p:nvPr>
        </p:nvSpPr>
        <p:spPr/>
        <p:txBody>
          <a:bodyPr/>
          <a:lstStyle/>
          <a:p>
            <a:r>
              <a:rPr lang="en-US"/>
              <a:t>The Bible and Truth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795">
                                            <p:txEl>
                                              <p:pRg st="1" end="1"/>
                                            </p:txEl>
                                          </p:spTgt>
                                        </p:tgtEl>
                                        <p:attrNameLst>
                                          <p:attrName>style.visibility</p:attrName>
                                        </p:attrNameLst>
                                      </p:cBhvr>
                                      <p:to>
                                        <p:strVal val="visible"/>
                                      </p:to>
                                    </p:set>
                                  </p:childTnLst>
                                </p:cTn>
                              </p:par>
                              <p:par>
                                <p:cTn id="9" presetID="18" presetClass="entr" presetSubtype="6" fill="hold" grpId="0" nodeType="withEffect">
                                  <p:stCondLst>
                                    <p:cond delay="0"/>
                                  </p:stCondLst>
                                  <p:childTnLst>
                                    <p:set>
                                      <p:cBhvr>
                                        <p:cTn id="10" dur="1" fill="hold">
                                          <p:stCondLst>
                                            <p:cond delay="0"/>
                                          </p:stCondLst>
                                        </p:cTn>
                                        <p:tgtEl>
                                          <p:spTgt spid="33795">
                                            <p:txEl>
                                              <p:pRg st="2" end="2"/>
                                            </p:txEl>
                                          </p:spTgt>
                                        </p:tgtEl>
                                        <p:attrNameLst>
                                          <p:attrName>style.visibility</p:attrName>
                                        </p:attrNameLst>
                                      </p:cBhvr>
                                      <p:to>
                                        <p:strVal val="visible"/>
                                      </p:to>
                                    </p:set>
                                    <p:animEffect transition="in" filter="strips(downRight)">
                                      <p:cBhvr>
                                        <p:cTn id="11" dur="500"/>
                                        <p:tgtEl>
                                          <p:spTgt spid="33795">
                                            <p:txEl>
                                              <p:pRg st="2" end="2"/>
                                            </p:txEl>
                                          </p:spTgt>
                                        </p:tgtEl>
                                      </p:cBhvr>
                                    </p:animEffect>
                                  </p:childTnLst>
                                </p:cTn>
                              </p:par>
                              <p:par>
                                <p:cTn id="12" presetID="4" presetClass="entr" presetSubtype="16" fill="hold" grpId="0" nodeType="withEffect">
                                  <p:stCondLst>
                                    <p:cond delay="1000"/>
                                  </p:stCondLst>
                                  <p:childTnLst>
                                    <p:set>
                                      <p:cBhvr>
                                        <p:cTn id="13" dur="1" fill="hold">
                                          <p:stCondLst>
                                            <p:cond delay="0"/>
                                          </p:stCondLst>
                                        </p:cTn>
                                        <p:tgtEl>
                                          <p:spTgt spid="33795">
                                            <p:txEl>
                                              <p:pRg st="3" end="3"/>
                                            </p:txEl>
                                          </p:spTgt>
                                        </p:tgtEl>
                                        <p:attrNameLst>
                                          <p:attrName>style.visibility</p:attrName>
                                        </p:attrNameLst>
                                      </p:cBhvr>
                                      <p:to>
                                        <p:strVal val="visible"/>
                                      </p:to>
                                    </p:set>
                                    <p:animEffect transition="in" filter="box(in)">
                                      <p:cBhvr>
                                        <p:cTn id="14" dur="500"/>
                                        <p:tgtEl>
                                          <p:spTgt spid="3379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9" name="Rectangle 3"/>
          <p:cNvSpPr>
            <a:spLocks noGrp="1" noRot="1" noChangeArrowheads="1"/>
          </p:cNvSpPr>
          <p:nvPr>
            <p:ph idx="1"/>
          </p:nvPr>
        </p:nvSpPr>
        <p:spPr>
          <a:xfrm>
            <a:off x="228600" y="1371600"/>
            <a:ext cx="8616950" cy="4953000"/>
          </a:xfrm>
        </p:spPr>
        <p:txBody>
          <a:bodyPr>
            <a:normAutofit/>
          </a:bodyPr>
          <a:lstStyle/>
          <a:p>
            <a:r>
              <a:rPr lang="en-US" sz="3200" dirty="0"/>
              <a:t>The truth will make you free. John </a:t>
            </a:r>
            <a:r>
              <a:rPr lang="en-US" sz="3200" dirty="0" smtClean="0"/>
              <a:t>8</a:t>
            </a:r>
            <a:endParaRPr lang="en-US" sz="3200" dirty="0"/>
          </a:p>
          <a:p>
            <a:r>
              <a:rPr lang="en-US" sz="3200" dirty="0"/>
              <a:t>Purified and brought forth by the word of truth. 1 Peter 1:22, 23; James 1:18</a:t>
            </a:r>
          </a:p>
          <a:p>
            <a:r>
              <a:rPr lang="en-US" sz="3200" dirty="0"/>
              <a:t>Must walk in truth. 3 John 3, 4</a:t>
            </a:r>
          </a:p>
          <a:p>
            <a:r>
              <a:rPr lang="en-US" sz="3200" dirty="0"/>
              <a:t>Must be “narrow-minded” enough to stay within the bounds of truth.</a:t>
            </a:r>
          </a:p>
        </p:txBody>
      </p:sp>
      <p:sp>
        <p:nvSpPr>
          <p:cNvPr id="34818" name="Rectangle 2"/>
          <p:cNvSpPr>
            <a:spLocks noGrp="1" noRot="1" noChangeArrowheads="1"/>
          </p:cNvSpPr>
          <p:nvPr>
            <p:ph type="title"/>
          </p:nvPr>
        </p:nvSpPr>
        <p:spPr/>
        <p:txBody>
          <a:bodyPr/>
          <a:lstStyle/>
          <a:p>
            <a:r>
              <a:rPr lang="en-US"/>
              <a:t>The Bible and Truth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81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4819">
                                            <p:txEl>
                                              <p:pRg st="2" end="2"/>
                                            </p:txEl>
                                          </p:spTgt>
                                        </p:tgtEl>
                                        <p:attrNameLst>
                                          <p:attrName>style.visibility</p:attrName>
                                        </p:attrNameLst>
                                      </p:cBhvr>
                                      <p:to>
                                        <p:strVal val="visible"/>
                                      </p:to>
                                    </p:set>
                                  </p:childTnLst>
                                </p:cTn>
                              </p:par>
                              <p:par>
                                <p:cTn id="11" presetID="18" presetClass="entr" presetSubtype="6" fill="hold" grpId="0" nodeType="withEffect">
                                  <p:stCondLst>
                                    <p:cond delay="0"/>
                                  </p:stCondLst>
                                  <p:childTnLst>
                                    <p:set>
                                      <p:cBhvr>
                                        <p:cTn id="12" dur="1" fill="hold">
                                          <p:stCondLst>
                                            <p:cond delay="0"/>
                                          </p:stCondLst>
                                        </p:cTn>
                                        <p:tgtEl>
                                          <p:spTgt spid="34819">
                                            <p:txEl>
                                              <p:pRg st="3" end="3"/>
                                            </p:txEl>
                                          </p:spTgt>
                                        </p:tgtEl>
                                        <p:attrNameLst>
                                          <p:attrName>style.visibility</p:attrName>
                                        </p:attrNameLst>
                                      </p:cBhvr>
                                      <p:to>
                                        <p:strVal val="visible"/>
                                      </p:to>
                                    </p:set>
                                    <p:animEffect transition="in" filter="strips(downRight)">
                                      <p:cBhvr>
                                        <p:cTn id="13" dur="500"/>
                                        <p:tgtEl>
                                          <p:spTgt spid="3481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sz="4800"/>
              <a:t>Are churches of Christ Too Narrow-minded?</a:t>
            </a:r>
          </a:p>
        </p:txBody>
      </p:sp>
      <p:sp>
        <p:nvSpPr>
          <p:cNvPr id="205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3" name="Rectangle 3"/>
          <p:cNvSpPr>
            <a:spLocks noGrp="1" noRot="1" noChangeArrowheads="1"/>
          </p:cNvSpPr>
          <p:nvPr>
            <p:ph idx="1"/>
          </p:nvPr>
        </p:nvSpPr>
        <p:spPr/>
        <p:txBody>
          <a:bodyPr/>
          <a:lstStyle/>
          <a:p>
            <a:r>
              <a:rPr lang="en-US" sz="3200" dirty="0"/>
              <a:t>What is the truth? How do we separate truth from lies?</a:t>
            </a:r>
          </a:p>
          <a:p>
            <a:r>
              <a:rPr lang="en-US" sz="3200" dirty="0"/>
              <a:t>Pilate. John 18:37, 38</a:t>
            </a:r>
          </a:p>
          <a:p>
            <a:pPr lvl="1"/>
            <a:r>
              <a:rPr lang="en-US" sz="2800" dirty="0" smtClean="0"/>
              <a:t>“‘I </a:t>
            </a:r>
            <a:r>
              <a:rPr lang="en-US" sz="2800" dirty="0"/>
              <a:t>have come into the world, that I should bear witness to the truth. Everyone who is of the truth hears My voice.’ Pilate said to Him, ‘</a:t>
            </a:r>
            <a:r>
              <a:rPr lang="en-US" sz="2800" dirty="0">
                <a:solidFill>
                  <a:srgbClr val="FF0000"/>
                </a:solidFill>
              </a:rPr>
              <a:t>What is truth?</a:t>
            </a:r>
            <a:r>
              <a:rPr lang="en-US" sz="2800" dirty="0"/>
              <a:t>’”</a:t>
            </a:r>
          </a:p>
        </p:txBody>
      </p:sp>
      <p:sp>
        <p:nvSpPr>
          <p:cNvPr id="35842" name="Rectangle 2"/>
          <p:cNvSpPr>
            <a:spLocks noGrp="1" noRot="1" noChangeArrowheads="1"/>
          </p:cNvSpPr>
          <p:nvPr>
            <p:ph type="title"/>
          </p:nvPr>
        </p:nvSpPr>
        <p:spPr/>
        <p:txBody>
          <a:bodyPr/>
          <a:lstStyle/>
          <a:p>
            <a:r>
              <a:rPr lang="en-US" sz="4200"/>
              <a:t>How Do We Find the Truth?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animEffect transition="in" filter="strips(downRight)">
                                      <p:cBhvr>
                                        <p:cTn id="7" dur="500"/>
                                        <p:tgtEl>
                                          <p:spTgt spid="358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35843">
                                            <p:txEl>
                                              <p:pRg st="1" end="1"/>
                                            </p:txEl>
                                          </p:spTgt>
                                        </p:tgtEl>
                                        <p:attrNameLst>
                                          <p:attrName>style.visibility</p:attrName>
                                        </p:attrNameLst>
                                      </p:cBhvr>
                                      <p:to>
                                        <p:strVal val="visible"/>
                                      </p:to>
                                    </p:set>
                                    <p:animEffect transition="in" filter="strips(downRight)">
                                      <p:cBhvr>
                                        <p:cTn id="12" dur="500"/>
                                        <p:tgtEl>
                                          <p:spTgt spid="35843">
                                            <p:txEl>
                                              <p:pRg st="1" end="1"/>
                                            </p:txEl>
                                          </p:spTgt>
                                        </p:tgtEl>
                                      </p:cBhvr>
                                    </p:animEffect>
                                  </p:childTnLst>
                                </p:cTn>
                              </p:par>
                              <p:par>
                                <p:cTn id="13" presetID="18" presetClass="entr" presetSubtype="6" fill="hold" grpId="0" nodeType="withEffect">
                                  <p:stCondLst>
                                    <p:cond delay="1000"/>
                                  </p:stCondLst>
                                  <p:childTnLst>
                                    <p:set>
                                      <p:cBhvr>
                                        <p:cTn id="14" dur="1" fill="hold">
                                          <p:stCondLst>
                                            <p:cond delay="0"/>
                                          </p:stCondLst>
                                        </p:cTn>
                                        <p:tgtEl>
                                          <p:spTgt spid="35843">
                                            <p:txEl>
                                              <p:pRg st="2" end="2"/>
                                            </p:txEl>
                                          </p:spTgt>
                                        </p:tgtEl>
                                        <p:attrNameLst>
                                          <p:attrName>style.visibility</p:attrName>
                                        </p:attrNameLst>
                                      </p:cBhvr>
                                      <p:to>
                                        <p:strVal val="visible"/>
                                      </p:to>
                                    </p:set>
                                    <p:animEffect transition="in" filter="strips(downRight)">
                                      <p:cBhvr>
                                        <p:cTn id="15" dur="500"/>
                                        <p:tgtEl>
                                          <p:spTgt spid="358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7" name="Rectangle 3"/>
          <p:cNvSpPr>
            <a:spLocks noGrp="1" noRot="1" noChangeArrowheads="1"/>
          </p:cNvSpPr>
          <p:nvPr>
            <p:ph idx="1"/>
          </p:nvPr>
        </p:nvSpPr>
        <p:spPr/>
        <p:txBody>
          <a:bodyPr/>
          <a:lstStyle/>
          <a:p>
            <a:pPr>
              <a:lnSpc>
                <a:spcPct val="90000"/>
              </a:lnSpc>
            </a:pPr>
            <a:r>
              <a:rPr lang="en-US" sz="3200" dirty="0"/>
              <a:t>What is the truth? How do we separate truth from lies?</a:t>
            </a:r>
          </a:p>
          <a:p>
            <a:pPr>
              <a:lnSpc>
                <a:spcPct val="90000"/>
              </a:lnSpc>
            </a:pPr>
            <a:r>
              <a:rPr lang="en-US" sz="3200" dirty="0"/>
              <a:t>Pilate. John 18:37, 38</a:t>
            </a:r>
          </a:p>
          <a:p>
            <a:pPr>
              <a:lnSpc>
                <a:spcPct val="90000"/>
              </a:lnSpc>
            </a:pPr>
            <a:r>
              <a:rPr lang="en-US" sz="3200" dirty="0"/>
              <a:t>David Wilhelm</a:t>
            </a:r>
          </a:p>
          <a:p>
            <a:pPr lvl="1">
              <a:lnSpc>
                <a:spcPct val="90000"/>
              </a:lnSpc>
            </a:pPr>
            <a:r>
              <a:rPr lang="en-US" sz="2800" dirty="0"/>
              <a:t>“Only God possesses absolute truth. None of us can declare other points of view as invalid or irreligious. From the depths of our conviction we must remember the guideline, ‘Judge not lest ye be judged.’”</a:t>
            </a:r>
          </a:p>
        </p:txBody>
      </p:sp>
      <p:sp>
        <p:nvSpPr>
          <p:cNvPr id="36866" name="Rectangle 2"/>
          <p:cNvSpPr>
            <a:spLocks noGrp="1" noRot="1" noChangeArrowheads="1"/>
          </p:cNvSpPr>
          <p:nvPr>
            <p:ph type="title"/>
          </p:nvPr>
        </p:nvSpPr>
        <p:spPr/>
        <p:txBody>
          <a:bodyPr/>
          <a:lstStyle/>
          <a:p>
            <a:r>
              <a:rPr lang="en-US" sz="4200"/>
              <a:t>How Do We Find the Truth?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6867">
                                            <p:txEl>
                                              <p:pRg st="1" end="1"/>
                                            </p:txEl>
                                          </p:spTgt>
                                        </p:tgtEl>
                                        <p:attrNameLst>
                                          <p:attrName>style.visibility</p:attrName>
                                        </p:attrNameLst>
                                      </p:cBhvr>
                                      <p:to>
                                        <p:strVal val="visible"/>
                                      </p:to>
                                    </p:set>
                                  </p:childTnLst>
                                </p:cTn>
                              </p:par>
                              <p:par>
                                <p:cTn id="9" presetID="18" presetClass="entr" presetSubtype="6" fill="hold" grpId="0" nodeType="withEffect">
                                  <p:stCondLst>
                                    <p:cond delay="0"/>
                                  </p:stCondLst>
                                  <p:childTnLst>
                                    <p:set>
                                      <p:cBhvr>
                                        <p:cTn id="10" dur="1" fill="hold">
                                          <p:stCondLst>
                                            <p:cond delay="0"/>
                                          </p:stCondLst>
                                        </p:cTn>
                                        <p:tgtEl>
                                          <p:spTgt spid="36867">
                                            <p:txEl>
                                              <p:pRg st="2" end="2"/>
                                            </p:txEl>
                                          </p:spTgt>
                                        </p:tgtEl>
                                        <p:attrNameLst>
                                          <p:attrName>style.visibility</p:attrName>
                                        </p:attrNameLst>
                                      </p:cBhvr>
                                      <p:to>
                                        <p:strVal val="visible"/>
                                      </p:to>
                                    </p:set>
                                    <p:animEffect transition="in" filter="strips(downRight)">
                                      <p:cBhvr>
                                        <p:cTn id="11" dur="500"/>
                                        <p:tgtEl>
                                          <p:spTgt spid="36867">
                                            <p:txEl>
                                              <p:pRg st="2" end="2"/>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grpId="0" nodeType="clickEffect">
                                  <p:stCondLst>
                                    <p:cond delay="0"/>
                                  </p:stCondLst>
                                  <p:childTnLst>
                                    <p:set>
                                      <p:cBhvr>
                                        <p:cTn id="15" dur="1" fill="hold">
                                          <p:stCondLst>
                                            <p:cond delay="0"/>
                                          </p:stCondLst>
                                        </p:cTn>
                                        <p:tgtEl>
                                          <p:spTgt spid="36867">
                                            <p:txEl>
                                              <p:pRg st="3" end="3"/>
                                            </p:txEl>
                                          </p:spTgt>
                                        </p:tgtEl>
                                        <p:attrNameLst>
                                          <p:attrName>style.visibility</p:attrName>
                                        </p:attrNameLst>
                                      </p:cBhvr>
                                      <p:to>
                                        <p:strVal val="visible"/>
                                      </p:to>
                                    </p:set>
                                    <p:animEffect transition="in" filter="box(in)">
                                      <p:cBhvr>
                                        <p:cTn id="16" dur="500"/>
                                        <p:tgtEl>
                                          <p:spTgt spid="368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1" name="Rectangle 3"/>
          <p:cNvSpPr>
            <a:spLocks noGrp="1" noRot="1" noChangeArrowheads="1"/>
          </p:cNvSpPr>
          <p:nvPr>
            <p:ph idx="1"/>
          </p:nvPr>
        </p:nvSpPr>
        <p:spPr/>
        <p:txBody>
          <a:bodyPr/>
          <a:lstStyle/>
          <a:p>
            <a:r>
              <a:rPr lang="en-US" sz="3200" dirty="0"/>
              <a:t>What is the truth? How do we separate truth from lies?</a:t>
            </a:r>
          </a:p>
          <a:p>
            <a:r>
              <a:rPr lang="en-US" sz="3200" dirty="0"/>
              <a:t>God’s word is truth. Psalm 119:151; John 17:17</a:t>
            </a:r>
          </a:p>
          <a:p>
            <a:pPr lvl="1"/>
            <a:r>
              <a:rPr lang="en-US" sz="2800" dirty="0"/>
              <a:t>“You are near, O LORD, And all Your commandments are truth.”</a:t>
            </a:r>
          </a:p>
          <a:p>
            <a:pPr lvl="1"/>
            <a:r>
              <a:rPr lang="en-US" sz="2800" dirty="0"/>
              <a:t>“Sanctify them by Your truth. Your word is truth.”</a:t>
            </a:r>
          </a:p>
        </p:txBody>
      </p:sp>
      <p:sp>
        <p:nvSpPr>
          <p:cNvPr id="37890" name="Rectangle 2"/>
          <p:cNvSpPr>
            <a:spLocks noGrp="1" noRot="1" noChangeArrowheads="1"/>
          </p:cNvSpPr>
          <p:nvPr>
            <p:ph type="title"/>
          </p:nvPr>
        </p:nvSpPr>
        <p:spPr/>
        <p:txBody>
          <a:bodyPr/>
          <a:lstStyle/>
          <a:p>
            <a:r>
              <a:rPr lang="en-US" sz="4200"/>
              <a:t>How Do We Find the Truth?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childTnLst>
                                </p:cTn>
                              </p:par>
                              <p:par>
                                <p:cTn id="7" presetID="18" presetClass="entr" presetSubtype="6" fill="hold" grpId="0" nodeType="withEffect">
                                  <p:stCondLst>
                                    <p:cond delay="0"/>
                                  </p:stCondLst>
                                  <p:childTnLst>
                                    <p:set>
                                      <p:cBhvr>
                                        <p:cTn id="8" dur="1" fill="hold">
                                          <p:stCondLst>
                                            <p:cond delay="0"/>
                                          </p:stCondLst>
                                        </p:cTn>
                                        <p:tgtEl>
                                          <p:spTgt spid="37891">
                                            <p:txEl>
                                              <p:pRg st="1" end="1"/>
                                            </p:txEl>
                                          </p:spTgt>
                                        </p:tgtEl>
                                        <p:attrNameLst>
                                          <p:attrName>style.visibility</p:attrName>
                                        </p:attrNameLst>
                                      </p:cBhvr>
                                      <p:to>
                                        <p:strVal val="visible"/>
                                      </p:to>
                                    </p:set>
                                    <p:animEffect transition="in" filter="strips(downRight)">
                                      <p:cBhvr>
                                        <p:cTn id="9" dur="500"/>
                                        <p:tgtEl>
                                          <p:spTgt spid="37891">
                                            <p:txEl>
                                              <p:pRg st="1" end="1"/>
                                            </p:txEl>
                                          </p:spTgt>
                                        </p:tgtEl>
                                      </p:cBhvr>
                                    </p:animEffect>
                                  </p:childTnLst>
                                </p:cTn>
                              </p:par>
                              <p:par>
                                <p:cTn id="10" presetID="4" presetClass="entr" presetSubtype="16" fill="hold" grpId="0" nodeType="withEffect">
                                  <p:stCondLst>
                                    <p:cond delay="1000"/>
                                  </p:stCondLst>
                                  <p:childTnLst>
                                    <p:set>
                                      <p:cBhvr>
                                        <p:cTn id="11" dur="1" fill="hold">
                                          <p:stCondLst>
                                            <p:cond delay="0"/>
                                          </p:stCondLst>
                                        </p:cTn>
                                        <p:tgtEl>
                                          <p:spTgt spid="37891">
                                            <p:txEl>
                                              <p:pRg st="2" end="2"/>
                                            </p:txEl>
                                          </p:spTgt>
                                        </p:tgtEl>
                                        <p:attrNameLst>
                                          <p:attrName>style.visibility</p:attrName>
                                        </p:attrNameLst>
                                      </p:cBhvr>
                                      <p:to>
                                        <p:strVal val="visible"/>
                                      </p:to>
                                    </p:set>
                                    <p:animEffect transition="in" filter="box(in)">
                                      <p:cBhvr>
                                        <p:cTn id="12" dur="500"/>
                                        <p:tgtEl>
                                          <p:spTgt spid="37891">
                                            <p:txEl>
                                              <p:pRg st="2" end="2"/>
                                            </p:txEl>
                                          </p:spTgt>
                                        </p:tgtEl>
                                      </p:cBhvr>
                                    </p:animEffect>
                                  </p:childTnLst>
                                </p:cTn>
                              </p:par>
                              <p:par>
                                <p:cTn id="13" presetID="4" presetClass="entr" presetSubtype="16" fill="hold" grpId="0" nodeType="withEffect">
                                  <p:stCondLst>
                                    <p:cond delay="1000"/>
                                  </p:stCondLst>
                                  <p:childTnLst>
                                    <p:set>
                                      <p:cBhvr>
                                        <p:cTn id="14" dur="1" fill="hold">
                                          <p:stCondLst>
                                            <p:cond delay="0"/>
                                          </p:stCondLst>
                                        </p:cTn>
                                        <p:tgtEl>
                                          <p:spTgt spid="37891">
                                            <p:txEl>
                                              <p:pRg st="3" end="3"/>
                                            </p:txEl>
                                          </p:spTgt>
                                        </p:tgtEl>
                                        <p:attrNameLst>
                                          <p:attrName>style.visibility</p:attrName>
                                        </p:attrNameLst>
                                      </p:cBhvr>
                                      <p:to>
                                        <p:strVal val="visible"/>
                                      </p:to>
                                    </p:set>
                                    <p:animEffect transition="in" filter="box(in)">
                                      <p:cBhvr>
                                        <p:cTn id="15" dur="500"/>
                                        <p:tgtEl>
                                          <p:spTgt spid="378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5" name="Rectangle 3"/>
          <p:cNvSpPr>
            <a:spLocks noGrp="1" noRot="1" noChangeArrowheads="1"/>
          </p:cNvSpPr>
          <p:nvPr>
            <p:ph idx="1"/>
          </p:nvPr>
        </p:nvSpPr>
        <p:spPr/>
        <p:txBody>
          <a:bodyPr>
            <a:normAutofit/>
          </a:bodyPr>
          <a:lstStyle/>
          <a:p>
            <a:r>
              <a:rPr lang="en-US" sz="3200" dirty="0"/>
              <a:t>God’s word is truth. John 17:17</a:t>
            </a:r>
          </a:p>
          <a:p>
            <a:r>
              <a:rPr lang="en-US" sz="3200" dirty="0"/>
              <a:t>This truth is complete. John 16:13</a:t>
            </a:r>
          </a:p>
          <a:p>
            <a:pPr lvl="1"/>
            <a:r>
              <a:rPr lang="en-US" sz="2800" dirty="0"/>
              <a:t>"However, when He, the Spirit of truth, has come, He will guide you into </a:t>
            </a:r>
            <a:r>
              <a:rPr lang="en-US" sz="2800" dirty="0">
                <a:solidFill>
                  <a:srgbClr val="FF0000"/>
                </a:solidFill>
              </a:rPr>
              <a:t>all truth</a:t>
            </a:r>
            <a:r>
              <a:rPr lang="en-US" sz="2800" dirty="0"/>
              <a:t>.”</a:t>
            </a:r>
          </a:p>
        </p:txBody>
      </p:sp>
      <p:sp>
        <p:nvSpPr>
          <p:cNvPr id="38914" name="Rectangle 2"/>
          <p:cNvSpPr>
            <a:spLocks noGrp="1" noRot="1" noChangeArrowheads="1"/>
          </p:cNvSpPr>
          <p:nvPr>
            <p:ph type="title"/>
          </p:nvPr>
        </p:nvSpPr>
        <p:spPr/>
        <p:txBody>
          <a:bodyPr/>
          <a:lstStyle/>
          <a:p>
            <a:r>
              <a:rPr lang="en-US" sz="4200"/>
              <a:t>How Do We Find the Truth?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childTnLst>
                                </p:cTn>
                              </p:par>
                              <p:par>
                                <p:cTn id="7" presetID="18" presetClass="entr" presetSubtype="6" fill="hold" grpId="0" nodeType="withEffect">
                                  <p:stCondLst>
                                    <p:cond delay="0"/>
                                  </p:stCondLst>
                                  <p:childTnLst>
                                    <p:set>
                                      <p:cBhvr>
                                        <p:cTn id="8" dur="1" fill="hold">
                                          <p:stCondLst>
                                            <p:cond delay="0"/>
                                          </p:stCondLst>
                                        </p:cTn>
                                        <p:tgtEl>
                                          <p:spTgt spid="38915">
                                            <p:txEl>
                                              <p:pRg st="1" end="1"/>
                                            </p:txEl>
                                          </p:spTgt>
                                        </p:tgtEl>
                                        <p:attrNameLst>
                                          <p:attrName>style.visibility</p:attrName>
                                        </p:attrNameLst>
                                      </p:cBhvr>
                                      <p:to>
                                        <p:strVal val="visible"/>
                                      </p:to>
                                    </p:set>
                                    <p:animEffect transition="in" filter="strips(downRight)">
                                      <p:cBhvr>
                                        <p:cTn id="9" dur="500"/>
                                        <p:tgtEl>
                                          <p:spTgt spid="38915">
                                            <p:txEl>
                                              <p:pRg st="1" end="1"/>
                                            </p:txEl>
                                          </p:spTgt>
                                        </p:tgtEl>
                                      </p:cBhvr>
                                    </p:animEffect>
                                  </p:childTnLst>
                                </p:cTn>
                              </p:par>
                              <p:par>
                                <p:cTn id="10" presetID="4" presetClass="entr" presetSubtype="16" fill="hold" grpId="0" nodeType="withEffect">
                                  <p:stCondLst>
                                    <p:cond delay="1000"/>
                                  </p:stCondLst>
                                  <p:childTnLst>
                                    <p:set>
                                      <p:cBhvr>
                                        <p:cTn id="11" dur="1" fill="hold">
                                          <p:stCondLst>
                                            <p:cond delay="0"/>
                                          </p:stCondLst>
                                        </p:cTn>
                                        <p:tgtEl>
                                          <p:spTgt spid="38915">
                                            <p:txEl>
                                              <p:pRg st="2" end="2"/>
                                            </p:txEl>
                                          </p:spTgt>
                                        </p:tgtEl>
                                        <p:attrNameLst>
                                          <p:attrName>style.visibility</p:attrName>
                                        </p:attrNameLst>
                                      </p:cBhvr>
                                      <p:to>
                                        <p:strVal val="visible"/>
                                      </p:to>
                                    </p:set>
                                    <p:animEffect transition="in" filter="box(in)">
                                      <p:cBhvr>
                                        <p:cTn id="12" dur="500"/>
                                        <p:tgtEl>
                                          <p:spTgt spid="3891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9" name="Rectangle 3"/>
          <p:cNvSpPr>
            <a:spLocks noGrp="1" noRot="1" noChangeArrowheads="1"/>
          </p:cNvSpPr>
          <p:nvPr>
            <p:ph idx="1"/>
          </p:nvPr>
        </p:nvSpPr>
        <p:spPr>
          <a:xfrm>
            <a:off x="228600" y="1447800"/>
            <a:ext cx="8616950" cy="5181600"/>
          </a:xfrm>
        </p:spPr>
        <p:txBody>
          <a:bodyPr>
            <a:normAutofit/>
          </a:bodyPr>
          <a:lstStyle/>
          <a:p>
            <a:pPr>
              <a:lnSpc>
                <a:spcPct val="90000"/>
              </a:lnSpc>
            </a:pPr>
            <a:r>
              <a:rPr lang="en-US" sz="3200" dirty="0"/>
              <a:t>God’s word is truth. John 17:17</a:t>
            </a:r>
          </a:p>
          <a:p>
            <a:pPr>
              <a:lnSpc>
                <a:spcPct val="90000"/>
              </a:lnSpc>
            </a:pPr>
            <a:r>
              <a:rPr lang="en-US" sz="3200" dirty="0" smtClean="0"/>
              <a:t>This </a:t>
            </a:r>
            <a:r>
              <a:rPr lang="en-US" sz="3200" dirty="0"/>
              <a:t>truth is complete. John 16:13</a:t>
            </a:r>
          </a:p>
          <a:p>
            <a:pPr>
              <a:lnSpc>
                <a:spcPct val="90000"/>
              </a:lnSpc>
            </a:pPr>
            <a:r>
              <a:rPr lang="en-US" sz="3200" dirty="0"/>
              <a:t>As it relates to salvation and spiritual matters.  2 Timothy 3:16, 17</a:t>
            </a:r>
          </a:p>
          <a:p>
            <a:pPr lvl="1">
              <a:lnSpc>
                <a:spcPct val="90000"/>
              </a:lnSpc>
            </a:pPr>
            <a:r>
              <a:rPr lang="en-US" sz="2800" dirty="0"/>
              <a:t>“All Scripture is given by inspiration of God, and is profitable for doctrine, for reproof, for correction, for instruction in righteousness, that the man of God may be </a:t>
            </a:r>
            <a:r>
              <a:rPr lang="en-US" sz="2800" dirty="0">
                <a:solidFill>
                  <a:srgbClr val="FF0000"/>
                </a:solidFill>
              </a:rPr>
              <a:t>complete, thoroughly equipped for every good work</a:t>
            </a:r>
            <a:r>
              <a:rPr lang="en-US" sz="2800" dirty="0"/>
              <a:t>.”</a:t>
            </a:r>
          </a:p>
        </p:txBody>
      </p:sp>
      <p:sp>
        <p:nvSpPr>
          <p:cNvPr id="39938" name="Rectangle 2"/>
          <p:cNvSpPr>
            <a:spLocks noGrp="1" noRot="1" noChangeArrowheads="1"/>
          </p:cNvSpPr>
          <p:nvPr>
            <p:ph type="title"/>
          </p:nvPr>
        </p:nvSpPr>
        <p:spPr/>
        <p:txBody>
          <a:bodyPr/>
          <a:lstStyle/>
          <a:p>
            <a:r>
              <a:rPr lang="en-US" sz="4200" dirty="0"/>
              <a:t>How Do We Find the Truth?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9939">
                                            <p:txEl>
                                              <p:pRg st="1" end="1"/>
                                            </p:txEl>
                                          </p:spTgt>
                                        </p:tgtEl>
                                        <p:attrNameLst>
                                          <p:attrName>style.visibility</p:attrName>
                                        </p:attrNameLst>
                                      </p:cBhvr>
                                      <p:to>
                                        <p:strVal val="visible"/>
                                      </p:to>
                                    </p:set>
                                  </p:childTnLst>
                                </p:cTn>
                              </p:par>
                              <p:par>
                                <p:cTn id="9" presetID="18" presetClass="entr" presetSubtype="6" fill="hold" grpId="0" nodeType="withEffect">
                                  <p:stCondLst>
                                    <p:cond delay="0"/>
                                  </p:stCondLst>
                                  <p:childTnLst>
                                    <p:set>
                                      <p:cBhvr>
                                        <p:cTn id="10" dur="1" fill="hold">
                                          <p:stCondLst>
                                            <p:cond delay="0"/>
                                          </p:stCondLst>
                                        </p:cTn>
                                        <p:tgtEl>
                                          <p:spTgt spid="39939">
                                            <p:txEl>
                                              <p:pRg st="2" end="2"/>
                                            </p:txEl>
                                          </p:spTgt>
                                        </p:tgtEl>
                                        <p:attrNameLst>
                                          <p:attrName>style.visibility</p:attrName>
                                        </p:attrNameLst>
                                      </p:cBhvr>
                                      <p:to>
                                        <p:strVal val="visible"/>
                                      </p:to>
                                    </p:set>
                                    <p:animEffect transition="in" filter="strips(downRight)">
                                      <p:cBhvr>
                                        <p:cTn id="11" dur="500"/>
                                        <p:tgtEl>
                                          <p:spTgt spid="39939">
                                            <p:txEl>
                                              <p:pRg st="2" end="2"/>
                                            </p:txEl>
                                          </p:spTgt>
                                        </p:tgtEl>
                                      </p:cBhvr>
                                    </p:animEffect>
                                  </p:childTnLst>
                                </p:cTn>
                              </p:par>
                              <p:par>
                                <p:cTn id="12" presetID="4" presetClass="entr" presetSubtype="16" fill="hold" grpId="0" nodeType="withEffect">
                                  <p:stCondLst>
                                    <p:cond delay="1000"/>
                                  </p:stCondLst>
                                  <p:childTnLst>
                                    <p:set>
                                      <p:cBhvr>
                                        <p:cTn id="13" dur="1" fill="hold">
                                          <p:stCondLst>
                                            <p:cond delay="0"/>
                                          </p:stCondLst>
                                        </p:cTn>
                                        <p:tgtEl>
                                          <p:spTgt spid="39939">
                                            <p:txEl>
                                              <p:pRg st="3" end="3"/>
                                            </p:txEl>
                                          </p:spTgt>
                                        </p:tgtEl>
                                        <p:attrNameLst>
                                          <p:attrName>style.visibility</p:attrName>
                                        </p:attrNameLst>
                                      </p:cBhvr>
                                      <p:to>
                                        <p:strVal val="visible"/>
                                      </p:to>
                                    </p:set>
                                    <p:animEffect transition="in" filter="box(in)">
                                      <p:cBhvr>
                                        <p:cTn id="14" dur="500"/>
                                        <p:tgtEl>
                                          <p:spTgt spid="3993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3" name="Rectangle 3"/>
          <p:cNvSpPr>
            <a:spLocks noGrp="1" noRot="1" noChangeArrowheads="1"/>
          </p:cNvSpPr>
          <p:nvPr>
            <p:ph idx="1"/>
          </p:nvPr>
        </p:nvSpPr>
        <p:spPr>
          <a:xfrm>
            <a:off x="304800" y="1295400"/>
            <a:ext cx="8540750" cy="5181600"/>
          </a:xfrm>
        </p:spPr>
        <p:txBody>
          <a:bodyPr/>
          <a:lstStyle/>
          <a:p>
            <a:r>
              <a:rPr lang="en-US" sz="3200" dirty="0"/>
              <a:t>God’s word is truth. John 17:17</a:t>
            </a:r>
          </a:p>
          <a:p>
            <a:r>
              <a:rPr lang="en-US" sz="3200" dirty="0"/>
              <a:t>This truth is complete. John 16:13</a:t>
            </a:r>
          </a:p>
          <a:p>
            <a:r>
              <a:rPr lang="en-US" sz="3200" dirty="0"/>
              <a:t>As it relates to salvation and spiritual matters. 2 Timothy 3:16, 17</a:t>
            </a:r>
          </a:p>
          <a:p>
            <a:r>
              <a:rPr lang="en-US" sz="3200" dirty="0"/>
              <a:t>Can be read and understood. </a:t>
            </a:r>
            <a:r>
              <a:rPr lang="en-US" sz="3200" dirty="0" smtClean="0"/>
              <a:t>Ephesians </a:t>
            </a:r>
            <a:r>
              <a:rPr lang="en-US" sz="3200" dirty="0"/>
              <a:t>3:3-5</a:t>
            </a:r>
          </a:p>
          <a:p>
            <a:pPr lvl="1"/>
            <a:r>
              <a:rPr lang="en-US" sz="2800" dirty="0"/>
              <a:t>“I have briefly written already, by which, when you </a:t>
            </a:r>
            <a:r>
              <a:rPr lang="en-US" sz="2800" dirty="0">
                <a:solidFill>
                  <a:srgbClr val="FF0000"/>
                </a:solidFill>
              </a:rPr>
              <a:t>read</a:t>
            </a:r>
            <a:r>
              <a:rPr lang="en-US" sz="2800" dirty="0"/>
              <a:t>, you may </a:t>
            </a:r>
            <a:r>
              <a:rPr lang="en-US" sz="2800" dirty="0">
                <a:solidFill>
                  <a:srgbClr val="FF0000"/>
                </a:solidFill>
              </a:rPr>
              <a:t>understand</a:t>
            </a:r>
            <a:r>
              <a:rPr lang="en-US" sz="2800" dirty="0"/>
              <a:t> my knowledge in the mystery of Christ.”</a:t>
            </a:r>
          </a:p>
        </p:txBody>
      </p:sp>
      <p:sp>
        <p:nvSpPr>
          <p:cNvPr id="40962" name="Rectangle 2"/>
          <p:cNvSpPr>
            <a:spLocks noGrp="1" noRot="1" noChangeArrowheads="1"/>
          </p:cNvSpPr>
          <p:nvPr>
            <p:ph type="title"/>
          </p:nvPr>
        </p:nvSpPr>
        <p:spPr/>
        <p:txBody>
          <a:bodyPr/>
          <a:lstStyle/>
          <a:p>
            <a:r>
              <a:rPr lang="en-US" sz="4200"/>
              <a:t>How Do We Find the Truth?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96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0963">
                                            <p:txEl>
                                              <p:pRg st="2" end="2"/>
                                            </p:txEl>
                                          </p:spTgt>
                                        </p:tgtEl>
                                        <p:attrNameLst>
                                          <p:attrName>style.visibility</p:attrName>
                                        </p:attrNameLst>
                                      </p:cBhvr>
                                      <p:to>
                                        <p:strVal val="visible"/>
                                      </p:to>
                                    </p:set>
                                  </p:childTnLst>
                                </p:cTn>
                              </p:par>
                              <p:par>
                                <p:cTn id="11" presetID="18" presetClass="entr" presetSubtype="6" fill="hold" grpId="0" nodeType="withEffect">
                                  <p:stCondLst>
                                    <p:cond delay="0"/>
                                  </p:stCondLst>
                                  <p:childTnLst>
                                    <p:set>
                                      <p:cBhvr>
                                        <p:cTn id="12" dur="1" fill="hold">
                                          <p:stCondLst>
                                            <p:cond delay="0"/>
                                          </p:stCondLst>
                                        </p:cTn>
                                        <p:tgtEl>
                                          <p:spTgt spid="40963">
                                            <p:txEl>
                                              <p:pRg st="3" end="3"/>
                                            </p:txEl>
                                          </p:spTgt>
                                        </p:tgtEl>
                                        <p:attrNameLst>
                                          <p:attrName>style.visibility</p:attrName>
                                        </p:attrNameLst>
                                      </p:cBhvr>
                                      <p:to>
                                        <p:strVal val="visible"/>
                                      </p:to>
                                    </p:set>
                                    <p:animEffect transition="in" filter="strips(downRight)">
                                      <p:cBhvr>
                                        <p:cTn id="13" dur="500"/>
                                        <p:tgtEl>
                                          <p:spTgt spid="40963">
                                            <p:txEl>
                                              <p:pRg st="3" end="3"/>
                                            </p:txEl>
                                          </p:spTgt>
                                        </p:tgtEl>
                                      </p:cBhvr>
                                    </p:animEffect>
                                  </p:childTnLst>
                                </p:cTn>
                              </p:par>
                              <p:par>
                                <p:cTn id="14" presetID="4" presetClass="entr" presetSubtype="16" fill="hold" grpId="0" nodeType="withEffect">
                                  <p:stCondLst>
                                    <p:cond delay="1000"/>
                                  </p:stCondLst>
                                  <p:childTnLst>
                                    <p:set>
                                      <p:cBhvr>
                                        <p:cTn id="15" dur="1" fill="hold">
                                          <p:stCondLst>
                                            <p:cond delay="0"/>
                                          </p:stCondLst>
                                        </p:cTn>
                                        <p:tgtEl>
                                          <p:spTgt spid="40963">
                                            <p:txEl>
                                              <p:pRg st="4" end="4"/>
                                            </p:txEl>
                                          </p:spTgt>
                                        </p:tgtEl>
                                        <p:attrNameLst>
                                          <p:attrName>style.visibility</p:attrName>
                                        </p:attrNameLst>
                                      </p:cBhvr>
                                      <p:to>
                                        <p:strVal val="visible"/>
                                      </p:to>
                                    </p:set>
                                    <p:animEffect transition="in" filter="box(in)">
                                      <p:cBhvr>
                                        <p:cTn id="16" dur="500"/>
                                        <p:tgtEl>
                                          <p:spTgt spid="4096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7" name="Rectangle 3"/>
          <p:cNvSpPr>
            <a:spLocks noGrp="1" noRot="1" noChangeArrowheads="1"/>
          </p:cNvSpPr>
          <p:nvPr>
            <p:ph idx="1"/>
          </p:nvPr>
        </p:nvSpPr>
        <p:spPr/>
        <p:txBody>
          <a:bodyPr/>
          <a:lstStyle/>
          <a:p>
            <a:r>
              <a:rPr lang="en-US" sz="3200" dirty="0"/>
              <a:t>Contend for strict adherence to God’s word?</a:t>
            </a:r>
          </a:p>
          <a:p>
            <a:r>
              <a:rPr lang="en-US" sz="3200" dirty="0"/>
              <a:t>Insist that if God’s word is truth, doctrines and practices differing from the Bible are false?</a:t>
            </a:r>
          </a:p>
          <a:p>
            <a:pPr lvl="1"/>
            <a:r>
              <a:rPr lang="en-US" sz="2800" dirty="0"/>
              <a:t>Not a matter of sincerity, but truth.</a:t>
            </a:r>
          </a:p>
          <a:p>
            <a:pPr lvl="1"/>
            <a:r>
              <a:rPr lang="en-US" sz="2800" dirty="0"/>
              <a:t>See the example of Jacob. Gen. 37:31-35</a:t>
            </a:r>
          </a:p>
        </p:txBody>
      </p:sp>
      <p:sp>
        <p:nvSpPr>
          <p:cNvPr id="41986" name="Rectangle 2"/>
          <p:cNvSpPr>
            <a:spLocks noGrp="1" noRot="1" noChangeArrowheads="1"/>
          </p:cNvSpPr>
          <p:nvPr>
            <p:ph type="title"/>
          </p:nvPr>
        </p:nvSpPr>
        <p:spPr/>
        <p:txBody>
          <a:bodyPr>
            <a:normAutofit fontScale="90000"/>
          </a:bodyPr>
          <a:lstStyle/>
          <a:p>
            <a:r>
              <a:rPr lang="en-US"/>
              <a:t>Are We Narrow-minded Legalists If We…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animEffect transition="in" filter="strips(downRight)">
                                      <p:cBhvr>
                                        <p:cTn id="7" dur="500"/>
                                        <p:tgtEl>
                                          <p:spTgt spid="419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41987">
                                            <p:txEl>
                                              <p:pRg st="1" end="1"/>
                                            </p:txEl>
                                          </p:spTgt>
                                        </p:tgtEl>
                                        <p:attrNameLst>
                                          <p:attrName>style.visibility</p:attrName>
                                        </p:attrNameLst>
                                      </p:cBhvr>
                                      <p:to>
                                        <p:strVal val="visible"/>
                                      </p:to>
                                    </p:set>
                                    <p:animEffect transition="in" filter="strips(downRight)">
                                      <p:cBhvr>
                                        <p:cTn id="12" dur="500"/>
                                        <p:tgtEl>
                                          <p:spTgt spid="4198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41987">
                                            <p:txEl>
                                              <p:pRg st="2" end="2"/>
                                            </p:txEl>
                                          </p:spTgt>
                                        </p:tgtEl>
                                        <p:attrNameLst>
                                          <p:attrName>style.visibility</p:attrName>
                                        </p:attrNameLst>
                                      </p:cBhvr>
                                      <p:to>
                                        <p:strVal val="visible"/>
                                      </p:to>
                                    </p:set>
                                    <p:animEffect transition="in" filter="strips(downRight)">
                                      <p:cBhvr>
                                        <p:cTn id="17" dur="500"/>
                                        <p:tgtEl>
                                          <p:spTgt spid="4198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41987">
                                            <p:txEl>
                                              <p:pRg st="3" end="3"/>
                                            </p:txEl>
                                          </p:spTgt>
                                        </p:tgtEl>
                                        <p:attrNameLst>
                                          <p:attrName>style.visibility</p:attrName>
                                        </p:attrNameLst>
                                      </p:cBhvr>
                                      <p:to>
                                        <p:strVal val="visible"/>
                                      </p:to>
                                    </p:set>
                                    <p:animEffect transition="in" filter="strips(downRight)">
                                      <p:cBhvr>
                                        <p:cTn id="22" dur="500"/>
                                        <p:tgtEl>
                                          <p:spTgt spid="4198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Rot="1" noChangeArrowheads="1"/>
          </p:cNvSpPr>
          <p:nvPr>
            <p:ph idx="1"/>
          </p:nvPr>
        </p:nvSpPr>
        <p:spPr>
          <a:xfrm>
            <a:off x="457200" y="1676400"/>
            <a:ext cx="8229600" cy="4330891"/>
          </a:xfrm>
        </p:spPr>
        <p:txBody>
          <a:bodyPr>
            <a:normAutofit/>
          </a:bodyPr>
          <a:lstStyle/>
          <a:p>
            <a:pPr>
              <a:lnSpc>
                <a:spcPct val="90000"/>
              </a:lnSpc>
            </a:pPr>
            <a:r>
              <a:rPr lang="en-US" sz="3200" dirty="0"/>
              <a:t>Commitment to truth?</a:t>
            </a:r>
          </a:p>
          <a:p>
            <a:pPr>
              <a:lnSpc>
                <a:spcPct val="90000"/>
              </a:lnSpc>
            </a:pPr>
            <a:r>
              <a:rPr lang="en-US" sz="3200" dirty="0"/>
              <a:t>“Church of Christ” doctrine is no good.</a:t>
            </a:r>
          </a:p>
          <a:p>
            <a:pPr>
              <a:lnSpc>
                <a:spcPct val="90000"/>
              </a:lnSpc>
            </a:pPr>
            <a:r>
              <a:rPr lang="en-US" sz="3200" dirty="0"/>
              <a:t>But commitment to being as narrow as God’s word and rejection of men’s doctrines are commendable.        Matthew 15:1-3, 8, 9</a:t>
            </a:r>
          </a:p>
          <a:p>
            <a:pPr>
              <a:lnSpc>
                <a:spcPct val="90000"/>
              </a:lnSpc>
            </a:pPr>
            <a:r>
              <a:rPr lang="en-US" sz="3200" dirty="0"/>
              <a:t>Be open-minded in the search, but “narrow” enough to hold to the truth.</a:t>
            </a:r>
          </a:p>
        </p:txBody>
      </p:sp>
      <p:sp>
        <p:nvSpPr>
          <p:cNvPr id="43010" name="Rectangle 2"/>
          <p:cNvSpPr>
            <a:spLocks noGrp="1" noRot="1" noChangeArrowheads="1"/>
          </p:cNvSpPr>
          <p:nvPr>
            <p:ph type="title"/>
          </p:nvPr>
        </p:nvSpPr>
        <p:spPr/>
        <p:txBody>
          <a:bodyPr>
            <a:normAutofit fontScale="90000"/>
          </a:bodyPr>
          <a:lstStyle/>
          <a:p>
            <a:r>
              <a:rPr lang="en-US"/>
              <a:t>Why Is this church of Christ Different?</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showMasterPhAnim="0">
  <p:cSld>
    <p:bg>
      <p:bgPr>
        <a:solidFill>
          <a:schemeClr val="bg1"/>
        </a:solidFill>
        <a:effectLst/>
      </p:bgPr>
    </p:bg>
    <p:spTree>
      <p:nvGrpSpPr>
        <p:cNvPr id="1" name=""/>
        <p:cNvGrpSpPr/>
        <p:nvPr/>
      </p:nvGrpSpPr>
      <p:grpSpPr>
        <a:xfrm>
          <a:off x="0" y="0"/>
          <a:ext cx="0" cy="0"/>
          <a:chOff x="0" y="0"/>
          <a:chExt cx="0" cy="0"/>
        </a:xfrm>
      </p:grpSpPr>
      <p:sp>
        <p:nvSpPr>
          <p:cNvPr id="45059" name="Rectangle 3"/>
          <p:cNvSpPr>
            <a:spLocks noGrp="1" noRot="1" noChangeArrowheads="1"/>
          </p:cNvSpPr>
          <p:nvPr>
            <p:ph idx="1"/>
          </p:nvPr>
        </p:nvSpPr>
        <p:spPr>
          <a:xfrm>
            <a:off x="838200" y="1371600"/>
            <a:ext cx="8007350" cy="3581400"/>
          </a:xfrm>
          <a:noFill/>
          <a:ln w="28575">
            <a:solidFill>
              <a:srgbClr val="000000"/>
            </a:solidFill>
          </a:ln>
        </p:spPr>
        <p:txBody>
          <a:bodyPr>
            <a:normAutofit lnSpcReduction="10000"/>
          </a:bodyPr>
          <a:lstStyle/>
          <a:p>
            <a:pPr algn="ctr">
              <a:buFont typeface="Wingdings" pitchFamily="2" charset="2"/>
              <a:buNone/>
            </a:pPr>
            <a:r>
              <a:rPr lang="en-US" sz="3600" dirty="0">
                <a:solidFill>
                  <a:srgbClr val="000000"/>
                </a:solidFill>
                <a:effectLst/>
              </a:rPr>
              <a:t>Who Should Be Baptized?</a:t>
            </a:r>
          </a:p>
          <a:p>
            <a:pPr algn="ctr">
              <a:buFont typeface="Wingdings" pitchFamily="2" charset="2"/>
              <a:buNone/>
            </a:pPr>
            <a:r>
              <a:rPr lang="en-US" sz="3200" dirty="0">
                <a:solidFill>
                  <a:srgbClr val="000000"/>
                </a:solidFill>
                <a:effectLst/>
              </a:rPr>
              <a:t>Matt. 28:18-20; Mark 16:15, 16; Acts 2:38</a:t>
            </a:r>
          </a:p>
          <a:p>
            <a:pPr>
              <a:buFont typeface="Wingdings" pitchFamily="2" charset="2"/>
              <a:buNone/>
            </a:pPr>
            <a:endParaRPr lang="en-US" sz="2000" dirty="0">
              <a:solidFill>
                <a:srgbClr val="000000"/>
              </a:solidFill>
              <a:effectLst/>
            </a:endParaRPr>
          </a:p>
          <a:p>
            <a:pPr>
              <a:buFont typeface="Wingdings" pitchFamily="2" charset="2"/>
              <a:buNone/>
            </a:pPr>
            <a:r>
              <a:rPr lang="en-US" sz="3200" dirty="0">
                <a:solidFill>
                  <a:srgbClr val="000000"/>
                </a:solidFill>
                <a:effectLst/>
              </a:rPr>
              <a:t>Those capable of discipleship.</a:t>
            </a:r>
          </a:p>
          <a:p>
            <a:pPr>
              <a:buFont typeface="Wingdings" pitchFamily="2" charset="2"/>
              <a:buNone/>
            </a:pPr>
            <a:r>
              <a:rPr lang="en-US" sz="3200" dirty="0">
                <a:solidFill>
                  <a:srgbClr val="000000"/>
                </a:solidFill>
                <a:effectLst/>
              </a:rPr>
              <a:t>Believers.</a:t>
            </a:r>
          </a:p>
          <a:p>
            <a:pPr>
              <a:buFont typeface="Wingdings" pitchFamily="2" charset="2"/>
              <a:buNone/>
            </a:pPr>
            <a:r>
              <a:rPr lang="en-US" sz="3200" dirty="0">
                <a:solidFill>
                  <a:srgbClr val="000000"/>
                </a:solidFill>
                <a:effectLst/>
              </a:rPr>
              <a:t>Those who repent.</a:t>
            </a:r>
          </a:p>
          <a:p>
            <a:pPr>
              <a:buFont typeface="Wingdings" pitchFamily="2" charset="2"/>
              <a:buNone/>
            </a:pPr>
            <a:endParaRPr lang="en-US" sz="2800" dirty="0">
              <a:effectLst/>
            </a:endParaRPr>
          </a:p>
        </p:txBody>
      </p:sp>
      <p:sp>
        <p:nvSpPr>
          <p:cNvPr id="45058" name="Rectangle 2"/>
          <p:cNvSpPr>
            <a:spLocks noGrp="1" noRot="1" noChangeArrowheads="1"/>
          </p:cNvSpPr>
          <p:nvPr>
            <p:ph type="title"/>
          </p:nvPr>
        </p:nvSpPr>
        <p:spPr>
          <a:xfrm>
            <a:off x="457200" y="244475"/>
            <a:ext cx="8385175" cy="822325"/>
          </a:xfrm>
        </p:spPr>
        <p:txBody>
          <a:bodyPr/>
          <a:lstStyle/>
          <a:p>
            <a:endParaRPr lang="en-US">
              <a:effectLst>
                <a:outerShdw blurRad="38100" dist="38100" dir="2700000" algn="tl">
                  <a:srgbClr val="C0C0C0"/>
                </a:outerShdw>
              </a:effectLst>
            </a:endParaRPr>
          </a:p>
        </p:txBody>
      </p:sp>
      <p:sp>
        <p:nvSpPr>
          <p:cNvPr id="45062" name="Text Box 6"/>
          <p:cNvSpPr txBox="1">
            <a:spLocks noChangeArrowheads="1"/>
          </p:cNvSpPr>
          <p:nvPr/>
        </p:nvSpPr>
        <p:spPr bwMode="auto">
          <a:xfrm>
            <a:off x="838200" y="5105400"/>
            <a:ext cx="7772400" cy="519113"/>
          </a:xfrm>
          <a:prstGeom prst="rect">
            <a:avLst/>
          </a:prstGeom>
          <a:noFill/>
          <a:ln w="9525">
            <a:noFill/>
            <a:miter lim="800000"/>
            <a:headEnd/>
            <a:tailEnd/>
          </a:ln>
          <a:effectLst/>
        </p:spPr>
        <p:txBody>
          <a:bodyPr>
            <a:spAutoFit/>
          </a:bodyPr>
          <a:lstStyle/>
          <a:p>
            <a:pPr algn="ctr">
              <a:spcBef>
                <a:spcPct val="50000"/>
              </a:spcBef>
            </a:pPr>
            <a:r>
              <a:rPr lang="en-US" sz="2800">
                <a:solidFill>
                  <a:srgbClr val="000000"/>
                </a:solidFill>
              </a:rPr>
              <a:t>Infants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5059">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8" presetClass="entr" presetSubtype="6" fill="hold" grpId="0" nodeType="clickEffect">
                                  <p:stCondLst>
                                    <p:cond delay="0"/>
                                  </p:stCondLst>
                                  <p:childTnLst>
                                    <p:set>
                                      <p:cBhvr>
                                        <p:cTn id="10" dur="1" fill="hold">
                                          <p:stCondLst>
                                            <p:cond delay="0"/>
                                          </p:stCondLst>
                                        </p:cTn>
                                        <p:tgtEl>
                                          <p:spTgt spid="45059">
                                            <p:txEl>
                                              <p:pRg st="0" end="0"/>
                                            </p:txEl>
                                          </p:spTgt>
                                        </p:tgtEl>
                                        <p:attrNameLst>
                                          <p:attrName>style.visibility</p:attrName>
                                        </p:attrNameLst>
                                      </p:cBhvr>
                                      <p:to>
                                        <p:strVal val="visible"/>
                                      </p:to>
                                    </p:set>
                                    <p:animEffect transition="in" filter="strips(downRight)">
                                      <p:cBhvr>
                                        <p:cTn id="11" dur="500"/>
                                        <p:tgtEl>
                                          <p:spTgt spid="45059">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8" presetClass="entr" presetSubtype="6" fill="hold" grpId="0" nodeType="clickEffect">
                                  <p:stCondLst>
                                    <p:cond delay="0"/>
                                  </p:stCondLst>
                                  <p:childTnLst>
                                    <p:set>
                                      <p:cBhvr>
                                        <p:cTn id="15" dur="1" fill="hold">
                                          <p:stCondLst>
                                            <p:cond delay="0"/>
                                          </p:stCondLst>
                                        </p:cTn>
                                        <p:tgtEl>
                                          <p:spTgt spid="45059">
                                            <p:txEl>
                                              <p:pRg st="1" end="1"/>
                                            </p:txEl>
                                          </p:spTgt>
                                        </p:tgtEl>
                                        <p:attrNameLst>
                                          <p:attrName>style.visibility</p:attrName>
                                        </p:attrNameLst>
                                      </p:cBhvr>
                                      <p:to>
                                        <p:strVal val="visible"/>
                                      </p:to>
                                    </p:set>
                                    <p:animEffect transition="in" filter="strips(downRight)">
                                      <p:cBhvr>
                                        <p:cTn id="16" dur="500"/>
                                        <p:tgtEl>
                                          <p:spTgt spid="45059">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8" presetClass="entr" presetSubtype="6" fill="hold" grpId="0" nodeType="clickEffect">
                                  <p:stCondLst>
                                    <p:cond delay="0"/>
                                  </p:stCondLst>
                                  <p:childTnLst>
                                    <p:set>
                                      <p:cBhvr>
                                        <p:cTn id="20" dur="1" fill="hold">
                                          <p:stCondLst>
                                            <p:cond delay="0"/>
                                          </p:stCondLst>
                                        </p:cTn>
                                        <p:tgtEl>
                                          <p:spTgt spid="45059">
                                            <p:txEl>
                                              <p:pRg st="3" end="3"/>
                                            </p:txEl>
                                          </p:spTgt>
                                        </p:tgtEl>
                                        <p:attrNameLst>
                                          <p:attrName>style.visibility</p:attrName>
                                        </p:attrNameLst>
                                      </p:cBhvr>
                                      <p:to>
                                        <p:strVal val="visible"/>
                                      </p:to>
                                    </p:set>
                                    <p:animEffect transition="in" filter="strips(downRight)">
                                      <p:cBhvr>
                                        <p:cTn id="21" dur="500"/>
                                        <p:tgtEl>
                                          <p:spTgt spid="45059">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8" presetClass="entr" presetSubtype="6" fill="hold" grpId="0" nodeType="clickEffect">
                                  <p:stCondLst>
                                    <p:cond delay="0"/>
                                  </p:stCondLst>
                                  <p:childTnLst>
                                    <p:set>
                                      <p:cBhvr>
                                        <p:cTn id="25" dur="1" fill="hold">
                                          <p:stCondLst>
                                            <p:cond delay="0"/>
                                          </p:stCondLst>
                                        </p:cTn>
                                        <p:tgtEl>
                                          <p:spTgt spid="45059">
                                            <p:txEl>
                                              <p:pRg st="4" end="4"/>
                                            </p:txEl>
                                          </p:spTgt>
                                        </p:tgtEl>
                                        <p:attrNameLst>
                                          <p:attrName>style.visibility</p:attrName>
                                        </p:attrNameLst>
                                      </p:cBhvr>
                                      <p:to>
                                        <p:strVal val="visible"/>
                                      </p:to>
                                    </p:set>
                                    <p:animEffect transition="in" filter="strips(downRight)">
                                      <p:cBhvr>
                                        <p:cTn id="26" dur="500"/>
                                        <p:tgtEl>
                                          <p:spTgt spid="45059">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8" presetClass="entr" presetSubtype="6" fill="hold" grpId="0" nodeType="clickEffect">
                                  <p:stCondLst>
                                    <p:cond delay="0"/>
                                  </p:stCondLst>
                                  <p:childTnLst>
                                    <p:set>
                                      <p:cBhvr>
                                        <p:cTn id="30" dur="1" fill="hold">
                                          <p:stCondLst>
                                            <p:cond delay="0"/>
                                          </p:stCondLst>
                                        </p:cTn>
                                        <p:tgtEl>
                                          <p:spTgt spid="45059">
                                            <p:txEl>
                                              <p:pRg st="5" end="5"/>
                                            </p:txEl>
                                          </p:spTgt>
                                        </p:tgtEl>
                                        <p:attrNameLst>
                                          <p:attrName>style.visibility</p:attrName>
                                        </p:attrNameLst>
                                      </p:cBhvr>
                                      <p:to>
                                        <p:strVal val="visible"/>
                                      </p:to>
                                    </p:set>
                                    <p:animEffect transition="in" filter="strips(downRight)">
                                      <p:cBhvr>
                                        <p:cTn id="31" dur="500"/>
                                        <p:tgtEl>
                                          <p:spTgt spid="45059">
                                            <p:txEl>
                                              <p:pRg st="5" end="5"/>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8" presetClass="entr" presetSubtype="6" fill="hold" grpId="0" nodeType="clickEffect">
                                  <p:stCondLst>
                                    <p:cond delay="0"/>
                                  </p:stCondLst>
                                  <p:childTnLst>
                                    <p:set>
                                      <p:cBhvr>
                                        <p:cTn id="35" dur="1" fill="hold">
                                          <p:stCondLst>
                                            <p:cond delay="0"/>
                                          </p:stCondLst>
                                        </p:cTn>
                                        <p:tgtEl>
                                          <p:spTgt spid="45062"/>
                                        </p:tgtEl>
                                        <p:attrNameLst>
                                          <p:attrName>style.visibility</p:attrName>
                                        </p:attrNameLst>
                                      </p:cBhvr>
                                      <p:to>
                                        <p:strVal val="visible"/>
                                      </p:to>
                                    </p:set>
                                    <p:animEffect transition="in" filter="strips(downRight)">
                                      <p:cBhvr>
                                        <p:cTn id="36" dur="500"/>
                                        <p:tgtEl>
                                          <p:spTgt spid="450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uiExpand="1" build="p" animBg="1"/>
      <p:bldP spid="45062" grpId="0"/>
    </p:bldLst>
  </p:timing>
</p:sld>
</file>

<file path=ppt/slides/slide29.xml><?xml version="1.0" encoding="utf-8"?>
<p:sld xmlns:a="http://schemas.openxmlformats.org/drawingml/2006/main" xmlns:r="http://schemas.openxmlformats.org/officeDocument/2006/relationships" xmlns:p="http://schemas.openxmlformats.org/presentationml/2006/main" showMasterSp="0" showMasterPhAnim="0">
  <p:cSld>
    <p:bg>
      <p:bgPr>
        <a:solidFill>
          <a:schemeClr val="bg1"/>
        </a:solidFill>
        <a:effectLst/>
      </p:bgPr>
    </p:bg>
    <p:spTree>
      <p:nvGrpSpPr>
        <p:cNvPr id="1" name=""/>
        <p:cNvGrpSpPr/>
        <p:nvPr/>
      </p:nvGrpSpPr>
      <p:grpSpPr>
        <a:xfrm>
          <a:off x="0" y="0"/>
          <a:ext cx="0" cy="0"/>
          <a:chOff x="0" y="0"/>
          <a:chExt cx="0" cy="0"/>
        </a:xfrm>
      </p:grpSpPr>
      <p:sp>
        <p:nvSpPr>
          <p:cNvPr id="47107" name="Rectangle 3"/>
          <p:cNvSpPr>
            <a:spLocks noGrp="1" noRot="1" noChangeArrowheads="1"/>
          </p:cNvSpPr>
          <p:nvPr>
            <p:ph idx="1"/>
          </p:nvPr>
        </p:nvSpPr>
        <p:spPr>
          <a:xfrm>
            <a:off x="838200" y="1066800"/>
            <a:ext cx="8007350" cy="4038600"/>
          </a:xfrm>
          <a:noFill/>
          <a:ln w="28575">
            <a:solidFill>
              <a:srgbClr val="000000"/>
            </a:solidFill>
          </a:ln>
        </p:spPr>
        <p:txBody>
          <a:bodyPr>
            <a:normAutofit lnSpcReduction="10000"/>
          </a:bodyPr>
          <a:lstStyle/>
          <a:p>
            <a:pPr algn="ctr">
              <a:buFont typeface="Wingdings" pitchFamily="2" charset="2"/>
              <a:buNone/>
            </a:pPr>
            <a:r>
              <a:rPr lang="en-US" sz="3600" dirty="0">
                <a:solidFill>
                  <a:srgbClr val="000000"/>
                </a:solidFill>
                <a:effectLst/>
              </a:rPr>
              <a:t>The Act of Baptism</a:t>
            </a:r>
          </a:p>
          <a:p>
            <a:pPr algn="ctr">
              <a:buFont typeface="Wingdings" pitchFamily="2" charset="2"/>
              <a:buNone/>
            </a:pPr>
            <a:r>
              <a:rPr lang="en-US" sz="3200" dirty="0">
                <a:solidFill>
                  <a:srgbClr val="000000"/>
                </a:solidFill>
                <a:effectLst/>
              </a:rPr>
              <a:t>John 3:23; Acts 8:38, 39; Rom. 6:3, 4; Col. 2:12</a:t>
            </a:r>
          </a:p>
          <a:p>
            <a:pPr>
              <a:buFont typeface="Wingdings" pitchFamily="2" charset="2"/>
              <a:buNone/>
            </a:pPr>
            <a:endParaRPr lang="en-US" sz="2000" dirty="0">
              <a:solidFill>
                <a:srgbClr val="000000"/>
              </a:solidFill>
              <a:effectLst/>
            </a:endParaRPr>
          </a:p>
          <a:p>
            <a:pPr>
              <a:buFont typeface="Wingdings" pitchFamily="2" charset="2"/>
              <a:buNone/>
            </a:pPr>
            <a:r>
              <a:rPr lang="en-US" sz="3200" dirty="0">
                <a:solidFill>
                  <a:srgbClr val="000000"/>
                </a:solidFill>
                <a:effectLst/>
              </a:rPr>
              <a:t>Much water.</a:t>
            </a:r>
          </a:p>
          <a:p>
            <a:pPr>
              <a:buFont typeface="Wingdings" pitchFamily="2" charset="2"/>
              <a:buNone/>
            </a:pPr>
            <a:r>
              <a:rPr lang="en-US" sz="3200" dirty="0">
                <a:solidFill>
                  <a:srgbClr val="000000"/>
                </a:solidFill>
                <a:effectLst/>
              </a:rPr>
              <a:t>Water; both went down into it.</a:t>
            </a:r>
          </a:p>
          <a:p>
            <a:pPr>
              <a:buFont typeface="Wingdings" pitchFamily="2" charset="2"/>
              <a:buNone/>
            </a:pPr>
            <a:r>
              <a:rPr lang="en-US" sz="3200" dirty="0">
                <a:solidFill>
                  <a:srgbClr val="000000"/>
                </a:solidFill>
                <a:effectLst/>
              </a:rPr>
              <a:t>Buried.</a:t>
            </a:r>
          </a:p>
          <a:p>
            <a:pPr>
              <a:buFont typeface="Wingdings" pitchFamily="2" charset="2"/>
              <a:buNone/>
            </a:pPr>
            <a:r>
              <a:rPr lang="en-US" sz="3200" dirty="0">
                <a:solidFill>
                  <a:srgbClr val="000000"/>
                </a:solidFill>
                <a:effectLst/>
              </a:rPr>
              <a:t>Immersion!</a:t>
            </a:r>
            <a:endParaRPr lang="en-US" sz="3200" dirty="0">
              <a:effectLst/>
            </a:endParaRPr>
          </a:p>
        </p:txBody>
      </p:sp>
      <p:sp>
        <p:nvSpPr>
          <p:cNvPr id="47106" name="Rectangle 2"/>
          <p:cNvSpPr>
            <a:spLocks noGrp="1" noRot="1" noChangeArrowheads="1"/>
          </p:cNvSpPr>
          <p:nvPr>
            <p:ph type="title"/>
          </p:nvPr>
        </p:nvSpPr>
        <p:spPr>
          <a:xfrm>
            <a:off x="457200" y="244475"/>
            <a:ext cx="8385175" cy="669925"/>
          </a:xfrm>
        </p:spPr>
        <p:txBody>
          <a:bodyPr>
            <a:normAutofit fontScale="90000"/>
          </a:bodyPr>
          <a:lstStyle/>
          <a:p>
            <a:endParaRPr lang="en-US" sz="4000">
              <a:effectLst>
                <a:outerShdw blurRad="38100" dist="38100" dir="2700000" algn="tl">
                  <a:srgbClr val="C0C0C0"/>
                </a:outerShdw>
              </a:effectLst>
            </a:endParaRPr>
          </a:p>
        </p:txBody>
      </p:sp>
      <p:sp>
        <p:nvSpPr>
          <p:cNvPr id="47109" name="Text Box 5"/>
          <p:cNvSpPr txBox="1">
            <a:spLocks noChangeArrowheads="1"/>
          </p:cNvSpPr>
          <p:nvPr/>
        </p:nvSpPr>
        <p:spPr bwMode="auto">
          <a:xfrm>
            <a:off x="838200" y="5334000"/>
            <a:ext cx="1981200" cy="519113"/>
          </a:xfrm>
          <a:prstGeom prst="rect">
            <a:avLst/>
          </a:prstGeom>
          <a:noFill/>
          <a:ln w="9525">
            <a:noFill/>
            <a:miter lim="800000"/>
            <a:headEnd/>
            <a:tailEnd/>
          </a:ln>
          <a:effectLst/>
        </p:spPr>
        <p:txBody>
          <a:bodyPr>
            <a:spAutoFit/>
          </a:bodyPr>
          <a:lstStyle/>
          <a:p>
            <a:pPr>
              <a:spcBef>
                <a:spcPct val="50000"/>
              </a:spcBef>
            </a:pPr>
            <a:r>
              <a:rPr lang="en-US" sz="2800">
                <a:solidFill>
                  <a:srgbClr val="000000"/>
                </a:solidFill>
              </a:rPr>
              <a:t>Sprinkling</a:t>
            </a:r>
          </a:p>
        </p:txBody>
      </p:sp>
      <p:sp>
        <p:nvSpPr>
          <p:cNvPr id="47110" name="Text Box 6"/>
          <p:cNvSpPr txBox="1">
            <a:spLocks noChangeArrowheads="1"/>
          </p:cNvSpPr>
          <p:nvPr/>
        </p:nvSpPr>
        <p:spPr bwMode="auto">
          <a:xfrm>
            <a:off x="7239000" y="5410200"/>
            <a:ext cx="1600200" cy="519113"/>
          </a:xfrm>
          <a:prstGeom prst="rect">
            <a:avLst/>
          </a:prstGeom>
          <a:noFill/>
          <a:ln w="9525">
            <a:noFill/>
            <a:miter lim="800000"/>
            <a:headEnd/>
            <a:tailEnd/>
          </a:ln>
          <a:effectLst/>
        </p:spPr>
        <p:txBody>
          <a:bodyPr wrap="square">
            <a:spAutoFit/>
          </a:bodyPr>
          <a:lstStyle/>
          <a:p>
            <a:pPr>
              <a:spcBef>
                <a:spcPct val="50000"/>
              </a:spcBef>
            </a:pPr>
            <a:r>
              <a:rPr lang="en-US" sz="2800" dirty="0">
                <a:solidFill>
                  <a:srgbClr val="000000"/>
                </a:solidFill>
              </a:rPr>
              <a:t>Pouring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47107">
                                            <p:txEl>
                                              <p:pRg st="0" end="0"/>
                                            </p:txEl>
                                          </p:spTgt>
                                        </p:tgtEl>
                                        <p:attrNameLst>
                                          <p:attrName>style.visibility</p:attrName>
                                        </p:attrNameLst>
                                      </p:cBhvr>
                                      <p:to>
                                        <p:strVal val="visible"/>
                                      </p:to>
                                    </p:set>
                                    <p:animEffect transition="in" filter="strips(downRight)">
                                      <p:cBhvr>
                                        <p:cTn id="7" dur="500"/>
                                        <p:tgtEl>
                                          <p:spTgt spid="471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47107">
                                            <p:txEl>
                                              <p:pRg st="1" end="1"/>
                                            </p:txEl>
                                          </p:spTgt>
                                        </p:tgtEl>
                                        <p:attrNameLst>
                                          <p:attrName>style.visibility</p:attrName>
                                        </p:attrNameLst>
                                      </p:cBhvr>
                                      <p:to>
                                        <p:strVal val="visible"/>
                                      </p:to>
                                    </p:set>
                                    <p:animEffect transition="in" filter="strips(downRight)">
                                      <p:cBhvr>
                                        <p:cTn id="12" dur="500"/>
                                        <p:tgtEl>
                                          <p:spTgt spid="4710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47107">
                                            <p:txEl>
                                              <p:pRg st="3" end="3"/>
                                            </p:txEl>
                                          </p:spTgt>
                                        </p:tgtEl>
                                        <p:attrNameLst>
                                          <p:attrName>style.visibility</p:attrName>
                                        </p:attrNameLst>
                                      </p:cBhvr>
                                      <p:to>
                                        <p:strVal val="visible"/>
                                      </p:to>
                                    </p:set>
                                    <p:animEffect transition="in" filter="strips(downRight)">
                                      <p:cBhvr>
                                        <p:cTn id="17" dur="500"/>
                                        <p:tgtEl>
                                          <p:spTgt spid="4710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47107">
                                            <p:txEl>
                                              <p:pRg st="4" end="4"/>
                                            </p:txEl>
                                          </p:spTgt>
                                        </p:tgtEl>
                                        <p:attrNameLst>
                                          <p:attrName>style.visibility</p:attrName>
                                        </p:attrNameLst>
                                      </p:cBhvr>
                                      <p:to>
                                        <p:strVal val="visible"/>
                                      </p:to>
                                    </p:set>
                                    <p:animEffect transition="in" filter="strips(downRight)">
                                      <p:cBhvr>
                                        <p:cTn id="22" dur="500"/>
                                        <p:tgtEl>
                                          <p:spTgt spid="4710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47107">
                                            <p:txEl>
                                              <p:pRg st="5" end="5"/>
                                            </p:txEl>
                                          </p:spTgt>
                                        </p:tgtEl>
                                        <p:attrNameLst>
                                          <p:attrName>style.visibility</p:attrName>
                                        </p:attrNameLst>
                                      </p:cBhvr>
                                      <p:to>
                                        <p:strVal val="visible"/>
                                      </p:to>
                                    </p:set>
                                    <p:animEffect transition="in" filter="strips(downRight)">
                                      <p:cBhvr>
                                        <p:cTn id="27" dur="500"/>
                                        <p:tgtEl>
                                          <p:spTgt spid="47107">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47107">
                                            <p:txEl>
                                              <p:pRg st="6" end="6"/>
                                            </p:txEl>
                                          </p:spTgt>
                                        </p:tgtEl>
                                        <p:attrNameLst>
                                          <p:attrName>style.visibility</p:attrName>
                                        </p:attrNameLst>
                                      </p:cBhvr>
                                      <p:to>
                                        <p:strVal val="visible"/>
                                      </p:to>
                                    </p:set>
                                    <p:animEffect transition="in" filter="strips(downRight)">
                                      <p:cBhvr>
                                        <p:cTn id="32" dur="500"/>
                                        <p:tgtEl>
                                          <p:spTgt spid="47107">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12" fill="hold" grpId="0" nodeType="clickEffect">
                                  <p:stCondLst>
                                    <p:cond delay="0"/>
                                  </p:stCondLst>
                                  <p:childTnLst>
                                    <p:set>
                                      <p:cBhvr>
                                        <p:cTn id="36" dur="1" fill="hold">
                                          <p:stCondLst>
                                            <p:cond delay="0"/>
                                          </p:stCondLst>
                                        </p:cTn>
                                        <p:tgtEl>
                                          <p:spTgt spid="47109"/>
                                        </p:tgtEl>
                                        <p:attrNameLst>
                                          <p:attrName>style.visibility</p:attrName>
                                        </p:attrNameLst>
                                      </p:cBhvr>
                                      <p:to>
                                        <p:strVal val="visible"/>
                                      </p:to>
                                    </p:set>
                                    <p:anim calcmode="lin" valueType="num">
                                      <p:cBhvr additive="base">
                                        <p:cTn id="37" dur="500" fill="hold"/>
                                        <p:tgtEl>
                                          <p:spTgt spid="47109"/>
                                        </p:tgtEl>
                                        <p:attrNameLst>
                                          <p:attrName>ppt_x</p:attrName>
                                        </p:attrNameLst>
                                      </p:cBhvr>
                                      <p:tavLst>
                                        <p:tav tm="0">
                                          <p:val>
                                            <p:strVal val="0-#ppt_w/2"/>
                                          </p:val>
                                        </p:tav>
                                        <p:tav tm="100000">
                                          <p:val>
                                            <p:strVal val="#ppt_x"/>
                                          </p:val>
                                        </p:tav>
                                      </p:tavLst>
                                    </p:anim>
                                    <p:anim calcmode="lin" valueType="num">
                                      <p:cBhvr additive="base">
                                        <p:cTn id="38" dur="500" fill="hold"/>
                                        <p:tgtEl>
                                          <p:spTgt spid="4710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6" fill="hold" grpId="0" nodeType="clickEffect">
                                  <p:stCondLst>
                                    <p:cond delay="0"/>
                                  </p:stCondLst>
                                  <p:childTnLst>
                                    <p:set>
                                      <p:cBhvr>
                                        <p:cTn id="42" dur="1" fill="hold">
                                          <p:stCondLst>
                                            <p:cond delay="0"/>
                                          </p:stCondLst>
                                        </p:cTn>
                                        <p:tgtEl>
                                          <p:spTgt spid="47110"/>
                                        </p:tgtEl>
                                        <p:attrNameLst>
                                          <p:attrName>style.visibility</p:attrName>
                                        </p:attrNameLst>
                                      </p:cBhvr>
                                      <p:to>
                                        <p:strVal val="visible"/>
                                      </p:to>
                                    </p:set>
                                    <p:anim calcmode="lin" valueType="num">
                                      <p:cBhvr additive="base">
                                        <p:cTn id="43" dur="500" fill="hold"/>
                                        <p:tgtEl>
                                          <p:spTgt spid="47110"/>
                                        </p:tgtEl>
                                        <p:attrNameLst>
                                          <p:attrName>ppt_x</p:attrName>
                                        </p:attrNameLst>
                                      </p:cBhvr>
                                      <p:tavLst>
                                        <p:tav tm="0">
                                          <p:val>
                                            <p:strVal val="1+#ppt_w/2"/>
                                          </p:val>
                                        </p:tav>
                                        <p:tav tm="100000">
                                          <p:val>
                                            <p:strVal val="#ppt_x"/>
                                          </p:val>
                                        </p:tav>
                                      </p:tavLst>
                                    </p:anim>
                                    <p:anim calcmode="lin" valueType="num">
                                      <p:cBhvr additive="base">
                                        <p:cTn id="44" dur="500" fill="hold"/>
                                        <p:tgtEl>
                                          <p:spTgt spid="471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uiExpand="1" build="p"/>
      <p:bldP spid="47109" grpId="0"/>
      <p:bldP spid="471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Rot="1" noChangeArrowheads="1"/>
          </p:cNvSpPr>
          <p:nvPr>
            <p:ph idx="1"/>
          </p:nvPr>
        </p:nvSpPr>
        <p:spPr/>
        <p:txBody>
          <a:bodyPr>
            <a:normAutofit/>
          </a:bodyPr>
          <a:lstStyle/>
          <a:p>
            <a:pPr>
              <a:lnSpc>
                <a:spcPct val="90000"/>
              </a:lnSpc>
            </a:pPr>
            <a:r>
              <a:rPr lang="en-US" sz="3200" dirty="0"/>
              <a:t>Those words sometimes stir strong emotions.</a:t>
            </a:r>
          </a:p>
          <a:p>
            <a:pPr>
              <a:lnSpc>
                <a:spcPct val="90000"/>
              </a:lnSpc>
            </a:pPr>
            <a:r>
              <a:rPr lang="en-US" sz="3200" dirty="0"/>
              <a:t>“Bigoted.” “Narrow-minded.” “Think they are the only ones going to heaven.”</a:t>
            </a:r>
          </a:p>
          <a:p>
            <a:pPr>
              <a:lnSpc>
                <a:spcPct val="90000"/>
              </a:lnSpc>
            </a:pPr>
            <a:r>
              <a:rPr lang="en-US" sz="3200" dirty="0"/>
              <a:t>I prefer to leave eternal judgments up to God.</a:t>
            </a:r>
          </a:p>
          <a:p>
            <a:pPr>
              <a:lnSpc>
                <a:spcPct val="90000"/>
              </a:lnSpc>
            </a:pPr>
            <a:r>
              <a:rPr lang="en-US" sz="3200" dirty="0"/>
              <a:t>But would probably be considered narrow-minded by many.</a:t>
            </a:r>
          </a:p>
        </p:txBody>
      </p:sp>
      <p:sp>
        <p:nvSpPr>
          <p:cNvPr id="18434" name="Rectangle 2"/>
          <p:cNvSpPr>
            <a:spLocks noGrp="1" noRot="1" noChangeArrowheads="1"/>
          </p:cNvSpPr>
          <p:nvPr>
            <p:ph type="title"/>
          </p:nvPr>
        </p:nvSpPr>
        <p:spPr/>
        <p:txBody>
          <a:bodyPr/>
          <a:lstStyle/>
          <a:p>
            <a:r>
              <a:rPr lang="en-US"/>
              <a:t>Church of Christ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showMasterPhAnim="0">
  <p:cSld>
    <p:bg>
      <p:bgPr>
        <a:solidFill>
          <a:schemeClr val="bg1"/>
        </a:solidFill>
        <a:effectLst/>
      </p:bgPr>
    </p:bg>
    <p:spTree>
      <p:nvGrpSpPr>
        <p:cNvPr id="1" name=""/>
        <p:cNvGrpSpPr/>
        <p:nvPr/>
      </p:nvGrpSpPr>
      <p:grpSpPr>
        <a:xfrm>
          <a:off x="0" y="0"/>
          <a:ext cx="0" cy="0"/>
          <a:chOff x="0" y="0"/>
          <a:chExt cx="0" cy="0"/>
        </a:xfrm>
      </p:grpSpPr>
      <p:sp>
        <p:nvSpPr>
          <p:cNvPr id="48131" name="Rectangle 3"/>
          <p:cNvSpPr>
            <a:spLocks noGrp="1" noRot="1" noChangeArrowheads="1"/>
          </p:cNvSpPr>
          <p:nvPr>
            <p:ph idx="1"/>
          </p:nvPr>
        </p:nvSpPr>
        <p:spPr>
          <a:xfrm>
            <a:off x="533400" y="1066800"/>
            <a:ext cx="8312150" cy="4038600"/>
          </a:xfrm>
          <a:noFill/>
          <a:ln w="28575" cap="flat">
            <a:solidFill>
              <a:srgbClr val="000000"/>
            </a:solidFill>
          </a:ln>
        </p:spPr>
        <p:txBody>
          <a:bodyPr/>
          <a:lstStyle/>
          <a:p>
            <a:pPr algn="ctr">
              <a:lnSpc>
                <a:spcPct val="90000"/>
              </a:lnSpc>
              <a:buFont typeface="Wingdings" pitchFamily="2" charset="2"/>
              <a:buNone/>
            </a:pPr>
            <a:r>
              <a:rPr lang="en-US" sz="3600" dirty="0">
                <a:solidFill>
                  <a:srgbClr val="000000"/>
                </a:solidFill>
                <a:effectLst/>
              </a:rPr>
              <a:t>Salvation</a:t>
            </a:r>
          </a:p>
          <a:p>
            <a:pPr algn="ctr">
              <a:lnSpc>
                <a:spcPct val="90000"/>
              </a:lnSpc>
              <a:buFont typeface="Wingdings" pitchFamily="2" charset="2"/>
              <a:buNone/>
            </a:pPr>
            <a:endParaRPr lang="en-US" sz="2800" dirty="0">
              <a:solidFill>
                <a:srgbClr val="000000"/>
              </a:solidFill>
              <a:effectLst/>
            </a:endParaRPr>
          </a:p>
          <a:p>
            <a:pPr>
              <a:lnSpc>
                <a:spcPct val="90000"/>
              </a:lnSpc>
              <a:buFont typeface="Wingdings" pitchFamily="2" charset="2"/>
              <a:buNone/>
            </a:pPr>
            <a:r>
              <a:rPr lang="en-US" sz="3200" dirty="0">
                <a:solidFill>
                  <a:srgbClr val="000000"/>
                </a:solidFill>
                <a:effectLst/>
              </a:rPr>
              <a:t>The obedient</a:t>
            </a:r>
            <a:r>
              <a:rPr lang="en-US" sz="3200" dirty="0" smtClean="0">
                <a:solidFill>
                  <a:srgbClr val="000000"/>
                </a:solidFill>
                <a:effectLst/>
              </a:rPr>
              <a:t>. </a:t>
            </a:r>
            <a:r>
              <a:rPr lang="en-US" sz="3200" dirty="0">
                <a:solidFill>
                  <a:srgbClr val="000000"/>
                </a:solidFill>
                <a:effectLst/>
              </a:rPr>
              <a:t>Heb. 5:8, 9</a:t>
            </a:r>
          </a:p>
          <a:p>
            <a:pPr>
              <a:lnSpc>
                <a:spcPct val="90000"/>
              </a:lnSpc>
              <a:buFont typeface="Wingdings" pitchFamily="2" charset="2"/>
              <a:buNone/>
            </a:pPr>
            <a:r>
              <a:rPr lang="en-US" sz="3200" dirty="0">
                <a:solidFill>
                  <a:srgbClr val="000000"/>
                </a:solidFill>
                <a:effectLst/>
              </a:rPr>
              <a:t>Belief and confession. </a:t>
            </a:r>
            <a:r>
              <a:rPr lang="en-US" sz="3200" dirty="0" smtClean="0">
                <a:solidFill>
                  <a:srgbClr val="000000"/>
                </a:solidFill>
                <a:effectLst/>
              </a:rPr>
              <a:t>Rom</a:t>
            </a:r>
            <a:r>
              <a:rPr lang="en-US" sz="3200" dirty="0">
                <a:solidFill>
                  <a:srgbClr val="000000"/>
                </a:solidFill>
                <a:effectLst/>
              </a:rPr>
              <a:t>. 10:9, 10</a:t>
            </a:r>
          </a:p>
          <a:p>
            <a:pPr>
              <a:lnSpc>
                <a:spcPct val="90000"/>
              </a:lnSpc>
              <a:buFont typeface="Wingdings" pitchFamily="2" charset="2"/>
              <a:buNone/>
            </a:pPr>
            <a:r>
              <a:rPr lang="en-US" sz="3200" dirty="0">
                <a:solidFill>
                  <a:srgbClr val="000000"/>
                </a:solidFill>
                <a:effectLst/>
              </a:rPr>
              <a:t>Belief and baptism. </a:t>
            </a:r>
            <a:r>
              <a:rPr lang="en-US" sz="3200" dirty="0" smtClean="0">
                <a:solidFill>
                  <a:srgbClr val="000000"/>
                </a:solidFill>
                <a:effectLst/>
              </a:rPr>
              <a:t>Mark </a:t>
            </a:r>
            <a:r>
              <a:rPr lang="en-US" sz="3200" dirty="0">
                <a:solidFill>
                  <a:srgbClr val="000000"/>
                </a:solidFill>
                <a:effectLst/>
              </a:rPr>
              <a:t>16:16</a:t>
            </a:r>
          </a:p>
          <a:p>
            <a:pPr>
              <a:lnSpc>
                <a:spcPct val="90000"/>
              </a:lnSpc>
              <a:buFont typeface="Wingdings" pitchFamily="2" charset="2"/>
              <a:buNone/>
            </a:pPr>
            <a:r>
              <a:rPr lang="en-US" sz="3200" dirty="0">
                <a:solidFill>
                  <a:srgbClr val="000000"/>
                </a:solidFill>
                <a:effectLst/>
              </a:rPr>
              <a:t>Repentance and baptism. </a:t>
            </a:r>
            <a:r>
              <a:rPr lang="en-US" sz="3200" dirty="0" smtClean="0">
                <a:solidFill>
                  <a:srgbClr val="000000"/>
                </a:solidFill>
                <a:effectLst/>
              </a:rPr>
              <a:t>Acts </a:t>
            </a:r>
            <a:r>
              <a:rPr lang="en-US" sz="3200" dirty="0">
                <a:solidFill>
                  <a:srgbClr val="000000"/>
                </a:solidFill>
                <a:effectLst/>
              </a:rPr>
              <a:t>2:38</a:t>
            </a:r>
          </a:p>
          <a:p>
            <a:pPr>
              <a:lnSpc>
                <a:spcPct val="90000"/>
              </a:lnSpc>
              <a:buFont typeface="Wingdings" pitchFamily="2" charset="2"/>
              <a:buNone/>
            </a:pPr>
            <a:r>
              <a:rPr lang="en-US" sz="3200" dirty="0">
                <a:solidFill>
                  <a:srgbClr val="000000"/>
                </a:solidFill>
                <a:effectLst/>
              </a:rPr>
              <a:t>Baptized to wash away sins. </a:t>
            </a:r>
            <a:r>
              <a:rPr lang="en-US" sz="3200" dirty="0" smtClean="0">
                <a:solidFill>
                  <a:srgbClr val="000000"/>
                </a:solidFill>
                <a:effectLst/>
              </a:rPr>
              <a:t>Acts </a:t>
            </a:r>
            <a:r>
              <a:rPr lang="en-US" sz="3200" dirty="0">
                <a:solidFill>
                  <a:srgbClr val="000000"/>
                </a:solidFill>
                <a:effectLst/>
              </a:rPr>
              <a:t>22:16</a:t>
            </a:r>
            <a:endParaRPr lang="en-US" sz="3200" dirty="0">
              <a:effectLst/>
            </a:endParaRPr>
          </a:p>
        </p:txBody>
      </p:sp>
      <p:sp>
        <p:nvSpPr>
          <p:cNvPr id="48130" name="Rectangle 2"/>
          <p:cNvSpPr>
            <a:spLocks noGrp="1" noRot="1" noChangeArrowheads="1"/>
          </p:cNvSpPr>
          <p:nvPr>
            <p:ph type="title"/>
          </p:nvPr>
        </p:nvSpPr>
        <p:spPr>
          <a:xfrm>
            <a:off x="457200" y="244475"/>
            <a:ext cx="8385175" cy="669925"/>
          </a:xfrm>
        </p:spPr>
        <p:txBody>
          <a:bodyPr>
            <a:normAutofit fontScale="90000"/>
          </a:bodyPr>
          <a:lstStyle/>
          <a:p>
            <a:endParaRPr lang="en-US" sz="4000">
              <a:effectLst>
                <a:outerShdw blurRad="38100" dist="38100" dir="2700000" algn="tl">
                  <a:srgbClr val="C0C0C0"/>
                </a:outerShdw>
              </a:effectLst>
            </a:endParaRPr>
          </a:p>
        </p:txBody>
      </p:sp>
      <p:sp>
        <p:nvSpPr>
          <p:cNvPr id="48132" name="Text Box 4"/>
          <p:cNvSpPr txBox="1">
            <a:spLocks noChangeArrowheads="1"/>
          </p:cNvSpPr>
          <p:nvPr/>
        </p:nvSpPr>
        <p:spPr bwMode="auto">
          <a:xfrm>
            <a:off x="838200" y="5334000"/>
            <a:ext cx="19812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000000"/>
                </a:solidFill>
              </a:rPr>
              <a:t>Faith only</a:t>
            </a:r>
          </a:p>
        </p:txBody>
      </p:sp>
      <p:sp>
        <p:nvSpPr>
          <p:cNvPr id="48133" name="Text Box 5"/>
          <p:cNvSpPr txBox="1">
            <a:spLocks noChangeArrowheads="1"/>
          </p:cNvSpPr>
          <p:nvPr/>
        </p:nvSpPr>
        <p:spPr bwMode="auto">
          <a:xfrm>
            <a:off x="5638800" y="5257800"/>
            <a:ext cx="3276600" cy="519113"/>
          </a:xfrm>
          <a:prstGeom prst="rect">
            <a:avLst/>
          </a:prstGeom>
          <a:noFill/>
          <a:ln w="9525">
            <a:noFill/>
            <a:miter lim="800000"/>
            <a:headEnd/>
            <a:tailEnd/>
          </a:ln>
          <a:effectLst/>
        </p:spPr>
        <p:txBody>
          <a:bodyPr>
            <a:spAutoFit/>
          </a:bodyPr>
          <a:lstStyle/>
          <a:p>
            <a:pPr>
              <a:spcBef>
                <a:spcPct val="50000"/>
              </a:spcBef>
            </a:pPr>
            <a:r>
              <a:rPr lang="en-US" sz="2800">
                <a:solidFill>
                  <a:srgbClr val="000000"/>
                </a:solidFill>
              </a:rPr>
              <a:t>Sinner’s prayer</a:t>
            </a:r>
          </a:p>
        </p:txBody>
      </p:sp>
      <p:sp>
        <p:nvSpPr>
          <p:cNvPr id="48134" name="Text Box 6"/>
          <p:cNvSpPr txBox="1">
            <a:spLocks noChangeArrowheads="1"/>
          </p:cNvSpPr>
          <p:nvPr/>
        </p:nvSpPr>
        <p:spPr bwMode="auto">
          <a:xfrm>
            <a:off x="2590800" y="5943600"/>
            <a:ext cx="3886200" cy="519113"/>
          </a:xfrm>
          <a:prstGeom prst="rect">
            <a:avLst/>
          </a:prstGeom>
          <a:noFill/>
          <a:ln w="9525">
            <a:noFill/>
            <a:miter lim="800000"/>
            <a:headEnd/>
            <a:tailEnd/>
          </a:ln>
          <a:effectLst/>
        </p:spPr>
        <p:txBody>
          <a:bodyPr>
            <a:spAutoFit/>
          </a:bodyPr>
          <a:lstStyle/>
          <a:p>
            <a:pPr>
              <a:spcBef>
                <a:spcPct val="50000"/>
              </a:spcBef>
            </a:pPr>
            <a:r>
              <a:rPr lang="en-US" sz="2800">
                <a:solidFill>
                  <a:srgbClr val="000000"/>
                </a:solidFill>
              </a:rPr>
              <a:t>Ridicule of baptism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48131">
                                            <p:txEl>
                                              <p:pRg st="0" end="0"/>
                                            </p:txEl>
                                          </p:spTgt>
                                        </p:tgtEl>
                                        <p:attrNameLst>
                                          <p:attrName>style.visibility</p:attrName>
                                        </p:attrNameLst>
                                      </p:cBhvr>
                                      <p:to>
                                        <p:strVal val="visible"/>
                                      </p:to>
                                    </p:set>
                                    <p:animEffect transition="in" filter="strips(downRight)">
                                      <p:cBhvr>
                                        <p:cTn id="7" dur="500"/>
                                        <p:tgtEl>
                                          <p:spTgt spid="481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48131">
                                            <p:txEl>
                                              <p:pRg st="2" end="2"/>
                                            </p:txEl>
                                          </p:spTgt>
                                        </p:tgtEl>
                                        <p:attrNameLst>
                                          <p:attrName>style.visibility</p:attrName>
                                        </p:attrNameLst>
                                      </p:cBhvr>
                                      <p:to>
                                        <p:strVal val="visible"/>
                                      </p:to>
                                    </p:set>
                                    <p:animEffect transition="in" filter="strips(downRight)">
                                      <p:cBhvr>
                                        <p:cTn id="12" dur="500"/>
                                        <p:tgtEl>
                                          <p:spTgt spid="4813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48131">
                                            <p:txEl>
                                              <p:pRg st="3" end="3"/>
                                            </p:txEl>
                                          </p:spTgt>
                                        </p:tgtEl>
                                        <p:attrNameLst>
                                          <p:attrName>style.visibility</p:attrName>
                                        </p:attrNameLst>
                                      </p:cBhvr>
                                      <p:to>
                                        <p:strVal val="visible"/>
                                      </p:to>
                                    </p:set>
                                    <p:animEffect transition="in" filter="strips(downRight)">
                                      <p:cBhvr>
                                        <p:cTn id="17" dur="500"/>
                                        <p:tgtEl>
                                          <p:spTgt spid="48131">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48131">
                                            <p:txEl>
                                              <p:pRg st="4" end="4"/>
                                            </p:txEl>
                                          </p:spTgt>
                                        </p:tgtEl>
                                        <p:attrNameLst>
                                          <p:attrName>style.visibility</p:attrName>
                                        </p:attrNameLst>
                                      </p:cBhvr>
                                      <p:to>
                                        <p:strVal val="visible"/>
                                      </p:to>
                                    </p:set>
                                    <p:animEffect transition="in" filter="strips(downRight)">
                                      <p:cBhvr>
                                        <p:cTn id="22" dur="500"/>
                                        <p:tgtEl>
                                          <p:spTgt spid="48131">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48131">
                                            <p:txEl>
                                              <p:pRg st="5" end="5"/>
                                            </p:txEl>
                                          </p:spTgt>
                                        </p:tgtEl>
                                        <p:attrNameLst>
                                          <p:attrName>style.visibility</p:attrName>
                                        </p:attrNameLst>
                                      </p:cBhvr>
                                      <p:to>
                                        <p:strVal val="visible"/>
                                      </p:to>
                                    </p:set>
                                    <p:animEffect transition="in" filter="strips(downRight)">
                                      <p:cBhvr>
                                        <p:cTn id="27" dur="500"/>
                                        <p:tgtEl>
                                          <p:spTgt spid="48131">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48131">
                                            <p:txEl>
                                              <p:pRg st="6" end="6"/>
                                            </p:txEl>
                                          </p:spTgt>
                                        </p:tgtEl>
                                        <p:attrNameLst>
                                          <p:attrName>style.visibility</p:attrName>
                                        </p:attrNameLst>
                                      </p:cBhvr>
                                      <p:to>
                                        <p:strVal val="visible"/>
                                      </p:to>
                                    </p:set>
                                    <p:animEffect transition="in" filter="strips(downRight)">
                                      <p:cBhvr>
                                        <p:cTn id="32" dur="500"/>
                                        <p:tgtEl>
                                          <p:spTgt spid="48131">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12" fill="hold" grpId="0" nodeType="clickEffect">
                                  <p:stCondLst>
                                    <p:cond delay="0"/>
                                  </p:stCondLst>
                                  <p:childTnLst>
                                    <p:set>
                                      <p:cBhvr>
                                        <p:cTn id="36" dur="1" fill="hold">
                                          <p:stCondLst>
                                            <p:cond delay="0"/>
                                          </p:stCondLst>
                                        </p:cTn>
                                        <p:tgtEl>
                                          <p:spTgt spid="48132"/>
                                        </p:tgtEl>
                                        <p:attrNameLst>
                                          <p:attrName>style.visibility</p:attrName>
                                        </p:attrNameLst>
                                      </p:cBhvr>
                                      <p:to>
                                        <p:strVal val="visible"/>
                                      </p:to>
                                    </p:set>
                                    <p:anim calcmode="lin" valueType="num">
                                      <p:cBhvr additive="base">
                                        <p:cTn id="37" dur="500" fill="hold"/>
                                        <p:tgtEl>
                                          <p:spTgt spid="48132"/>
                                        </p:tgtEl>
                                        <p:attrNameLst>
                                          <p:attrName>ppt_x</p:attrName>
                                        </p:attrNameLst>
                                      </p:cBhvr>
                                      <p:tavLst>
                                        <p:tav tm="0">
                                          <p:val>
                                            <p:strVal val="0-#ppt_w/2"/>
                                          </p:val>
                                        </p:tav>
                                        <p:tav tm="100000">
                                          <p:val>
                                            <p:strVal val="#ppt_x"/>
                                          </p:val>
                                        </p:tav>
                                      </p:tavLst>
                                    </p:anim>
                                    <p:anim calcmode="lin" valueType="num">
                                      <p:cBhvr additive="base">
                                        <p:cTn id="38" dur="500" fill="hold"/>
                                        <p:tgtEl>
                                          <p:spTgt spid="48132"/>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6" fill="hold" grpId="0" nodeType="clickEffect">
                                  <p:stCondLst>
                                    <p:cond delay="0"/>
                                  </p:stCondLst>
                                  <p:childTnLst>
                                    <p:set>
                                      <p:cBhvr>
                                        <p:cTn id="42" dur="1" fill="hold">
                                          <p:stCondLst>
                                            <p:cond delay="0"/>
                                          </p:stCondLst>
                                        </p:cTn>
                                        <p:tgtEl>
                                          <p:spTgt spid="48133"/>
                                        </p:tgtEl>
                                        <p:attrNameLst>
                                          <p:attrName>style.visibility</p:attrName>
                                        </p:attrNameLst>
                                      </p:cBhvr>
                                      <p:to>
                                        <p:strVal val="visible"/>
                                      </p:to>
                                    </p:set>
                                    <p:anim calcmode="lin" valueType="num">
                                      <p:cBhvr additive="base">
                                        <p:cTn id="43" dur="500" fill="hold"/>
                                        <p:tgtEl>
                                          <p:spTgt spid="48133"/>
                                        </p:tgtEl>
                                        <p:attrNameLst>
                                          <p:attrName>ppt_x</p:attrName>
                                        </p:attrNameLst>
                                      </p:cBhvr>
                                      <p:tavLst>
                                        <p:tav tm="0">
                                          <p:val>
                                            <p:strVal val="1+#ppt_w/2"/>
                                          </p:val>
                                        </p:tav>
                                        <p:tav tm="100000">
                                          <p:val>
                                            <p:strVal val="#ppt_x"/>
                                          </p:val>
                                        </p:tav>
                                      </p:tavLst>
                                    </p:anim>
                                    <p:anim calcmode="lin" valueType="num">
                                      <p:cBhvr additive="base">
                                        <p:cTn id="44" dur="500" fill="hold"/>
                                        <p:tgtEl>
                                          <p:spTgt spid="4813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8134"/>
                                        </p:tgtEl>
                                        <p:attrNameLst>
                                          <p:attrName>style.visibility</p:attrName>
                                        </p:attrNameLst>
                                      </p:cBhvr>
                                      <p:to>
                                        <p:strVal val="visible"/>
                                      </p:to>
                                    </p:set>
                                    <p:anim calcmode="lin" valueType="num">
                                      <p:cBhvr additive="base">
                                        <p:cTn id="49" dur="500" fill="hold"/>
                                        <p:tgtEl>
                                          <p:spTgt spid="48134"/>
                                        </p:tgtEl>
                                        <p:attrNameLst>
                                          <p:attrName>ppt_x</p:attrName>
                                        </p:attrNameLst>
                                      </p:cBhvr>
                                      <p:tavLst>
                                        <p:tav tm="0">
                                          <p:val>
                                            <p:strVal val="#ppt_x"/>
                                          </p:val>
                                        </p:tav>
                                        <p:tav tm="100000">
                                          <p:val>
                                            <p:strVal val="#ppt_x"/>
                                          </p:val>
                                        </p:tav>
                                      </p:tavLst>
                                    </p:anim>
                                    <p:anim calcmode="lin" valueType="num">
                                      <p:cBhvr additive="base">
                                        <p:cTn id="50" dur="500" fill="hold"/>
                                        <p:tgtEl>
                                          <p:spTgt spid="48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uiExpand="1" build="p"/>
      <p:bldP spid="48132" grpId="0"/>
      <p:bldP spid="48133" grpId="0"/>
      <p:bldP spid="4813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Rot="1" noChangeArrowheads="1"/>
          </p:cNvSpPr>
          <p:nvPr>
            <p:ph idx="1"/>
          </p:nvPr>
        </p:nvSpPr>
        <p:spPr>
          <a:xfrm>
            <a:off x="228600" y="1447800"/>
            <a:ext cx="8458200" cy="4559491"/>
          </a:xfrm>
        </p:spPr>
        <p:txBody>
          <a:bodyPr>
            <a:noAutofit/>
          </a:bodyPr>
          <a:lstStyle/>
          <a:p>
            <a:r>
              <a:rPr lang="en-US" sz="3200" dirty="0"/>
              <a:t>Hold to the truth and reject error.</a:t>
            </a:r>
          </a:p>
          <a:p>
            <a:r>
              <a:rPr lang="en-US" sz="3200" dirty="0"/>
              <a:t>Be open-minded to learning, but know that much must be rejected. 1 John 4:1</a:t>
            </a:r>
          </a:p>
          <a:p>
            <a:r>
              <a:rPr lang="en-US" sz="3200" dirty="0"/>
              <a:t>Some will call this narrow-minded, for few will hold to truth and oppose the false.</a:t>
            </a:r>
          </a:p>
          <a:p>
            <a:r>
              <a:rPr lang="en-US" sz="3200" dirty="0"/>
              <a:t>But only the truth will make you free.</a:t>
            </a:r>
          </a:p>
          <a:p>
            <a:r>
              <a:rPr lang="en-US" sz="3200" dirty="0"/>
              <a:t>Listen to God’s truth and act on it!</a:t>
            </a:r>
          </a:p>
        </p:txBody>
      </p:sp>
      <p:sp>
        <p:nvSpPr>
          <p:cNvPr id="50178" name="Rectangle 2"/>
          <p:cNvSpPr>
            <a:spLocks noGrp="1" noRot="1" noChangeArrowheads="1"/>
          </p:cNvSpPr>
          <p:nvPr>
            <p:ph type="title"/>
          </p:nvPr>
        </p:nvSpPr>
        <p:spPr/>
        <p:txBody>
          <a:bodyPr/>
          <a:lstStyle/>
          <a:p>
            <a:r>
              <a:rPr lang="en-US"/>
              <a:t>Conclusion</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showMasterPhAnim="0">
  <p:cSld>
    <p:bg>
      <p:bgPr>
        <a:solidFill>
          <a:schemeClr val="bg1"/>
        </a:solidFill>
        <a:effectLst/>
      </p:bgPr>
    </p:bg>
    <p:spTree>
      <p:nvGrpSpPr>
        <p:cNvPr id="1" name=""/>
        <p:cNvGrpSpPr/>
        <p:nvPr/>
      </p:nvGrpSpPr>
      <p:grpSpPr>
        <a:xfrm>
          <a:off x="0" y="0"/>
          <a:ext cx="0" cy="0"/>
          <a:chOff x="0" y="0"/>
          <a:chExt cx="0" cy="0"/>
        </a:xfrm>
      </p:grpSpPr>
      <p:sp>
        <p:nvSpPr>
          <p:cNvPr id="51203" name="Rectangle 3"/>
          <p:cNvSpPr>
            <a:spLocks noGrp="1" noRot="1" noChangeArrowheads="1"/>
          </p:cNvSpPr>
          <p:nvPr>
            <p:ph idx="1"/>
          </p:nvPr>
        </p:nvSpPr>
        <p:spPr>
          <a:xfrm>
            <a:off x="533400" y="1066800"/>
            <a:ext cx="8312150" cy="4800600"/>
          </a:xfrm>
          <a:solidFill>
            <a:schemeClr val="bg1"/>
          </a:solidFill>
          <a:ln w="38100">
            <a:solidFill>
              <a:srgbClr val="000000"/>
            </a:solidFill>
          </a:ln>
        </p:spPr>
        <p:txBody>
          <a:bodyPr/>
          <a:lstStyle/>
          <a:p>
            <a:pPr algn="ctr">
              <a:buFont typeface="Wingdings" pitchFamily="2" charset="2"/>
              <a:buNone/>
            </a:pPr>
            <a:r>
              <a:rPr lang="en-US" sz="3600" dirty="0"/>
              <a:t>Salvation</a:t>
            </a:r>
          </a:p>
          <a:p>
            <a:pPr algn="ctr">
              <a:buFont typeface="Wingdings" pitchFamily="2" charset="2"/>
              <a:buNone/>
            </a:pPr>
            <a:endParaRPr lang="en-US" sz="2800" dirty="0"/>
          </a:p>
          <a:p>
            <a:pPr>
              <a:buFont typeface="Wingdings" pitchFamily="2" charset="2"/>
              <a:buNone/>
            </a:pPr>
            <a:r>
              <a:rPr lang="en-US" dirty="0"/>
              <a:t>	</a:t>
            </a:r>
            <a:r>
              <a:rPr lang="en-US" sz="3200" dirty="0"/>
              <a:t>The </a:t>
            </a:r>
            <a:r>
              <a:rPr lang="en-US" sz="3200" dirty="0" smtClean="0"/>
              <a:t>obedient. Heb</a:t>
            </a:r>
            <a:r>
              <a:rPr lang="en-US" sz="3200" dirty="0"/>
              <a:t>. 5:8, 9</a:t>
            </a:r>
          </a:p>
          <a:p>
            <a:pPr>
              <a:buFont typeface="Wingdings" pitchFamily="2" charset="2"/>
              <a:buNone/>
            </a:pPr>
            <a:r>
              <a:rPr lang="en-US" sz="3200" dirty="0"/>
              <a:t>	Belief and confession. </a:t>
            </a:r>
            <a:r>
              <a:rPr lang="en-US" sz="3200" dirty="0" smtClean="0"/>
              <a:t>Rom</a:t>
            </a:r>
            <a:r>
              <a:rPr lang="en-US" sz="3200" dirty="0"/>
              <a:t>. 10:9, 10</a:t>
            </a:r>
          </a:p>
          <a:p>
            <a:pPr>
              <a:buFont typeface="Wingdings" pitchFamily="2" charset="2"/>
              <a:buNone/>
            </a:pPr>
            <a:r>
              <a:rPr lang="en-US" sz="3200" dirty="0"/>
              <a:t>	Belief and baptism. </a:t>
            </a:r>
            <a:r>
              <a:rPr lang="en-US" sz="3200" dirty="0" smtClean="0"/>
              <a:t>Mark </a:t>
            </a:r>
            <a:r>
              <a:rPr lang="en-US" sz="3200" dirty="0"/>
              <a:t>16:16</a:t>
            </a:r>
          </a:p>
          <a:p>
            <a:pPr>
              <a:buFont typeface="Wingdings" pitchFamily="2" charset="2"/>
              <a:buNone/>
            </a:pPr>
            <a:r>
              <a:rPr lang="en-US" sz="3200" dirty="0"/>
              <a:t>	Repentance and baptism. </a:t>
            </a:r>
            <a:r>
              <a:rPr lang="en-US" sz="3200" dirty="0" smtClean="0"/>
              <a:t>Acts </a:t>
            </a:r>
            <a:r>
              <a:rPr lang="en-US" sz="3200" dirty="0"/>
              <a:t>2:38</a:t>
            </a:r>
          </a:p>
          <a:p>
            <a:pPr>
              <a:buFont typeface="Wingdings" pitchFamily="2" charset="2"/>
              <a:buNone/>
            </a:pPr>
            <a:r>
              <a:rPr lang="en-US" sz="3200" dirty="0"/>
              <a:t>	Baptized to wash away sins. </a:t>
            </a:r>
            <a:r>
              <a:rPr lang="en-US" sz="3200" dirty="0" smtClean="0"/>
              <a:t>Acts </a:t>
            </a:r>
            <a:r>
              <a:rPr lang="en-US" sz="3200" dirty="0"/>
              <a:t>22:16</a:t>
            </a:r>
          </a:p>
        </p:txBody>
      </p:sp>
      <p:sp>
        <p:nvSpPr>
          <p:cNvPr id="51202" name="Rectangle 2"/>
          <p:cNvSpPr>
            <a:spLocks noGrp="1" noRot="1" noChangeArrowheads="1"/>
          </p:cNvSpPr>
          <p:nvPr>
            <p:ph type="title"/>
          </p:nvPr>
        </p:nvSpPr>
        <p:spPr>
          <a:xfrm>
            <a:off x="457200" y="244475"/>
            <a:ext cx="8385175" cy="669925"/>
          </a:xfrm>
        </p:spPr>
        <p:txBody>
          <a:bodyPr>
            <a:normAutofit fontScale="90000"/>
          </a:bodyPr>
          <a:lstStyle/>
          <a:p>
            <a:endParaRPr lang="en-US" sz="4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120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1203">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120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120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120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120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120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uiExpand="1" build="p" animBg="1"/>
    </p:bldLst>
  </p:timing>
</p:sld>
</file>

<file path=ppt/slides/slide3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53251" name="Rectangle 3"/>
          <p:cNvSpPr>
            <a:spLocks noGrp="1" noRot="1" noChangeArrowheads="1"/>
          </p:cNvSpPr>
          <p:nvPr>
            <p:ph idx="1"/>
          </p:nvPr>
        </p:nvSpPr>
        <p:spPr/>
        <p:txBody>
          <a:bodyPr/>
          <a:lstStyle/>
          <a:p>
            <a:endParaRPr lang="en-US" dirty="0">
              <a:effectLst>
                <a:outerShdw blurRad="38100" dist="38100" dir="2700000" algn="tl">
                  <a:srgbClr val="48486A"/>
                </a:outerShdw>
              </a:effectLst>
            </a:endParaRPr>
          </a:p>
        </p:txBody>
      </p:sp>
      <p:sp>
        <p:nvSpPr>
          <p:cNvPr id="53250" name="Rectangle 2"/>
          <p:cNvSpPr>
            <a:spLocks noGrp="1" noRot="1" noChangeArrowheads="1"/>
          </p:cNvSpPr>
          <p:nvPr>
            <p:ph type="title"/>
          </p:nvPr>
        </p:nvSpPr>
        <p:spPr/>
        <p:txBody>
          <a:bodyPr/>
          <a:lstStyle/>
          <a:p>
            <a:endParaRPr lang="en-US">
              <a:effectLst>
                <a:outerShdw blurRad="38100" dist="38100" dir="2700000" algn="tl">
                  <a:srgbClr val="48486A"/>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Rot="1" noChangeArrowheads="1"/>
          </p:cNvSpPr>
          <p:nvPr>
            <p:ph idx="1"/>
          </p:nvPr>
        </p:nvSpPr>
        <p:spPr/>
        <p:txBody>
          <a:bodyPr>
            <a:normAutofit/>
          </a:bodyPr>
          <a:lstStyle/>
          <a:p>
            <a:r>
              <a:rPr lang="en-US" sz="3200" dirty="0"/>
              <a:t>I don’t want to have a closed mind.</a:t>
            </a:r>
          </a:p>
          <a:p>
            <a:r>
              <a:rPr lang="en-US" sz="3200" dirty="0"/>
              <a:t>I can be wrong and need to change.</a:t>
            </a:r>
          </a:p>
          <a:p>
            <a:r>
              <a:rPr lang="en-US" sz="3200" dirty="0"/>
              <a:t>But Jesus and His apostles would be considered narrow-minded by today’s standards.</a:t>
            </a:r>
          </a:p>
        </p:txBody>
      </p:sp>
      <p:sp>
        <p:nvSpPr>
          <p:cNvPr id="19458" name="Rectangle 2"/>
          <p:cNvSpPr>
            <a:spLocks noGrp="1" noRot="1" noChangeArrowheads="1"/>
          </p:cNvSpPr>
          <p:nvPr>
            <p:ph type="title"/>
          </p:nvPr>
        </p:nvSpPr>
        <p:spPr/>
        <p:txBody>
          <a:bodyPr/>
          <a:lstStyle/>
          <a:p>
            <a:r>
              <a:rPr lang="en-US"/>
              <a:t>My “Narrow-mindedness”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3" name="Rectangle 3"/>
          <p:cNvSpPr>
            <a:spLocks noGrp="1" noRot="1" noChangeArrowheads="1"/>
          </p:cNvSpPr>
          <p:nvPr>
            <p:ph idx="1"/>
          </p:nvPr>
        </p:nvSpPr>
        <p:spPr>
          <a:xfrm>
            <a:off x="304800" y="1676400"/>
            <a:ext cx="8610600" cy="4330891"/>
          </a:xfrm>
        </p:spPr>
        <p:txBody>
          <a:bodyPr/>
          <a:lstStyle/>
          <a:p>
            <a:pPr>
              <a:lnSpc>
                <a:spcPct val="90000"/>
              </a:lnSpc>
            </a:pPr>
            <a:r>
              <a:rPr lang="en-US" sz="3200" dirty="0"/>
              <a:t>Only access to the Father.  John 14:6</a:t>
            </a:r>
          </a:p>
          <a:p>
            <a:pPr lvl="1">
              <a:lnSpc>
                <a:spcPct val="90000"/>
              </a:lnSpc>
            </a:pPr>
            <a:r>
              <a:rPr lang="en-US" sz="2800" dirty="0"/>
              <a:t>“Jesus said to him, ‘I am the way, the truth, and the life. </a:t>
            </a:r>
            <a:r>
              <a:rPr lang="en-US" sz="2800" dirty="0">
                <a:solidFill>
                  <a:srgbClr val="FF0000"/>
                </a:solidFill>
              </a:rPr>
              <a:t>No one </a:t>
            </a:r>
            <a:r>
              <a:rPr lang="en-US" sz="2800" dirty="0"/>
              <a:t>comes to the Father except through Me.’”</a:t>
            </a:r>
          </a:p>
          <a:p>
            <a:pPr>
              <a:lnSpc>
                <a:spcPct val="90000"/>
              </a:lnSpc>
            </a:pPr>
            <a:r>
              <a:rPr lang="en-US" sz="3200" dirty="0"/>
              <a:t>Wrath of God on </a:t>
            </a:r>
            <a:r>
              <a:rPr lang="en-US" sz="3200" dirty="0" smtClean="0"/>
              <a:t>unbelievers. John </a:t>
            </a:r>
            <a:r>
              <a:rPr lang="en-US" sz="3200" dirty="0"/>
              <a:t>3:36</a:t>
            </a:r>
          </a:p>
          <a:p>
            <a:pPr lvl="1">
              <a:lnSpc>
                <a:spcPct val="90000"/>
              </a:lnSpc>
            </a:pPr>
            <a:r>
              <a:rPr lang="en-US" sz="2800" dirty="0"/>
              <a:t>“He who believes in the Son has everlasting life; and he who does not believe the Son shall not see life, but the wrath of God abides on him.”</a:t>
            </a:r>
          </a:p>
        </p:txBody>
      </p:sp>
      <p:sp>
        <p:nvSpPr>
          <p:cNvPr id="20482" name="Rectangle 2"/>
          <p:cNvSpPr>
            <a:spLocks noGrp="1" noRot="1" noChangeArrowheads="1"/>
          </p:cNvSpPr>
          <p:nvPr>
            <p:ph type="title"/>
          </p:nvPr>
        </p:nvSpPr>
        <p:spPr/>
        <p:txBody>
          <a:bodyPr>
            <a:normAutofit fontScale="90000"/>
          </a:bodyPr>
          <a:lstStyle/>
          <a:p>
            <a:r>
              <a:rPr lang="en-US"/>
              <a:t>The “Narrow-mindedness” of Jesus and the Apostles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strips(downRight)">
                                      <p:cBhvr>
                                        <p:cTn id="7" dur="500"/>
                                        <p:tgtEl>
                                          <p:spTgt spid="20483">
                                            <p:txEl>
                                              <p:pRg st="0" end="0"/>
                                            </p:txEl>
                                          </p:spTgt>
                                        </p:tgtEl>
                                      </p:cBhvr>
                                    </p:animEffect>
                                  </p:childTnLst>
                                </p:cTn>
                              </p:par>
                              <p:par>
                                <p:cTn id="8" presetID="4" presetClass="entr" presetSubtype="16" fill="hold" grpId="0" nodeType="withEffect">
                                  <p:stCondLst>
                                    <p:cond delay="1000"/>
                                  </p:stCondLst>
                                  <p:childTnLst>
                                    <p:set>
                                      <p:cBhvr>
                                        <p:cTn id="9" dur="1" fill="hold">
                                          <p:stCondLst>
                                            <p:cond delay="0"/>
                                          </p:stCondLst>
                                        </p:cTn>
                                        <p:tgtEl>
                                          <p:spTgt spid="20483">
                                            <p:txEl>
                                              <p:pRg st="1" end="1"/>
                                            </p:txEl>
                                          </p:spTgt>
                                        </p:tgtEl>
                                        <p:attrNameLst>
                                          <p:attrName>style.visibility</p:attrName>
                                        </p:attrNameLst>
                                      </p:cBhvr>
                                      <p:to>
                                        <p:strVal val="visible"/>
                                      </p:to>
                                    </p:set>
                                    <p:animEffect transition="in" filter="box(in)">
                                      <p:cBhvr>
                                        <p:cTn id="10" dur="500"/>
                                        <p:tgtEl>
                                          <p:spTgt spid="2048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6" fill="hold" grpId="0" nodeType="clickEffect">
                                  <p:stCondLst>
                                    <p:cond delay="0"/>
                                  </p:stCondLst>
                                  <p:childTnLst>
                                    <p:set>
                                      <p:cBhvr>
                                        <p:cTn id="14" dur="1" fill="hold">
                                          <p:stCondLst>
                                            <p:cond delay="0"/>
                                          </p:stCondLst>
                                        </p:cTn>
                                        <p:tgtEl>
                                          <p:spTgt spid="20483">
                                            <p:txEl>
                                              <p:pRg st="2" end="2"/>
                                            </p:txEl>
                                          </p:spTgt>
                                        </p:tgtEl>
                                        <p:attrNameLst>
                                          <p:attrName>style.visibility</p:attrName>
                                        </p:attrNameLst>
                                      </p:cBhvr>
                                      <p:to>
                                        <p:strVal val="visible"/>
                                      </p:to>
                                    </p:set>
                                    <p:animEffect transition="in" filter="strips(downRight)">
                                      <p:cBhvr>
                                        <p:cTn id="15" dur="500"/>
                                        <p:tgtEl>
                                          <p:spTgt spid="20483">
                                            <p:txEl>
                                              <p:pRg st="2" end="2"/>
                                            </p:txEl>
                                          </p:spTgt>
                                        </p:tgtEl>
                                      </p:cBhvr>
                                    </p:animEffect>
                                  </p:childTnLst>
                                </p:cTn>
                              </p:par>
                              <p:par>
                                <p:cTn id="16" presetID="4" presetClass="entr" presetSubtype="16" fill="hold" grpId="0" nodeType="withEffect">
                                  <p:stCondLst>
                                    <p:cond delay="1000"/>
                                  </p:stCondLst>
                                  <p:childTnLst>
                                    <p:set>
                                      <p:cBhvr>
                                        <p:cTn id="17" dur="1" fill="hold">
                                          <p:stCondLst>
                                            <p:cond delay="0"/>
                                          </p:stCondLst>
                                        </p:cTn>
                                        <p:tgtEl>
                                          <p:spTgt spid="20483">
                                            <p:txEl>
                                              <p:pRg st="3" end="3"/>
                                            </p:txEl>
                                          </p:spTgt>
                                        </p:tgtEl>
                                        <p:attrNameLst>
                                          <p:attrName>style.visibility</p:attrName>
                                        </p:attrNameLst>
                                      </p:cBhvr>
                                      <p:to>
                                        <p:strVal val="visible"/>
                                      </p:to>
                                    </p:set>
                                    <p:animEffect transition="in" filter="box(in)">
                                      <p:cBhvr>
                                        <p:cTn id="18" dur="500"/>
                                        <p:tgtEl>
                                          <p:spTgt spid="2048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7" name="Rectangle 3"/>
          <p:cNvSpPr>
            <a:spLocks noGrp="1" noRot="1" noChangeArrowheads="1"/>
          </p:cNvSpPr>
          <p:nvPr>
            <p:ph idx="1"/>
          </p:nvPr>
        </p:nvSpPr>
        <p:spPr>
          <a:xfrm>
            <a:off x="381000" y="1676400"/>
            <a:ext cx="8464550" cy="4953000"/>
          </a:xfrm>
        </p:spPr>
        <p:txBody>
          <a:bodyPr/>
          <a:lstStyle/>
          <a:p>
            <a:pPr>
              <a:lnSpc>
                <a:spcPct val="90000"/>
              </a:lnSpc>
            </a:pPr>
            <a:r>
              <a:rPr lang="en-US" sz="3200" dirty="0"/>
              <a:t>Only access to the Father. John 14:6</a:t>
            </a:r>
          </a:p>
          <a:p>
            <a:pPr>
              <a:lnSpc>
                <a:spcPct val="90000"/>
              </a:lnSpc>
            </a:pPr>
            <a:r>
              <a:rPr lang="en-US" sz="3200" dirty="0"/>
              <a:t>Wrath of God on unbelievers. John 3:36</a:t>
            </a:r>
          </a:p>
          <a:p>
            <a:pPr>
              <a:lnSpc>
                <a:spcPct val="90000"/>
              </a:lnSpc>
            </a:pPr>
            <a:r>
              <a:rPr lang="en-US" sz="3200" dirty="0"/>
              <a:t>The only saving name. Acts 4:10-12</a:t>
            </a:r>
          </a:p>
          <a:p>
            <a:pPr lvl="1">
              <a:lnSpc>
                <a:spcPct val="90000"/>
              </a:lnSpc>
            </a:pPr>
            <a:r>
              <a:rPr lang="en-US" sz="2800" dirty="0"/>
              <a:t>“By the name of Jesus Christ of Nazareth, whom you crucified, whom God raised from the dead, by Him this man stands here before you whole….Nor is there salvation in any other, for </a:t>
            </a:r>
            <a:r>
              <a:rPr lang="en-US" sz="2800" dirty="0">
                <a:solidFill>
                  <a:srgbClr val="FF0000"/>
                </a:solidFill>
              </a:rPr>
              <a:t>there is no other name</a:t>
            </a:r>
            <a:r>
              <a:rPr lang="en-US" sz="2800" dirty="0"/>
              <a:t> under heaven given among men by which we must be saved.”</a:t>
            </a:r>
          </a:p>
          <a:p>
            <a:pPr lvl="1">
              <a:lnSpc>
                <a:spcPct val="90000"/>
              </a:lnSpc>
            </a:pPr>
            <a:endParaRPr lang="en-US" dirty="0"/>
          </a:p>
        </p:txBody>
      </p:sp>
      <p:sp>
        <p:nvSpPr>
          <p:cNvPr id="21506" name="Rectangle 2"/>
          <p:cNvSpPr>
            <a:spLocks noGrp="1" noRot="1" noChangeArrowheads="1"/>
          </p:cNvSpPr>
          <p:nvPr>
            <p:ph type="title"/>
          </p:nvPr>
        </p:nvSpPr>
        <p:spPr/>
        <p:txBody>
          <a:bodyPr>
            <a:normAutofit fontScale="90000"/>
          </a:bodyPr>
          <a:lstStyle/>
          <a:p>
            <a:r>
              <a:rPr lang="en-US"/>
              <a:t>The “Narrow-mindedness” of Jesus and the Apostles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507">
                                            <p:txEl>
                                              <p:pRg st="1" end="1"/>
                                            </p:txEl>
                                          </p:spTgt>
                                        </p:tgtEl>
                                        <p:attrNameLst>
                                          <p:attrName>style.visibility</p:attrName>
                                        </p:attrNameLst>
                                      </p:cBhvr>
                                      <p:to>
                                        <p:strVal val="visible"/>
                                      </p:to>
                                    </p:set>
                                  </p:childTnLst>
                                </p:cTn>
                              </p:par>
                              <p:par>
                                <p:cTn id="9" presetID="18" presetClass="entr" presetSubtype="6" fill="hold" grpId="0" nodeType="withEffect">
                                  <p:stCondLst>
                                    <p:cond delay="0"/>
                                  </p:stCondLst>
                                  <p:childTnLst>
                                    <p:set>
                                      <p:cBhvr>
                                        <p:cTn id="10" dur="1" fill="hold">
                                          <p:stCondLst>
                                            <p:cond delay="0"/>
                                          </p:stCondLst>
                                        </p:cTn>
                                        <p:tgtEl>
                                          <p:spTgt spid="21507">
                                            <p:txEl>
                                              <p:pRg st="2" end="2"/>
                                            </p:txEl>
                                          </p:spTgt>
                                        </p:tgtEl>
                                        <p:attrNameLst>
                                          <p:attrName>style.visibility</p:attrName>
                                        </p:attrNameLst>
                                      </p:cBhvr>
                                      <p:to>
                                        <p:strVal val="visible"/>
                                      </p:to>
                                    </p:set>
                                    <p:animEffect transition="in" filter="strips(downRight)">
                                      <p:cBhvr>
                                        <p:cTn id="11" dur="500"/>
                                        <p:tgtEl>
                                          <p:spTgt spid="21507">
                                            <p:txEl>
                                              <p:pRg st="2" end="2"/>
                                            </p:txEl>
                                          </p:spTgt>
                                        </p:tgtEl>
                                      </p:cBhvr>
                                    </p:animEffect>
                                  </p:childTnLst>
                                </p:cTn>
                              </p:par>
                              <p:par>
                                <p:cTn id="12" presetID="4" presetClass="entr" presetSubtype="16" fill="hold" grpId="0" nodeType="withEffect">
                                  <p:stCondLst>
                                    <p:cond delay="1000"/>
                                  </p:stCondLst>
                                  <p:childTnLst>
                                    <p:set>
                                      <p:cBhvr>
                                        <p:cTn id="13" dur="1" fill="hold">
                                          <p:stCondLst>
                                            <p:cond delay="0"/>
                                          </p:stCondLst>
                                        </p:cTn>
                                        <p:tgtEl>
                                          <p:spTgt spid="21507">
                                            <p:txEl>
                                              <p:pRg st="3" end="3"/>
                                            </p:txEl>
                                          </p:spTgt>
                                        </p:tgtEl>
                                        <p:attrNameLst>
                                          <p:attrName>style.visibility</p:attrName>
                                        </p:attrNameLst>
                                      </p:cBhvr>
                                      <p:to>
                                        <p:strVal val="visible"/>
                                      </p:to>
                                    </p:set>
                                    <p:animEffect transition="in" filter="box(in)">
                                      <p:cBhvr>
                                        <p:cTn id="14" dur="500"/>
                                        <p:tgtEl>
                                          <p:spTgt spid="2150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1" name="Rectangle 3"/>
          <p:cNvSpPr>
            <a:spLocks noGrp="1" noRot="1" noChangeArrowheads="1"/>
          </p:cNvSpPr>
          <p:nvPr>
            <p:ph idx="1"/>
          </p:nvPr>
        </p:nvSpPr>
        <p:spPr>
          <a:xfrm>
            <a:off x="381000" y="1600200"/>
            <a:ext cx="8464550" cy="4953000"/>
          </a:xfrm>
        </p:spPr>
        <p:txBody>
          <a:bodyPr/>
          <a:lstStyle/>
          <a:p>
            <a:r>
              <a:rPr lang="en-US" sz="3200" dirty="0"/>
              <a:t>Only access to the Father.  John 14:6</a:t>
            </a:r>
          </a:p>
          <a:p>
            <a:r>
              <a:rPr lang="en-US" sz="3200" dirty="0"/>
              <a:t>Wrath of God on unbelievers.  John 3:36</a:t>
            </a:r>
          </a:p>
          <a:p>
            <a:r>
              <a:rPr lang="en-US" sz="3200" dirty="0"/>
              <a:t>The only saving name.  Acts 4:10-12</a:t>
            </a:r>
          </a:p>
          <a:p>
            <a:r>
              <a:rPr lang="en-US" sz="3200" dirty="0"/>
              <a:t>Do these claims seem narrow-minded?</a:t>
            </a:r>
          </a:p>
          <a:p>
            <a:pPr lvl="1"/>
            <a:r>
              <a:rPr lang="en-US" sz="2800" dirty="0"/>
              <a:t>Did they in Jesus’ time?</a:t>
            </a:r>
          </a:p>
          <a:p>
            <a:pPr lvl="1"/>
            <a:r>
              <a:rPr lang="en-US" sz="2800" dirty="0"/>
              <a:t>In Japan, Iran, India, Saudi Arabia, Israel?</a:t>
            </a:r>
          </a:p>
          <a:p>
            <a:pPr lvl="1"/>
            <a:r>
              <a:rPr lang="en-US" sz="2800" dirty="0"/>
              <a:t>Different ethnic communities in the USA?</a:t>
            </a:r>
          </a:p>
        </p:txBody>
      </p:sp>
      <p:sp>
        <p:nvSpPr>
          <p:cNvPr id="22530" name="Rectangle 2"/>
          <p:cNvSpPr>
            <a:spLocks noGrp="1" noRot="1" noChangeArrowheads="1"/>
          </p:cNvSpPr>
          <p:nvPr>
            <p:ph type="title"/>
          </p:nvPr>
        </p:nvSpPr>
        <p:spPr/>
        <p:txBody>
          <a:bodyPr>
            <a:normAutofit fontScale="90000"/>
          </a:bodyPr>
          <a:lstStyle/>
          <a:p>
            <a:r>
              <a:rPr lang="en-US"/>
              <a:t>The “Narrow-mindedness” of Jesus and the Apostles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253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531">
                                            <p:txEl>
                                              <p:pRg st="2" end="2"/>
                                            </p:txEl>
                                          </p:spTgt>
                                        </p:tgtEl>
                                        <p:attrNameLst>
                                          <p:attrName>style.visibility</p:attrName>
                                        </p:attrNameLst>
                                      </p:cBhvr>
                                      <p:to>
                                        <p:strVal val="visible"/>
                                      </p:to>
                                    </p:set>
                                  </p:childTnLst>
                                </p:cTn>
                              </p:par>
                              <p:par>
                                <p:cTn id="11" presetID="18" presetClass="entr" presetSubtype="6" fill="hold" grpId="0" nodeType="withEffect">
                                  <p:stCondLst>
                                    <p:cond delay="0"/>
                                  </p:stCondLst>
                                  <p:childTnLst>
                                    <p:set>
                                      <p:cBhvr>
                                        <p:cTn id="12" dur="1" fill="hold">
                                          <p:stCondLst>
                                            <p:cond delay="0"/>
                                          </p:stCondLst>
                                        </p:cTn>
                                        <p:tgtEl>
                                          <p:spTgt spid="22531">
                                            <p:txEl>
                                              <p:pRg st="3" end="3"/>
                                            </p:txEl>
                                          </p:spTgt>
                                        </p:tgtEl>
                                        <p:attrNameLst>
                                          <p:attrName>style.visibility</p:attrName>
                                        </p:attrNameLst>
                                      </p:cBhvr>
                                      <p:to>
                                        <p:strVal val="visible"/>
                                      </p:to>
                                    </p:set>
                                    <p:animEffect transition="in" filter="strips(downRight)">
                                      <p:cBhvr>
                                        <p:cTn id="13" dur="500"/>
                                        <p:tgtEl>
                                          <p:spTgt spid="22531">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6" fill="hold" grpId="0" nodeType="clickEffect">
                                  <p:stCondLst>
                                    <p:cond delay="0"/>
                                  </p:stCondLst>
                                  <p:childTnLst>
                                    <p:set>
                                      <p:cBhvr>
                                        <p:cTn id="17" dur="1" fill="hold">
                                          <p:stCondLst>
                                            <p:cond delay="0"/>
                                          </p:stCondLst>
                                        </p:cTn>
                                        <p:tgtEl>
                                          <p:spTgt spid="22531">
                                            <p:txEl>
                                              <p:pRg st="4" end="4"/>
                                            </p:txEl>
                                          </p:spTgt>
                                        </p:tgtEl>
                                        <p:attrNameLst>
                                          <p:attrName>style.visibility</p:attrName>
                                        </p:attrNameLst>
                                      </p:cBhvr>
                                      <p:to>
                                        <p:strVal val="visible"/>
                                      </p:to>
                                    </p:set>
                                    <p:animEffect transition="in" filter="strips(downRight)">
                                      <p:cBhvr>
                                        <p:cTn id="18" dur="500"/>
                                        <p:tgtEl>
                                          <p:spTgt spid="22531">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6" fill="hold" grpId="0" nodeType="clickEffect">
                                  <p:stCondLst>
                                    <p:cond delay="0"/>
                                  </p:stCondLst>
                                  <p:childTnLst>
                                    <p:set>
                                      <p:cBhvr>
                                        <p:cTn id="22" dur="1" fill="hold">
                                          <p:stCondLst>
                                            <p:cond delay="0"/>
                                          </p:stCondLst>
                                        </p:cTn>
                                        <p:tgtEl>
                                          <p:spTgt spid="22531">
                                            <p:txEl>
                                              <p:pRg st="5" end="5"/>
                                            </p:txEl>
                                          </p:spTgt>
                                        </p:tgtEl>
                                        <p:attrNameLst>
                                          <p:attrName>style.visibility</p:attrName>
                                        </p:attrNameLst>
                                      </p:cBhvr>
                                      <p:to>
                                        <p:strVal val="visible"/>
                                      </p:to>
                                    </p:set>
                                    <p:animEffect transition="in" filter="strips(downRight)">
                                      <p:cBhvr>
                                        <p:cTn id="23" dur="500"/>
                                        <p:tgtEl>
                                          <p:spTgt spid="22531">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8" presetClass="entr" presetSubtype="6" fill="hold" grpId="0" nodeType="clickEffect">
                                  <p:stCondLst>
                                    <p:cond delay="0"/>
                                  </p:stCondLst>
                                  <p:childTnLst>
                                    <p:set>
                                      <p:cBhvr>
                                        <p:cTn id="27" dur="1" fill="hold">
                                          <p:stCondLst>
                                            <p:cond delay="0"/>
                                          </p:stCondLst>
                                        </p:cTn>
                                        <p:tgtEl>
                                          <p:spTgt spid="22531">
                                            <p:txEl>
                                              <p:pRg st="6" end="6"/>
                                            </p:txEl>
                                          </p:spTgt>
                                        </p:tgtEl>
                                        <p:attrNameLst>
                                          <p:attrName>style.visibility</p:attrName>
                                        </p:attrNameLst>
                                      </p:cBhvr>
                                      <p:to>
                                        <p:strVal val="visible"/>
                                      </p:to>
                                    </p:set>
                                    <p:animEffect transition="in" filter="strips(downRight)">
                                      <p:cBhvr>
                                        <p:cTn id="28" dur="500"/>
                                        <p:tgtEl>
                                          <p:spTgt spid="2253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5" name="Rectangle 3"/>
          <p:cNvSpPr>
            <a:spLocks noGrp="1" noRot="1" noChangeArrowheads="1"/>
          </p:cNvSpPr>
          <p:nvPr>
            <p:ph idx="1"/>
          </p:nvPr>
        </p:nvSpPr>
        <p:spPr/>
        <p:txBody>
          <a:bodyPr/>
          <a:lstStyle/>
          <a:p>
            <a:r>
              <a:rPr lang="en-US" sz="3200" dirty="0"/>
              <a:t>A narrow gate and difficult way that few find. Matt. 7:13, 14</a:t>
            </a:r>
          </a:p>
          <a:p>
            <a:pPr lvl="1"/>
            <a:r>
              <a:rPr lang="en-US" sz="2800" dirty="0"/>
              <a:t>“Enter by the </a:t>
            </a:r>
            <a:r>
              <a:rPr lang="en-US" sz="2800" dirty="0">
                <a:solidFill>
                  <a:srgbClr val="FF0000"/>
                </a:solidFill>
              </a:rPr>
              <a:t>narrow</a:t>
            </a:r>
            <a:r>
              <a:rPr lang="en-US" sz="2800" dirty="0">
                <a:solidFill>
                  <a:srgbClr val="FFFF00"/>
                </a:solidFill>
              </a:rPr>
              <a:t> </a:t>
            </a:r>
            <a:r>
              <a:rPr lang="en-US" sz="2800" dirty="0"/>
              <a:t>gate; for wide is the gate and broad is the way that leads to destruction, and there are many who go in by it.  Because </a:t>
            </a:r>
            <a:r>
              <a:rPr lang="en-US" sz="2800" dirty="0">
                <a:solidFill>
                  <a:srgbClr val="FF0000"/>
                </a:solidFill>
              </a:rPr>
              <a:t>narrow</a:t>
            </a:r>
            <a:r>
              <a:rPr lang="en-US" sz="2800" dirty="0"/>
              <a:t> is the gate and </a:t>
            </a:r>
            <a:r>
              <a:rPr lang="en-US" sz="2800" dirty="0">
                <a:solidFill>
                  <a:srgbClr val="FF0000"/>
                </a:solidFill>
              </a:rPr>
              <a:t>difficult</a:t>
            </a:r>
            <a:r>
              <a:rPr lang="en-US" sz="2800" dirty="0"/>
              <a:t> is the way which leads to life, and there are </a:t>
            </a:r>
            <a:r>
              <a:rPr lang="en-US" sz="2800" dirty="0">
                <a:solidFill>
                  <a:srgbClr val="FF0000"/>
                </a:solidFill>
              </a:rPr>
              <a:t>few who find it</a:t>
            </a:r>
            <a:r>
              <a:rPr lang="en-US" sz="2800" dirty="0"/>
              <a:t>.”</a:t>
            </a:r>
          </a:p>
        </p:txBody>
      </p:sp>
      <p:sp>
        <p:nvSpPr>
          <p:cNvPr id="23554" name="Rectangle 2"/>
          <p:cNvSpPr>
            <a:spLocks noGrp="1" noRot="1" noChangeArrowheads="1"/>
          </p:cNvSpPr>
          <p:nvPr>
            <p:ph type="title"/>
          </p:nvPr>
        </p:nvSpPr>
        <p:spPr/>
        <p:txBody>
          <a:bodyPr>
            <a:normAutofit fontScale="90000"/>
          </a:bodyPr>
          <a:lstStyle/>
          <a:p>
            <a:r>
              <a:rPr lang="en-US"/>
              <a:t>The “Narrow-mindedness” of Jesus and the Apostles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with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strips(downRight)">
                                      <p:cBhvr>
                                        <p:cTn id="7" dur="500"/>
                                        <p:tgtEl>
                                          <p:spTgt spid="23555">
                                            <p:txEl>
                                              <p:pRg st="0" end="0"/>
                                            </p:txEl>
                                          </p:spTgt>
                                        </p:tgtEl>
                                      </p:cBhvr>
                                    </p:animEffect>
                                  </p:childTnLst>
                                </p:cTn>
                              </p:par>
                              <p:par>
                                <p:cTn id="8" presetID="4" presetClass="entr" presetSubtype="16" fill="hold" grpId="0" nodeType="withEffect">
                                  <p:stCondLst>
                                    <p:cond delay="1000"/>
                                  </p:stCondLst>
                                  <p:childTnLst>
                                    <p:set>
                                      <p:cBhvr>
                                        <p:cTn id="9" dur="1" fill="hold">
                                          <p:stCondLst>
                                            <p:cond delay="0"/>
                                          </p:stCondLst>
                                        </p:cTn>
                                        <p:tgtEl>
                                          <p:spTgt spid="23555">
                                            <p:txEl>
                                              <p:pRg st="1" end="1"/>
                                            </p:txEl>
                                          </p:spTgt>
                                        </p:tgtEl>
                                        <p:attrNameLst>
                                          <p:attrName>style.visibility</p:attrName>
                                        </p:attrNameLst>
                                      </p:cBhvr>
                                      <p:to>
                                        <p:strVal val="visible"/>
                                      </p:to>
                                    </p:set>
                                    <p:animEffect transition="in" filter="box(in)">
                                      <p:cBhvr>
                                        <p:cTn id="10" dur="500"/>
                                        <p:tgtEl>
                                          <p:spTgt spid="2355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9" name="Rectangle 3"/>
          <p:cNvSpPr>
            <a:spLocks noGrp="1" noRot="1" noChangeArrowheads="1"/>
          </p:cNvSpPr>
          <p:nvPr>
            <p:ph idx="1"/>
          </p:nvPr>
        </p:nvSpPr>
        <p:spPr>
          <a:xfrm>
            <a:off x="228600" y="1600200"/>
            <a:ext cx="8763000" cy="4953000"/>
          </a:xfrm>
        </p:spPr>
        <p:txBody>
          <a:bodyPr/>
          <a:lstStyle/>
          <a:p>
            <a:pPr>
              <a:lnSpc>
                <a:spcPct val="90000"/>
              </a:lnSpc>
            </a:pPr>
            <a:r>
              <a:rPr lang="en-US" sz="2800" dirty="0"/>
              <a:t>A narrow gate and difficult way that few find.  Matt. 7:13, 14</a:t>
            </a:r>
          </a:p>
          <a:p>
            <a:pPr>
              <a:lnSpc>
                <a:spcPct val="90000"/>
              </a:lnSpc>
            </a:pPr>
            <a:r>
              <a:rPr lang="en-US" sz="2800" dirty="0"/>
              <a:t>Not all who call Jesus Lord. Matt. 7:21-23</a:t>
            </a:r>
          </a:p>
          <a:p>
            <a:pPr lvl="1">
              <a:lnSpc>
                <a:spcPct val="90000"/>
              </a:lnSpc>
            </a:pPr>
            <a:r>
              <a:rPr lang="en-US" sz="2600" dirty="0"/>
              <a:t>“</a:t>
            </a:r>
            <a:r>
              <a:rPr lang="en-US" sz="2600" dirty="0">
                <a:solidFill>
                  <a:srgbClr val="FF0000"/>
                </a:solidFill>
              </a:rPr>
              <a:t>Not everyone </a:t>
            </a:r>
            <a:r>
              <a:rPr lang="en-US" sz="2600" dirty="0"/>
              <a:t>who says to Me, “Lord, Lord,” </a:t>
            </a:r>
            <a:r>
              <a:rPr lang="en-US" sz="2600" dirty="0">
                <a:solidFill>
                  <a:srgbClr val="FF0000"/>
                </a:solidFill>
              </a:rPr>
              <a:t>shall enter the kingdom of heaven</a:t>
            </a:r>
            <a:r>
              <a:rPr lang="en-US" sz="2600" dirty="0"/>
              <a:t>, but he who does the will of My Father in heaven. Many will say to Me in that day, ‘Lord, Lord, have we not prophesied in Your name, cast out demons in Your name, and done many wonders in Your name?’ And then I will declare to them, ‘I never knew you; depart from Me, you who practice lawlessness!’”</a:t>
            </a:r>
          </a:p>
        </p:txBody>
      </p:sp>
      <p:sp>
        <p:nvSpPr>
          <p:cNvPr id="24578" name="Rectangle 2"/>
          <p:cNvSpPr>
            <a:spLocks noGrp="1" noRot="1" noChangeArrowheads="1"/>
          </p:cNvSpPr>
          <p:nvPr>
            <p:ph type="title"/>
          </p:nvPr>
        </p:nvSpPr>
        <p:spPr/>
        <p:txBody>
          <a:bodyPr>
            <a:normAutofit fontScale="90000"/>
          </a:bodyPr>
          <a:lstStyle/>
          <a:p>
            <a:r>
              <a:rPr lang="en-US"/>
              <a:t>The “Narrow-mindedness” of Jesus and the Apostles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childTnLst>
                                </p:cTn>
                              </p:par>
                              <p:par>
                                <p:cTn id="7" presetID="18" presetClass="entr" presetSubtype="6" fill="hold" grpId="0" nodeType="withEffect">
                                  <p:stCondLst>
                                    <p:cond delay="0"/>
                                  </p:stCondLst>
                                  <p:childTnLst>
                                    <p:set>
                                      <p:cBhvr>
                                        <p:cTn id="8" dur="1" fill="hold">
                                          <p:stCondLst>
                                            <p:cond delay="0"/>
                                          </p:stCondLst>
                                        </p:cTn>
                                        <p:tgtEl>
                                          <p:spTgt spid="24579">
                                            <p:txEl>
                                              <p:pRg st="1" end="1"/>
                                            </p:txEl>
                                          </p:spTgt>
                                        </p:tgtEl>
                                        <p:attrNameLst>
                                          <p:attrName>style.visibility</p:attrName>
                                        </p:attrNameLst>
                                      </p:cBhvr>
                                      <p:to>
                                        <p:strVal val="visible"/>
                                      </p:to>
                                    </p:set>
                                    <p:animEffect transition="in" filter="strips(downRight)">
                                      <p:cBhvr>
                                        <p:cTn id="9" dur="500"/>
                                        <p:tgtEl>
                                          <p:spTgt spid="24579">
                                            <p:txEl>
                                              <p:pRg st="1" end="1"/>
                                            </p:txEl>
                                          </p:spTgt>
                                        </p:tgtEl>
                                      </p:cBhvr>
                                    </p:animEffect>
                                  </p:childTnLst>
                                </p:cTn>
                              </p:par>
                              <p:par>
                                <p:cTn id="10" presetID="4" presetClass="entr" presetSubtype="16" fill="hold" grpId="0" nodeType="withEffect">
                                  <p:stCondLst>
                                    <p:cond delay="1000"/>
                                  </p:stCondLst>
                                  <p:childTnLst>
                                    <p:set>
                                      <p:cBhvr>
                                        <p:cTn id="11" dur="1" fill="hold">
                                          <p:stCondLst>
                                            <p:cond delay="0"/>
                                          </p:stCondLst>
                                        </p:cTn>
                                        <p:tgtEl>
                                          <p:spTgt spid="24579">
                                            <p:txEl>
                                              <p:pRg st="2" end="2"/>
                                            </p:txEl>
                                          </p:spTgt>
                                        </p:tgtEl>
                                        <p:attrNameLst>
                                          <p:attrName>style.visibility</p:attrName>
                                        </p:attrNameLst>
                                      </p:cBhvr>
                                      <p:to>
                                        <p:strVal val="visible"/>
                                      </p:to>
                                    </p:set>
                                    <p:animEffect transition="in" filter="box(in)">
                                      <p:cBhvr>
                                        <p:cTn id="12" dur="500"/>
                                        <p:tgtEl>
                                          <p:spTgt spid="2457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623</TotalTime>
  <Words>1812</Words>
  <Application>Microsoft Office PowerPoint</Application>
  <PresentationFormat>On-screen Show (4:3)</PresentationFormat>
  <Paragraphs>161</Paragraphs>
  <Slides>33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Arial Black</vt:lpstr>
      <vt:lpstr>Times New Roman</vt:lpstr>
      <vt:lpstr>Wingdings</vt:lpstr>
      <vt:lpstr>Concourse</vt:lpstr>
      <vt:lpstr>Slide 1</vt:lpstr>
      <vt:lpstr>Are churches of Christ Too Narrow-minded?</vt:lpstr>
      <vt:lpstr>Church of Christ</vt:lpstr>
      <vt:lpstr>My “Narrow-mindedness”</vt:lpstr>
      <vt:lpstr>The “Narrow-mindedness” of Jesus and the Apostles</vt:lpstr>
      <vt:lpstr>The “Narrow-mindedness” of Jesus and the Apostles</vt:lpstr>
      <vt:lpstr>The “Narrow-mindedness” of Jesus and the Apostles</vt:lpstr>
      <vt:lpstr>The “Narrow-mindedness” of Jesus and the Apostles</vt:lpstr>
      <vt:lpstr>The “Narrow-mindedness” of Jesus and the Apostles</vt:lpstr>
      <vt:lpstr>The “Narrow-mindedness” of Jesus and the Apostles</vt:lpstr>
      <vt:lpstr>The “Narrow-mindedness” of Jesus and the Apostles</vt:lpstr>
      <vt:lpstr>The “Narrow-mindedness” of Jesus and the Apostles</vt:lpstr>
      <vt:lpstr>Truth Requires  “Narrow-mindedness”</vt:lpstr>
      <vt:lpstr>Truth Requires  “Narrow-mindedness”</vt:lpstr>
      <vt:lpstr>Truth Requires “Narrow-mindedness”</vt:lpstr>
      <vt:lpstr>The Bible and Truth</vt:lpstr>
      <vt:lpstr>The Bible and Truth</vt:lpstr>
      <vt:lpstr>The Bible and Truth</vt:lpstr>
      <vt:lpstr>The Bible and Truth</vt:lpstr>
      <vt:lpstr>How Do We Find the Truth?</vt:lpstr>
      <vt:lpstr>How Do We Find the Truth?</vt:lpstr>
      <vt:lpstr>How Do We Find the Truth?</vt:lpstr>
      <vt:lpstr>How Do We Find the Truth?</vt:lpstr>
      <vt:lpstr>How Do We Find the Truth?</vt:lpstr>
      <vt:lpstr>How Do We Find the Truth?</vt:lpstr>
      <vt:lpstr>Are We Narrow-minded Legalists If We…</vt:lpstr>
      <vt:lpstr>Why Is this church of Christ Different?</vt:lpstr>
      <vt:lpstr>Slide 28</vt:lpstr>
      <vt:lpstr>Slide 29</vt:lpstr>
      <vt:lpstr>Slide 30</vt:lpstr>
      <vt:lpstr>Conclusion</vt:lpstr>
      <vt:lpstr>Slide 32</vt:lpstr>
      <vt:lpstr>Slide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 churches of Christ Too Narrow-minded?</dc:title>
  <dc:creator>John R. Gibson</dc:creator>
  <cp:lastModifiedBy>pepperrd</cp:lastModifiedBy>
  <cp:revision>28</cp:revision>
  <dcterms:created xsi:type="dcterms:W3CDTF">2005-08-25T19:45:46Z</dcterms:created>
  <dcterms:modified xsi:type="dcterms:W3CDTF">2011-07-15T19:34:24Z</dcterms:modified>
</cp:coreProperties>
</file>