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sldIdLst>
    <p:sldId id="276" r:id="rId2"/>
    <p:sldId id="256" r:id="rId3"/>
    <p:sldId id="257" r:id="rId4"/>
    <p:sldId id="260" r:id="rId5"/>
    <p:sldId id="274" r:id="rId6"/>
    <p:sldId id="261" r:id="rId7"/>
    <p:sldId id="275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3" r:id="rId16"/>
    <p:sldId id="271" r:id="rId17"/>
    <p:sldId id="277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663300"/>
    <a:srgbClr val="C0C0C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3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/>
              <a:ahLst/>
              <a:cxnLst>
                <a:cxn ang="0">
                  <a:pos x="5311" y="3209"/>
                </a:cxn>
                <a:cxn ang="0">
                  <a:pos x="0" y="3689"/>
                </a:cxn>
                <a:cxn ang="0">
                  <a:pos x="0" y="9"/>
                </a:cxn>
                <a:cxn ang="0">
                  <a:pos x="5328" y="0"/>
                </a:cxn>
                <a:cxn ang="0">
                  <a:pos x="5311" y="320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399365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99369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6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A7CF7-DADF-42BD-AB8B-A7D9085079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8E07F1-814E-4B16-B822-406302D724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7"/>
            <a:ext cx="2057400" cy="5821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7"/>
            <a:ext cx="6019800" cy="5821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EF3364-B46D-4817-8FEA-6E59AB548E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6655B9-0874-42C5-9F48-055079B7AB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388916-1CC2-4714-88F9-A215656733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E81E3F-FEDD-4192-ADDA-301801387B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18B445-7B47-457E-B7BB-FFCD1D7FA7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E2CDFD-7F78-442A-AB4D-042EDFA144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35AA16-2ABD-4DD9-A688-4289FFE0A1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195FC5-0AEC-477C-90B2-F917E3BA81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668E01-D9D3-422E-B248-48FC20A720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398339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98340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/>
              <a:ahLst/>
              <a:cxnLst>
                <a:cxn ang="0">
                  <a:pos x="4560" y="932"/>
                </a:cxn>
                <a:cxn ang="0">
                  <a:pos x="0" y="1199"/>
                </a:cxn>
                <a:cxn ang="0">
                  <a:pos x="0" y="0"/>
                </a:cxn>
                <a:cxn ang="0">
                  <a:pos x="4562" y="0"/>
                </a:cxn>
                <a:cxn ang="0">
                  <a:pos x="4560" y="932"/>
                </a:cxn>
                <a:cxn ang="0">
                  <a:pos x="4560" y="932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39834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9834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9834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834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834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58CF2335-F42E-4F6D-B51D-19063507C3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2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3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983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3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3983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3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3983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3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3983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3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3983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8342" grpId="0" build="p">
        <p:tmplLst>
          <p:tmpl lvl="1">
            <p:tnLst>
              <p:par>
                <p:cTn presetID="18" presetClass="entr" presetSubtype="6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9834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Right)">
                      <p:cBhvr>
                        <p:cTn dur="500"/>
                        <p:tgtEl>
                          <p:spTgt spid="398342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8" presetClass="entr" presetSubtype="6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9834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Right)">
                      <p:cBhvr>
                        <p:cTn dur="500"/>
                        <p:tgtEl>
                          <p:spTgt spid="398342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8" presetClass="entr" presetSubtype="6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9834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Right)">
                      <p:cBhvr>
                        <p:cTn dur="500"/>
                        <p:tgtEl>
                          <p:spTgt spid="398342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8" presetClass="entr" presetSubtype="6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9834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Right)">
                      <p:cBhvr>
                        <p:cTn dur="500"/>
                        <p:tgtEl>
                          <p:spTgt spid="398342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8" presetClass="entr" presetSubtype="6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9834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Right)">
                      <p:cBhvr>
                        <p:cTn dur="500"/>
                        <p:tgtEl>
                          <p:spTgt spid="39834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8153400" y="6172200"/>
            <a:ext cx="457200" cy="533400"/>
          </a:xfrm>
          <a:prstGeom prst="ellipse">
            <a:avLst/>
          </a:prstGeom>
          <a:solidFill>
            <a:schemeClr val="accent4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1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207962"/>
          </a:xfrm>
        </p:spPr>
        <p:txBody>
          <a:bodyPr/>
          <a:lstStyle/>
          <a:p>
            <a:pPr eaLnBrk="1" hangingPunct="1">
              <a:defRPr/>
            </a:pPr>
            <a:endParaRPr lang="en-US" sz="4000" dirty="0"/>
          </a:p>
        </p:txBody>
      </p:sp>
      <p:sp>
        <p:nvSpPr>
          <p:cNvPr id="434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686800" cy="55118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“A Roman implement for severe bodily punishment….It consisted of a handle, to which several cords or leather thongs were affixed, which were weighted with jagged pieces of bone or metal, to make the blow more painful or effective….The victim was tied to a post [or suspended in air]….In the tense position of the body, the effect can easily be imagined.”  ISBE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34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417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175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The Sufferings of Jesus</a:t>
            </a:r>
          </a:p>
        </p:txBody>
      </p:sp>
      <p:sp>
        <p:nvSpPr>
          <p:cNvPr id="435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53086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solidFill>
                  <a:srgbClr val="C0C0C0"/>
                </a:solidFill>
              </a:rPr>
              <a:t>Betrayed by a friend</a:t>
            </a:r>
            <a:r>
              <a:rPr lang="en-US" dirty="0" smtClean="0">
                <a:solidFill>
                  <a:srgbClr val="C0C0C0"/>
                </a:solidFill>
              </a:rPr>
              <a:t>.</a:t>
            </a:r>
            <a:endParaRPr lang="en-US" dirty="0">
              <a:solidFill>
                <a:srgbClr val="C0C0C0"/>
              </a:solidFill>
            </a:endParaRPr>
          </a:p>
          <a:p>
            <a:pPr eaLnBrk="1" hangingPunct="1">
              <a:defRPr/>
            </a:pPr>
            <a:r>
              <a:rPr lang="en-US" dirty="0">
                <a:solidFill>
                  <a:srgbClr val="C0C0C0"/>
                </a:solidFill>
              </a:rPr>
              <a:t>Other friends deserted Him</a:t>
            </a:r>
            <a:r>
              <a:rPr lang="en-US" dirty="0" smtClean="0">
                <a:solidFill>
                  <a:srgbClr val="C0C0C0"/>
                </a:solidFill>
              </a:rPr>
              <a:t>.</a:t>
            </a:r>
            <a:endParaRPr lang="en-US" dirty="0">
              <a:solidFill>
                <a:srgbClr val="C0C0C0"/>
              </a:solidFill>
            </a:endParaRPr>
          </a:p>
          <a:p>
            <a:pPr eaLnBrk="1" hangingPunct="1">
              <a:defRPr/>
            </a:pPr>
            <a:r>
              <a:rPr lang="en-US" dirty="0">
                <a:solidFill>
                  <a:srgbClr val="C0C0C0"/>
                </a:solidFill>
              </a:rPr>
              <a:t>Arrested as a common criminal.</a:t>
            </a:r>
          </a:p>
          <a:p>
            <a:pPr eaLnBrk="1" hangingPunct="1">
              <a:defRPr/>
            </a:pPr>
            <a:r>
              <a:rPr lang="en-US" dirty="0">
                <a:solidFill>
                  <a:srgbClr val="C0C0C0"/>
                </a:solidFill>
              </a:rPr>
              <a:t>Subjected to degrading treatment.</a:t>
            </a:r>
          </a:p>
          <a:p>
            <a:pPr eaLnBrk="1" hangingPunct="1">
              <a:defRPr/>
            </a:pPr>
            <a:r>
              <a:rPr lang="en-US" dirty="0">
                <a:solidFill>
                  <a:srgbClr val="C0C0C0"/>
                </a:solidFill>
              </a:rPr>
              <a:t>A murderer was preferred over Him.</a:t>
            </a:r>
          </a:p>
          <a:p>
            <a:pPr eaLnBrk="1" hangingPunct="1">
              <a:defRPr/>
            </a:pPr>
            <a:r>
              <a:rPr lang="en-US" dirty="0">
                <a:solidFill>
                  <a:srgbClr val="C0C0C0"/>
                </a:solidFill>
              </a:rPr>
              <a:t>Scourged. </a:t>
            </a:r>
            <a:r>
              <a:rPr lang="en-US" dirty="0" smtClean="0">
                <a:solidFill>
                  <a:srgbClr val="C0C0C0"/>
                </a:solidFill>
              </a:rPr>
              <a:t>Matt</a:t>
            </a:r>
            <a:r>
              <a:rPr lang="en-US" dirty="0">
                <a:solidFill>
                  <a:srgbClr val="C0C0C0"/>
                </a:solidFill>
              </a:rPr>
              <a:t>. 27:26</a:t>
            </a:r>
          </a:p>
          <a:p>
            <a:pPr eaLnBrk="1" hangingPunct="1">
              <a:defRPr/>
            </a:pPr>
            <a:r>
              <a:rPr lang="en-US" dirty="0"/>
              <a:t>The crown of thorns. </a:t>
            </a:r>
            <a:r>
              <a:rPr lang="en-US" dirty="0" smtClean="0"/>
              <a:t>Matt</a:t>
            </a:r>
            <a:r>
              <a:rPr lang="en-US" dirty="0"/>
              <a:t>. 27:27-31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500"/>
                                        <p:tgtEl>
                                          <p:spTgt spid="435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520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2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0969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The Sufferings of Jesus</a:t>
            </a:r>
          </a:p>
        </p:txBody>
      </p:sp>
      <p:sp>
        <p:nvSpPr>
          <p:cNvPr id="436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3100" dirty="0">
                <a:solidFill>
                  <a:srgbClr val="C0C0C0"/>
                </a:solidFill>
              </a:rPr>
              <a:t>Betrayed by a friend</a:t>
            </a:r>
            <a:r>
              <a:rPr lang="en-US" sz="3100" dirty="0" smtClean="0">
                <a:solidFill>
                  <a:srgbClr val="C0C0C0"/>
                </a:solidFill>
              </a:rPr>
              <a:t>. </a:t>
            </a:r>
            <a:r>
              <a:rPr lang="en-US" sz="3100" dirty="0">
                <a:solidFill>
                  <a:srgbClr val="C0C0C0"/>
                </a:solidFill>
              </a:rPr>
              <a:t>Matt. 26:47-50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3100" dirty="0">
                <a:solidFill>
                  <a:srgbClr val="C0C0C0"/>
                </a:solidFill>
              </a:rPr>
              <a:t>Other friends deserted Him. </a:t>
            </a:r>
            <a:r>
              <a:rPr lang="en-US" sz="3100" dirty="0" smtClean="0">
                <a:solidFill>
                  <a:srgbClr val="C0C0C0"/>
                </a:solidFill>
              </a:rPr>
              <a:t>Matt</a:t>
            </a:r>
            <a:r>
              <a:rPr lang="en-US" sz="3100" dirty="0">
                <a:solidFill>
                  <a:srgbClr val="C0C0C0"/>
                </a:solidFill>
              </a:rPr>
              <a:t>. 26:56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3100" dirty="0">
                <a:solidFill>
                  <a:srgbClr val="C0C0C0"/>
                </a:solidFill>
              </a:rPr>
              <a:t>Arrested as a common criminal.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3100" dirty="0">
                <a:solidFill>
                  <a:srgbClr val="C0C0C0"/>
                </a:solidFill>
              </a:rPr>
              <a:t>Subjected to degrading treatment.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3100" dirty="0">
                <a:solidFill>
                  <a:srgbClr val="C0C0C0"/>
                </a:solidFill>
              </a:rPr>
              <a:t>A murderer was preferred over Him.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3100" dirty="0">
                <a:solidFill>
                  <a:srgbClr val="C0C0C0"/>
                </a:solidFill>
              </a:rPr>
              <a:t>Scourged. </a:t>
            </a:r>
            <a:r>
              <a:rPr lang="en-US" sz="3100" dirty="0" smtClean="0">
                <a:solidFill>
                  <a:srgbClr val="C0C0C0"/>
                </a:solidFill>
              </a:rPr>
              <a:t>Matt</a:t>
            </a:r>
            <a:r>
              <a:rPr lang="en-US" sz="3100" dirty="0">
                <a:solidFill>
                  <a:srgbClr val="C0C0C0"/>
                </a:solidFill>
              </a:rPr>
              <a:t>. 27:26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3100" dirty="0">
                <a:solidFill>
                  <a:srgbClr val="C0C0C0"/>
                </a:solidFill>
              </a:rPr>
              <a:t>The crown of thorns. </a:t>
            </a:r>
            <a:r>
              <a:rPr lang="en-US" sz="3100" dirty="0" smtClean="0">
                <a:solidFill>
                  <a:srgbClr val="C0C0C0"/>
                </a:solidFill>
              </a:rPr>
              <a:t>Matt</a:t>
            </a:r>
            <a:r>
              <a:rPr lang="en-US" sz="3100" dirty="0">
                <a:solidFill>
                  <a:srgbClr val="C0C0C0"/>
                </a:solidFill>
              </a:rPr>
              <a:t>. 27:27-31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3100" dirty="0"/>
              <a:t>Carrying His cross.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500"/>
                                        <p:tgtEl>
                                          <p:spTgt spid="436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622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>
                <a:effectLst/>
              </a:rPr>
              <a:t>The Crucifixion Itself</a:t>
            </a:r>
          </a:p>
        </p:txBody>
      </p:sp>
      <p:sp>
        <p:nvSpPr>
          <p:cNvPr id="437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191000"/>
          </a:xfrm>
        </p:spPr>
        <p:txBody>
          <a:bodyPr/>
          <a:lstStyle/>
          <a:p>
            <a:pPr eaLnBrk="1" hangingPunct="1">
              <a:defRPr/>
            </a:pPr>
            <a:endParaRPr lang="en-US">
              <a:effectLst>
                <a:outerShdw blurRad="38100" dist="38100" dir="2700000" algn="tl">
                  <a:srgbClr val="8C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bg>
      <p:bgPr>
        <a:blipFill dpi="0" rotWithShape="0">
          <a:blip r:embed="rId2" cstate="print"/>
          <a:srcRect/>
          <a:stretch>
            <a:fillRect b="-125826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27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990600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What Does the Cross Mean?</a:t>
            </a:r>
          </a:p>
        </p:txBody>
      </p:sp>
      <p:sp>
        <p:nvSpPr>
          <p:cNvPr id="43827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133600"/>
            <a:ext cx="8153400" cy="45720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smtClean="0"/>
              <a:t>God so loved. John 3:16</a:t>
            </a:r>
          </a:p>
          <a:p>
            <a:pPr eaLnBrk="1" hangingPunct="1">
              <a:defRPr/>
            </a:pPr>
            <a:r>
              <a:rPr lang="en-US" sz="3200" smtClean="0"/>
              <a:t>The God who hated sin chose to offer the propitiation. Rom. 3:23-26</a:t>
            </a:r>
          </a:p>
          <a:p>
            <a:pPr eaLnBrk="1" hangingPunct="1">
              <a:defRPr/>
            </a:pPr>
            <a:r>
              <a:rPr lang="en-US" sz="3200" smtClean="0"/>
              <a:t>Love for a rebellious world. Rom. 5:8-10</a:t>
            </a:r>
          </a:p>
          <a:p>
            <a:pPr eaLnBrk="1" hangingPunct="1">
              <a:defRPr/>
            </a:pPr>
            <a:r>
              <a:rPr lang="en-US" sz="3200" smtClean="0"/>
              <a:t>The greatest of all loves. John 15:12, 13</a:t>
            </a:r>
          </a:p>
          <a:p>
            <a:pPr eaLnBrk="1" hangingPunct="1">
              <a:defRPr/>
            </a:pPr>
            <a:r>
              <a:rPr lang="en-US" sz="3200" smtClean="0"/>
              <a:t>Don’t forget Gethsemane.</a:t>
            </a:r>
          </a:p>
          <a:p>
            <a:pPr eaLnBrk="1" hangingPunct="1">
              <a:defRPr/>
            </a:pPr>
            <a:r>
              <a:rPr lang="en-US" sz="3200" smtClean="0"/>
              <a:t>Sin demanded this sacrifice. Matt. 26:28; Rev. 1:5</a:t>
            </a:r>
          </a:p>
        </p:txBody>
      </p:sp>
      <p:sp>
        <p:nvSpPr>
          <p:cNvPr id="438278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10058400" y="7010400"/>
            <a:ext cx="4038600" cy="4495800"/>
          </a:xfrm>
        </p:spPr>
        <p:txBody>
          <a:bodyPr/>
          <a:lstStyle/>
          <a:p>
            <a:pPr lvl="1" eaLnBrk="1" hangingPunct="1">
              <a:defRPr/>
            </a:pPr>
            <a:endParaRPr lang="en-US" sz="2000"/>
          </a:p>
        </p:txBody>
      </p:sp>
      <p:sp>
        <p:nvSpPr>
          <p:cNvPr id="438279" name="Text Box 7"/>
          <p:cNvSpPr txBox="1">
            <a:spLocks noChangeArrowheads="1"/>
          </p:cNvSpPr>
          <p:nvPr/>
        </p:nvSpPr>
        <p:spPr bwMode="auto">
          <a:xfrm>
            <a:off x="457200" y="1143000"/>
            <a:ext cx="82296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Love!</a:t>
            </a:r>
          </a:p>
        </p:txBody>
      </p:sp>
      <p:sp>
        <p:nvSpPr>
          <p:cNvPr id="16390" name="Rectangle 5"/>
          <p:cNvSpPr>
            <a:spLocks noChangeArrowheads="1"/>
          </p:cNvSpPr>
          <p:nvPr/>
        </p:nvSpPr>
        <p:spPr bwMode="auto">
          <a:xfrm>
            <a:off x="8915400" y="0"/>
            <a:ext cx="228600" cy="6858000"/>
          </a:xfrm>
          <a:prstGeom prst="rect">
            <a:avLst/>
          </a:prstGeom>
          <a:solidFill>
            <a:srgbClr val="663300"/>
          </a:solidFill>
          <a:ln w="9525" algn="ctr">
            <a:solidFill>
              <a:srgbClr val="663300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16391" name="Rectangle 6"/>
          <p:cNvSpPr>
            <a:spLocks noChangeArrowheads="1"/>
          </p:cNvSpPr>
          <p:nvPr/>
        </p:nvSpPr>
        <p:spPr bwMode="auto">
          <a:xfrm>
            <a:off x="0" y="0"/>
            <a:ext cx="228600" cy="6858000"/>
          </a:xfrm>
          <a:prstGeom prst="rect">
            <a:avLst/>
          </a:prstGeom>
          <a:solidFill>
            <a:srgbClr val="663300"/>
          </a:solidFill>
          <a:ln w="9525" algn="ctr">
            <a:solidFill>
              <a:srgbClr val="663300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382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382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500"/>
                                        <p:tgtEl>
                                          <p:spTgt spid="438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" dur="500"/>
                                        <p:tgtEl>
                                          <p:spTgt spid="4382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500"/>
                                        <p:tgtEl>
                                          <p:spTgt spid="4382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500"/>
                                        <p:tgtEl>
                                          <p:spTgt spid="4382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500"/>
                                        <p:tgtEl>
                                          <p:spTgt spid="4382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8" dur="500"/>
                                        <p:tgtEl>
                                          <p:spTgt spid="4382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827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bg>
      <p:bgPr>
        <a:blipFill dpi="0" rotWithShape="0">
          <a:blip r:embed="rId2" cstate="print"/>
          <a:srcRect/>
          <a:stretch>
            <a:fillRect b="-125826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4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4732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/>
              <a:t>What Does the Cross Mean?</a:t>
            </a:r>
            <a:br>
              <a:rPr lang="en-US" sz="4000" dirty="0"/>
            </a:br>
            <a:r>
              <a:rPr lang="en-US" sz="3600" dirty="0"/>
              <a:t>Love!</a:t>
            </a:r>
          </a:p>
        </p:txBody>
      </p:sp>
      <p:sp>
        <p:nvSpPr>
          <p:cNvPr id="4474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828800"/>
            <a:ext cx="8686800" cy="4876800"/>
          </a:xfrm>
        </p:spPr>
        <p:txBody>
          <a:bodyPr/>
          <a:lstStyle/>
          <a:p>
            <a:pPr eaLnBrk="1" hangingPunct="1">
              <a:defRPr/>
            </a:pPr>
            <a:r>
              <a:rPr lang="en-US" sz="3000" smtClean="0"/>
              <a:t>God loved a rebellious world. John 3:16</a:t>
            </a:r>
          </a:p>
          <a:p>
            <a:pPr eaLnBrk="1" hangingPunct="1">
              <a:defRPr/>
            </a:pPr>
            <a:r>
              <a:rPr lang="en-US" sz="3000" smtClean="0"/>
              <a:t>Sin demanded this sacrifice. Matt. 26:28</a:t>
            </a:r>
          </a:p>
          <a:p>
            <a:pPr eaLnBrk="1" hangingPunct="1">
              <a:defRPr/>
            </a:pPr>
            <a:r>
              <a:rPr lang="en-US" sz="3000" smtClean="0"/>
              <a:t>How does this affect us?</a:t>
            </a:r>
          </a:p>
          <a:p>
            <a:pPr eaLnBrk="1" hangingPunct="1">
              <a:defRPr/>
            </a:pPr>
            <a:r>
              <a:rPr lang="en-US" sz="3000" smtClean="0"/>
              <a:t>Does it inspire you to love Him? 1 John 5:3</a:t>
            </a:r>
          </a:p>
          <a:p>
            <a:pPr eaLnBrk="1" hangingPunct="1">
              <a:defRPr/>
            </a:pPr>
            <a:r>
              <a:rPr lang="en-US" sz="3000" smtClean="0"/>
              <a:t>Will you become a Christian?</a:t>
            </a:r>
          </a:p>
          <a:p>
            <a:pPr eaLnBrk="1" hangingPunct="1">
              <a:defRPr/>
            </a:pPr>
            <a:r>
              <a:rPr lang="en-US" sz="3000" smtClean="0"/>
              <a:t>If already a Christian, will you become more faithful?</a:t>
            </a:r>
          </a:p>
          <a:p>
            <a:pPr eaLnBrk="1" hangingPunct="1">
              <a:defRPr/>
            </a:pPr>
            <a:r>
              <a:rPr lang="en-US" sz="3000" smtClean="0"/>
              <a:t>Will you be obedient? Phil. 2:8</a:t>
            </a:r>
          </a:p>
        </p:txBody>
      </p:sp>
      <p:sp>
        <p:nvSpPr>
          <p:cNvPr id="44749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0058400" y="7010400"/>
            <a:ext cx="4038600" cy="4495800"/>
          </a:xfrm>
        </p:spPr>
        <p:txBody>
          <a:bodyPr/>
          <a:lstStyle/>
          <a:p>
            <a:pPr lvl="1" eaLnBrk="1" hangingPunct="1">
              <a:defRPr/>
            </a:pPr>
            <a:endParaRPr lang="en-US" sz="2000"/>
          </a:p>
        </p:txBody>
      </p:sp>
      <p:sp>
        <p:nvSpPr>
          <p:cNvPr id="17413" name="Rectangle 4"/>
          <p:cNvSpPr>
            <a:spLocks noChangeArrowheads="1"/>
          </p:cNvSpPr>
          <p:nvPr/>
        </p:nvSpPr>
        <p:spPr bwMode="auto">
          <a:xfrm>
            <a:off x="8915400" y="0"/>
            <a:ext cx="228600" cy="6858000"/>
          </a:xfrm>
          <a:prstGeom prst="rect">
            <a:avLst/>
          </a:prstGeom>
          <a:solidFill>
            <a:srgbClr val="663300"/>
          </a:solidFill>
          <a:ln w="9525" algn="ctr">
            <a:solidFill>
              <a:srgbClr val="663300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17414" name="Rectangle 5"/>
          <p:cNvSpPr>
            <a:spLocks noChangeArrowheads="1"/>
          </p:cNvSpPr>
          <p:nvPr/>
        </p:nvSpPr>
        <p:spPr bwMode="auto">
          <a:xfrm>
            <a:off x="0" y="0"/>
            <a:ext cx="228600" cy="6858000"/>
          </a:xfrm>
          <a:prstGeom prst="rect">
            <a:avLst/>
          </a:prstGeom>
          <a:solidFill>
            <a:srgbClr val="663300"/>
          </a:solidFill>
          <a:ln w="9525" algn="ctr">
            <a:solidFill>
              <a:srgbClr val="663300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447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500"/>
                                        <p:tgtEl>
                                          <p:spTgt spid="447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500"/>
                                        <p:tgtEl>
                                          <p:spTgt spid="447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" dur="500"/>
                                        <p:tgtEl>
                                          <p:spTgt spid="447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500"/>
                                        <p:tgtEl>
                                          <p:spTgt spid="447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7491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 cstate="print"/>
          <a:srcRect/>
          <a:stretch>
            <a:fillRect b="-125826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4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295400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Conclusion</a:t>
            </a:r>
          </a:p>
        </p:txBody>
      </p:sp>
      <p:sp>
        <p:nvSpPr>
          <p:cNvPr id="4454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828800"/>
            <a:ext cx="8153400" cy="48768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dirty="0"/>
              <a:t>Please don’t live so as to make His death meaningless.  Heb. 10:26-31</a:t>
            </a:r>
          </a:p>
          <a:p>
            <a:pPr eaLnBrk="1" hangingPunct="1">
              <a:defRPr/>
            </a:pPr>
            <a:r>
              <a:rPr lang="en-US" sz="3200" dirty="0"/>
              <a:t>Will you come to that sacrificial death now?</a:t>
            </a:r>
          </a:p>
          <a:p>
            <a:pPr lvl="1" eaLnBrk="1" hangingPunct="1">
              <a:defRPr/>
            </a:pPr>
            <a:r>
              <a:rPr lang="en-US" sz="2800" dirty="0"/>
              <a:t>1 John 1:7-9</a:t>
            </a:r>
          </a:p>
          <a:p>
            <a:pPr lvl="1" eaLnBrk="1" hangingPunct="1">
              <a:defRPr/>
            </a:pPr>
            <a:r>
              <a:rPr lang="en-US" sz="2800" dirty="0"/>
              <a:t>Romans 6:3, 4; Mark 16:15, 16</a:t>
            </a:r>
          </a:p>
        </p:txBody>
      </p:sp>
      <p:sp>
        <p:nvSpPr>
          <p:cNvPr id="44544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0058400" y="7010400"/>
            <a:ext cx="4038600" cy="4495800"/>
          </a:xfrm>
        </p:spPr>
        <p:txBody>
          <a:bodyPr/>
          <a:lstStyle/>
          <a:p>
            <a:pPr lvl="1" eaLnBrk="1" hangingPunct="1">
              <a:defRPr/>
            </a:pPr>
            <a:endParaRPr lang="en-US"/>
          </a:p>
        </p:txBody>
      </p:sp>
      <p:sp>
        <p:nvSpPr>
          <p:cNvPr id="18437" name="Rectangle 4"/>
          <p:cNvSpPr>
            <a:spLocks noChangeArrowheads="1"/>
          </p:cNvSpPr>
          <p:nvPr/>
        </p:nvSpPr>
        <p:spPr bwMode="auto">
          <a:xfrm>
            <a:off x="8915400" y="0"/>
            <a:ext cx="228600" cy="6858000"/>
          </a:xfrm>
          <a:prstGeom prst="rect">
            <a:avLst/>
          </a:prstGeom>
          <a:solidFill>
            <a:srgbClr val="663300"/>
          </a:solidFill>
          <a:ln w="9525" algn="ctr">
            <a:solidFill>
              <a:srgbClr val="663300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18438" name="Rectangle 5"/>
          <p:cNvSpPr>
            <a:spLocks noChangeArrowheads="1"/>
          </p:cNvSpPr>
          <p:nvPr/>
        </p:nvSpPr>
        <p:spPr bwMode="auto">
          <a:xfrm>
            <a:off x="0" y="0"/>
            <a:ext cx="228600" cy="6858000"/>
          </a:xfrm>
          <a:prstGeom prst="rect">
            <a:avLst/>
          </a:prstGeom>
          <a:solidFill>
            <a:srgbClr val="663300"/>
          </a:solidFill>
          <a:ln w="9525" algn="ctr">
            <a:solidFill>
              <a:srgbClr val="663300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endParaRPr lang="en-US" smtClean="0">
              <a:effectLst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effectLst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68475"/>
            <a:ext cx="7772400" cy="17367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Are We Moved By the Cross?</a:t>
            </a:r>
            <a:endParaRPr lang="en-US" dirty="0"/>
          </a:p>
        </p:txBody>
      </p:sp>
      <p:sp>
        <p:nvSpPr>
          <p:cNvPr id="42598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Who Was Crucified?</a:t>
            </a:r>
          </a:p>
        </p:txBody>
      </p:sp>
      <p:sp>
        <p:nvSpPr>
          <p:cNvPr id="427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A perfectly innocent man who had done no wrong.</a:t>
            </a:r>
          </a:p>
          <a:p>
            <a:pPr eaLnBrk="1" hangingPunct="1">
              <a:defRPr/>
            </a:pPr>
            <a:r>
              <a:rPr lang="en-US" smtClean="0"/>
              <a:t>Admitted by the one who ordered His death.  Matt. 27:23, 24</a:t>
            </a:r>
          </a:p>
          <a:p>
            <a:pPr lvl="1" eaLnBrk="1" hangingPunct="1">
              <a:defRPr/>
            </a:pPr>
            <a:r>
              <a:rPr lang="en-US" smtClean="0"/>
              <a:t>Not only legally innocent, but morally and spiritually pure. Heb. 4:14, 15; 1 Pet. 2:22</a:t>
            </a:r>
          </a:p>
          <a:p>
            <a:pPr eaLnBrk="1" hangingPunct="1">
              <a:defRPr/>
            </a:pPr>
            <a:r>
              <a:rPr lang="en-US" smtClean="0"/>
              <a:t>Went about doing good. Acts 10:38</a:t>
            </a:r>
          </a:p>
          <a:p>
            <a:pPr eaLnBrk="1" hangingPunct="1">
              <a:defRPr/>
            </a:pPr>
            <a:r>
              <a:rPr lang="en-US" smtClean="0"/>
              <a:t>The Son of God. John 1:1-3, 14; Col. 2:9</a:t>
            </a:r>
          </a:p>
          <a:p>
            <a:pPr lvl="1" eaLnBrk="1" hangingPunct="1">
              <a:defRPr/>
            </a:pPr>
            <a:r>
              <a:rPr lang="en-US" smtClean="0"/>
              <a:t>At the cross, the creature killed his Creator.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27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427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427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427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427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427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701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The Sufferings of Jesus</a:t>
            </a:r>
          </a:p>
        </p:txBody>
      </p:sp>
      <p:sp>
        <p:nvSpPr>
          <p:cNvPr id="430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Betrayed by a friend. </a:t>
            </a:r>
            <a:r>
              <a:rPr lang="en-US" dirty="0" smtClean="0"/>
              <a:t>Matt</a:t>
            </a:r>
            <a:r>
              <a:rPr lang="en-US" dirty="0"/>
              <a:t>. 26:47-50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The Sufferings of Jesus</a:t>
            </a:r>
          </a:p>
        </p:txBody>
      </p:sp>
      <p:sp>
        <p:nvSpPr>
          <p:cNvPr id="448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solidFill>
                  <a:srgbClr val="C0C0C0"/>
                </a:solidFill>
              </a:rPr>
              <a:t>Betrayed by a friend. </a:t>
            </a:r>
            <a:r>
              <a:rPr lang="en-US" dirty="0" smtClean="0">
                <a:solidFill>
                  <a:srgbClr val="C0C0C0"/>
                </a:solidFill>
              </a:rPr>
              <a:t>Matt</a:t>
            </a:r>
            <a:r>
              <a:rPr lang="en-US" dirty="0">
                <a:solidFill>
                  <a:srgbClr val="C0C0C0"/>
                </a:solidFill>
              </a:rPr>
              <a:t>. 26:47-50</a:t>
            </a:r>
          </a:p>
          <a:p>
            <a:pPr eaLnBrk="1" hangingPunct="1">
              <a:defRPr/>
            </a:pPr>
            <a:r>
              <a:rPr lang="en-US" dirty="0"/>
              <a:t>Other friends deserted Him. </a:t>
            </a:r>
            <a:r>
              <a:rPr lang="en-US" dirty="0" smtClean="0"/>
              <a:t>Matt</a:t>
            </a:r>
            <a:r>
              <a:rPr lang="en-US" dirty="0"/>
              <a:t>. 26:56</a:t>
            </a:r>
          </a:p>
          <a:p>
            <a:pPr lvl="1" eaLnBrk="1" hangingPunct="1">
              <a:defRPr/>
            </a:pPr>
            <a:r>
              <a:rPr lang="en-US" dirty="0"/>
              <a:t>Peter and John followed Him to the high priest’s house, but neither stood up for Him.</a:t>
            </a:r>
          </a:p>
          <a:p>
            <a:pPr lvl="1" eaLnBrk="1" hangingPunct="1">
              <a:defRPr/>
            </a:pPr>
            <a:r>
              <a:rPr lang="en-US" dirty="0"/>
              <a:t>Peter denied Him. </a:t>
            </a:r>
            <a:r>
              <a:rPr lang="en-US" dirty="0" smtClean="0"/>
              <a:t>Matt</a:t>
            </a:r>
            <a:r>
              <a:rPr lang="en-US" dirty="0"/>
              <a:t>. 26:69-75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" dur="500"/>
                                        <p:tgtEl>
                                          <p:spTgt spid="448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500"/>
                                        <p:tgtEl>
                                          <p:spTgt spid="448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500"/>
                                        <p:tgtEl>
                                          <p:spTgt spid="448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851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The Sufferings of Jesus</a:t>
            </a:r>
          </a:p>
        </p:txBody>
      </p:sp>
      <p:sp>
        <p:nvSpPr>
          <p:cNvPr id="431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10600" cy="44958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solidFill>
                  <a:srgbClr val="C0C0C0"/>
                </a:solidFill>
              </a:rPr>
              <a:t>Betrayed by a friend</a:t>
            </a:r>
            <a:r>
              <a:rPr lang="en-US" dirty="0" smtClean="0">
                <a:solidFill>
                  <a:srgbClr val="C0C0C0"/>
                </a:solidFill>
              </a:rPr>
              <a:t>.</a:t>
            </a:r>
            <a:endParaRPr lang="en-US" dirty="0">
              <a:solidFill>
                <a:srgbClr val="C0C0C0"/>
              </a:solidFill>
            </a:endParaRPr>
          </a:p>
          <a:p>
            <a:pPr eaLnBrk="1" hangingPunct="1">
              <a:defRPr/>
            </a:pPr>
            <a:r>
              <a:rPr lang="en-US" dirty="0">
                <a:solidFill>
                  <a:srgbClr val="C0C0C0"/>
                </a:solidFill>
              </a:rPr>
              <a:t>Other friends deserted Him. </a:t>
            </a:r>
            <a:r>
              <a:rPr lang="en-US" dirty="0" smtClean="0">
                <a:solidFill>
                  <a:srgbClr val="C0C0C0"/>
                </a:solidFill>
              </a:rPr>
              <a:t>Matt</a:t>
            </a:r>
            <a:r>
              <a:rPr lang="en-US" dirty="0">
                <a:solidFill>
                  <a:srgbClr val="C0C0C0"/>
                </a:solidFill>
              </a:rPr>
              <a:t>. 26:56</a:t>
            </a:r>
          </a:p>
          <a:p>
            <a:pPr eaLnBrk="1" hangingPunct="1">
              <a:defRPr/>
            </a:pPr>
            <a:r>
              <a:rPr lang="en-US" dirty="0"/>
              <a:t>Arrested as a common </a:t>
            </a:r>
            <a:r>
              <a:rPr lang="en-US" dirty="0" smtClean="0"/>
              <a:t>criminal. Matt</a:t>
            </a:r>
            <a:r>
              <a:rPr lang="en-US" dirty="0"/>
              <a:t>. 26:55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431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110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The Sufferings of Jesus</a:t>
            </a:r>
          </a:p>
        </p:txBody>
      </p:sp>
      <p:sp>
        <p:nvSpPr>
          <p:cNvPr id="449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534400" cy="44958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solidFill>
                  <a:srgbClr val="C0C0C0"/>
                </a:solidFill>
              </a:rPr>
              <a:t>Betrayed by a friend</a:t>
            </a:r>
            <a:r>
              <a:rPr lang="en-US" dirty="0" smtClean="0">
                <a:solidFill>
                  <a:srgbClr val="C0C0C0"/>
                </a:solidFill>
              </a:rPr>
              <a:t>.</a:t>
            </a:r>
            <a:endParaRPr lang="en-US" dirty="0">
              <a:solidFill>
                <a:srgbClr val="C0C0C0"/>
              </a:solidFill>
            </a:endParaRPr>
          </a:p>
          <a:p>
            <a:pPr eaLnBrk="1" hangingPunct="1">
              <a:defRPr/>
            </a:pPr>
            <a:r>
              <a:rPr lang="en-US" dirty="0">
                <a:solidFill>
                  <a:srgbClr val="C0C0C0"/>
                </a:solidFill>
              </a:rPr>
              <a:t>Other friends deserted Him</a:t>
            </a:r>
            <a:r>
              <a:rPr lang="en-US" dirty="0" smtClean="0">
                <a:solidFill>
                  <a:srgbClr val="C0C0C0"/>
                </a:solidFill>
              </a:rPr>
              <a:t>.</a:t>
            </a:r>
            <a:endParaRPr lang="en-US" dirty="0">
              <a:solidFill>
                <a:srgbClr val="C0C0C0"/>
              </a:solidFill>
            </a:endParaRPr>
          </a:p>
          <a:p>
            <a:pPr eaLnBrk="1" hangingPunct="1">
              <a:defRPr/>
            </a:pPr>
            <a:r>
              <a:rPr lang="en-US" dirty="0">
                <a:solidFill>
                  <a:srgbClr val="C0C0C0"/>
                </a:solidFill>
              </a:rPr>
              <a:t>Arrested as a common criminal. </a:t>
            </a:r>
            <a:r>
              <a:rPr lang="en-US" dirty="0" smtClean="0">
                <a:solidFill>
                  <a:srgbClr val="C0C0C0"/>
                </a:solidFill>
              </a:rPr>
              <a:t>Matt</a:t>
            </a:r>
            <a:r>
              <a:rPr lang="en-US" dirty="0">
                <a:solidFill>
                  <a:srgbClr val="C0C0C0"/>
                </a:solidFill>
              </a:rPr>
              <a:t>. 26:55</a:t>
            </a:r>
          </a:p>
          <a:p>
            <a:pPr eaLnBrk="1" hangingPunct="1">
              <a:defRPr/>
            </a:pPr>
            <a:r>
              <a:rPr lang="en-US" dirty="0"/>
              <a:t>Subjected to degrading treatment. </a:t>
            </a:r>
            <a:r>
              <a:rPr lang="en-US" dirty="0" smtClean="0"/>
              <a:t>       Matt</a:t>
            </a:r>
            <a:r>
              <a:rPr lang="en-US" dirty="0"/>
              <a:t>. 26:67, 68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500"/>
                                        <p:tgtEl>
                                          <p:spTgt spid="449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953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The Sufferings of Jesus</a:t>
            </a:r>
          </a:p>
        </p:txBody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solidFill>
                  <a:srgbClr val="C0C0C0"/>
                </a:solidFill>
              </a:rPr>
              <a:t>Betrayed by a friend</a:t>
            </a:r>
            <a:r>
              <a:rPr lang="en-US" dirty="0" smtClean="0">
                <a:solidFill>
                  <a:srgbClr val="C0C0C0"/>
                </a:solidFill>
              </a:rPr>
              <a:t>.</a:t>
            </a:r>
            <a:endParaRPr lang="en-US" dirty="0">
              <a:solidFill>
                <a:srgbClr val="C0C0C0"/>
              </a:solidFill>
            </a:endParaRPr>
          </a:p>
          <a:p>
            <a:pPr eaLnBrk="1" hangingPunct="1">
              <a:defRPr/>
            </a:pPr>
            <a:r>
              <a:rPr lang="en-US" dirty="0">
                <a:solidFill>
                  <a:srgbClr val="C0C0C0"/>
                </a:solidFill>
              </a:rPr>
              <a:t>Other friends deserted Him</a:t>
            </a:r>
            <a:r>
              <a:rPr lang="en-US" dirty="0" smtClean="0">
                <a:solidFill>
                  <a:srgbClr val="C0C0C0"/>
                </a:solidFill>
              </a:rPr>
              <a:t>.</a:t>
            </a:r>
            <a:endParaRPr lang="en-US" dirty="0">
              <a:solidFill>
                <a:srgbClr val="C0C0C0"/>
              </a:solidFill>
            </a:endParaRPr>
          </a:p>
          <a:p>
            <a:pPr eaLnBrk="1" hangingPunct="1">
              <a:defRPr/>
            </a:pPr>
            <a:r>
              <a:rPr lang="en-US" dirty="0">
                <a:solidFill>
                  <a:srgbClr val="C0C0C0"/>
                </a:solidFill>
              </a:rPr>
              <a:t>Arrested as a common criminal.</a:t>
            </a:r>
          </a:p>
          <a:p>
            <a:pPr eaLnBrk="1" hangingPunct="1">
              <a:defRPr/>
            </a:pPr>
            <a:r>
              <a:rPr lang="en-US" dirty="0">
                <a:solidFill>
                  <a:srgbClr val="C0C0C0"/>
                </a:solidFill>
              </a:rPr>
              <a:t>Subjected to degrading treatment.</a:t>
            </a:r>
          </a:p>
          <a:p>
            <a:pPr eaLnBrk="1" hangingPunct="1">
              <a:defRPr/>
            </a:pPr>
            <a:r>
              <a:rPr lang="en-US" dirty="0"/>
              <a:t>A murderer was preferred over Him.</a:t>
            </a:r>
          </a:p>
          <a:p>
            <a:pPr lvl="1" eaLnBrk="1" hangingPunct="1">
              <a:defRPr/>
            </a:pPr>
            <a:r>
              <a:rPr lang="en-US" dirty="0"/>
              <a:t>Matt. 27:20-23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432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" dur="500"/>
                                        <p:tgtEl>
                                          <p:spTgt spid="432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213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The Sufferings of Jesus</a:t>
            </a:r>
          </a:p>
        </p:txBody>
      </p:sp>
      <p:sp>
        <p:nvSpPr>
          <p:cNvPr id="433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solidFill>
                  <a:srgbClr val="C0C0C0"/>
                </a:solidFill>
              </a:rPr>
              <a:t>Betrayed by a friend</a:t>
            </a:r>
            <a:r>
              <a:rPr lang="en-US" dirty="0" smtClean="0">
                <a:solidFill>
                  <a:srgbClr val="C0C0C0"/>
                </a:solidFill>
              </a:rPr>
              <a:t>.</a:t>
            </a:r>
            <a:endParaRPr lang="en-US" dirty="0">
              <a:solidFill>
                <a:srgbClr val="C0C0C0"/>
              </a:solidFill>
            </a:endParaRPr>
          </a:p>
          <a:p>
            <a:pPr eaLnBrk="1" hangingPunct="1">
              <a:defRPr/>
            </a:pPr>
            <a:r>
              <a:rPr lang="en-US" dirty="0">
                <a:solidFill>
                  <a:srgbClr val="C0C0C0"/>
                </a:solidFill>
              </a:rPr>
              <a:t>Other friends deserted Him</a:t>
            </a:r>
            <a:r>
              <a:rPr lang="en-US" dirty="0" smtClean="0">
                <a:solidFill>
                  <a:srgbClr val="C0C0C0"/>
                </a:solidFill>
              </a:rPr>
              <a:t>.</a:t>
            </a:r>
            <a:endParaRPr lang="en-US" dirty="0">
              <a:solidFill>
                <a:srgbClr val="C0C0C0"/>
              </a:solidFill>
            </a:endParaRPr>
          </a:p>
          <a:p>
            <a:pPr eaLnBrk="1" hangingPunct="1">
              <a:defRPr/>
            </a:pPr>
            <a:r>
              <a:rPr lang="en-US" dirty="0">
                <a:solidFill>
                  <a:srgbClr val="C0C0C0"/>
                </a:solidFill>
              </a:rPr>
              <a:t>Arrested as a common criminal.</a:t>
            </a:r>
          </a:p>
          <a:p>
            <a:pPr eaLnBrk="1" hangingPunct="1">
              <a:defRPr/>
            </a:pPr>
            <a:r>
              <a:rPr lang="en-US" dirty="0">
                <a:solidFill>
                  <a:srgbClr val="C0C0C0"/>
                </a:solidFill>
              </a:rPr>
              <a:t>Subjected to degrading treatment.</a:t>
            </a:r>
          </a:p>
          <a:p>
            <a:pPr eaLnBrk="1" hangingPunct="1">
              <a:defRPr/>
            </a:pPr>
            <a:r>
              <a:rPr lang="en-US" dirty="0">
                <a:solidFill>
                  <a:srgbClr val="C0C0C0"/>
                </a:solidFill>
              </a:rPr>
              <a:t>A murderer was preferred over Him.</a:t>
            </a:r>
          </a:p>
          <a:p>
            <a:pPr eaLnBrk="1" hangingPunct="1">
              <a:defRPr/>
            </a:pPr>
            <a:r>
              <a:rPr lang="en-US" dirty="0"/>
              <a:t>Scourged.  Matt. 27:26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433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3155" grpId="0" build="p"/>
    </p:bldLst>
  </p:timing>
</p:sld>
</file>

<file path=ppt/theme/theme1.xml><?xml version="1.0" encoding="utf-8"?>
<a:theme xmlns:a="http://schemas.openxmlformats.org/drawingml/2006/main" name="Slit">
  <a:themeElements>
    <a:clrScheme name="Slit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Sli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Slit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t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Slit</Template>
  <TotalTime>271</TotalTime>
  <Words>614</Words>
  <Application>Microsoft Office PowerPoint</Application>
  <PresentationFormat>On-screen Show (4:3)</PresentationFormat>
  <Paragraphs>78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Tahoma</vt:lpstr>
      <vt:lpstr>Arial</vt:lpstr>
      <vt:lpstr>Wingdings</vt:lpstr>
      <vt:lpstr>Calibri</vt:lpstr>
      <vt:lpstr>Slit</vt:lpstr>
      <vt:lpstr>Slide 1</vt:lpstr>
      <vt:lpstr>Are We Moved By the Cross?</vt:lpstr>
      <vt:lpstr>Who Was Crucified?</vt:lpstr>
      <vt:lpstr>The Sufferings of Jesus</vt:lpstr>
      <vt:lpstr>The Sufferings of Jesus</vt:lpstr>
      <vt:lpstr>The Sufferings of Jesus</vt:lpstr>
      <vt:lpstr>The Sufferings of Jesus</vt:lpstr>
      <vt:lpstr>The Sufferings of Jesus</vt:lpstr>
      <vt:lpstr>The Sufferings of Jesus</vt:lpstr>
      <vt:lpstr>Slide 10</vt:lpstr>
      <vt:lpstr>The Sufferings of Jesus</vt:lpstr>
      <vt:lpstr>The Sufferings of Jesus</vt:lpstr>
      <vt:lpstr>The Crucifixion Itself</vt:lpstr>
      <vt:lpstr>What Does the Cross Mean?</vt:lpstr>
      <vt:lpstr>What Does the Cross Mean? Love!</vt:lpstr>
      <vt:lpstr>Conclusion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Cross—the Great Motivator</dc:title>
  <dc:creator>John R. Gibson</dc:creator>
  <cp:lastModifiedBy>pepperrd</cp:lastModifiedBy>
  <cp:revision>23</cp:revision>
  <cp:lastPrinted>1601-01-01T00:00:00Z</cp:lastPrinted>
  <dcterms:created xsi:type="dcterms:W3CDTF">2005-04-08T19:19:02Z</dcterms:created>
  <dcterms:modified xsi:type="dcterms:W3CDTF">2011-10-10T16:38:59Z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7</vt:i4>
  </property>
</Properties>
</file>