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1" r:id="rId9"/>
    <p:sldId id="285"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6" r:id="rId27"/>
    <p:sldId id="280"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BB416-EEEA-4F99-9CC2-C51D82C083E5}"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F16A6-757D-4D70-A195-8126742E9D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BB416-EEEA-4F99-9CC2-C51D82C083E5}" type="datetimeFigureOut">
              <a:rPr lang="en-US" smtClean="0"/>
              <a:pPr/>
              <a:t>11/22/2013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F16A6-757D-4D70-A195-8126742E9D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930775"/>
            <a:ext cx="8077200" cy="1470025"/>
          </a:xfrm>
          <a:effectLst>
            <a:softEdge rad="635000"/>
          </a:effectLst>
        </p:spPr>
        <p:style>
          <a:lnRef idx="2">
            <a:schemeClr val="dk1"/>
          </a:lnRef>
          <a:fillRef idx="1">
            <a:schemeClr val="lt1"/>
          </a:fillRef>
          <a:effectRef idx="0">
            <a:schemeClr val="dk1"/>
          </a:effectRef>
          <a:fontRef idx="minor">
            <a:schemeClr val="dk1"/>
          </a:fontRef>
        </p:style>
        <p:txBody>
          <a:bodyPr>
            <a:normAutofit/>
          </a:bodyPr>
          <a:lstStyle/>
          <a:p>
            <a:r>
              <a:rPr lang="en-US" sz="6500" b="1" dirty="0" smtClean="0">
                <a:effectLst>
                  <a:outerShdw blurRad="38100" dist="38100" dir="2700000" algn="tl">
                    <a:srgbClr val="000000">
                      <a:alpha val="43137"/>
                    </a:srgbClr>
                  </a:outerShdw>
                </a:effectLst>
                <a:latin typeface="Freestyle Script" pitchFamily="66" charset="0"/>
              </a:rPr>
              <a:t>A Life Worth Living and Following</a:t>
            </a:r>
            <a:endParaRPr lang="en-US" sz="6500" b="1" dirty="0">
              <a:effectLst>
                <a:outerShdw blurRad="38100" dist="38100" dir="2700000" algn="tl">
                  <a:srgbClr val="000000">
                    <a:alpha val="43137"/>
                  </a:srgbClr>
                </a:outerShdw>
              </a:effectLst>
              <a:latin typeface="Freestyle Script" pitchFamily="66" charset="0"/>
            </a:endParaRPr>
          </a:p>
        </p:txBody>
      </p:sp>
      <p:sp>
        <p:nvSpPr>
          <p:cNvPr id="3" name="Subtitle 2"/>
          <p:cNvSpPr>
            <a:spLocks noGrp="1"/>
          </p:cNvSpPr>
          <p:nvPr>
            <p:ph type="subTitle" idx="1"/>
          </p:nvPr>
        </p:nvSpPr>
        <p:spPr>
          <a:xfrm>
            <a:off x="4724400" y="1676400"/>
            <a:ext cx="4419600" cy="1752600"/>
          </a:xfrm>
        </p:spPr>
        <p:txBody>
          <a:bodyPr>
            <a:noAutofit/>
          </a:bodyPr>
          <a:lstStyle/>
          <a:p>
            <a:r>
              <a:rPr lang="en-US" sz="6500" dirty="0" smtClean="0">
                <a:solidFill>
                  <a:schemeClr val="bg1"/>
                </a:solidFill>
                <a:effectLst>
                  <a:outerShdw blurRad="38100" dist="38100" dir="2700000" algn="tl">
                    <a:srgbClr val="000000">
                      <a:alpha val="43137"/>
                    </a:srgbClr>
                  </a:outerShdw>
                </a:effectLst>
                <a:latin typeface="Impact" pitchFamily="34" charset="0"/>
              </a:rPr>
              <a:t>Adam Smelser</a:t>
            </a:r>
            <a:endParaRPr lang="en-US" sz="6500" dirty="0">
              <a:solidFill>
                <a:schemeClr val="bg1"/>
              </a:solidFill>
              <a:effectLst>
                <a:outerShdw blurRad="38100" dist="38100" dir="2700000" algn="tl">
                  <a:srgbClr val="000000">
                    <a:alpha val="43137"/>
                  </a:srgbClr>
                </a:outerShdw>
              </a:effectLst>
              <a:latin typeface="Impact" pitchFamily="34" charset="0"/>
            </a:endParaRPr>
          </a:p>
        </p:txBody>
      </p:sp>
      <p:pic>
        <p:nvPicPr>
          <p:cNvPr id="4" name="Picture 3" descr="https://fbcdn-sphotos-b-a.akamaihd.net/hphotos-ak-ash4/1401988_10152023354169791_2090348378_o.jpg"/>
          <p:cNvPicPr/>
          <p:nvPr/>
        </p:nvPicPr>
        <p:blipFill>
          <a:blip r:embed="rId2" cstate="print"/>
          <a:srcRect l="24359"/>
          <a:stretch>
            <a:fillRect/>
          </a:stretch>
        </p:blipFill>
        <p:spPr bwMode="auto">
          <a:xfrm>
            <a:off x="228600" y="533400"/>
            <a:ext cx="4495800" cy="3962464"/>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Carlos Peralta’s description of how Adam influenced him is typical of what many others said. Carlos said:</a:t>
            </a:r>
            <a:endParaRPr lang="en-US" sz="3000" b="0" dirty="0">
              <a:solidFill>
                <a:schemeClr val="bg1"/>
              </a:solidFill>
            </a:endParaRPr>
          </a:p>
        </p:txBody>
      </p:sp>
      <p:sp>
        <p:nvSpPr>
          <p:cNvPr id="7" name="Text Placeholder 6"/>
          <p:cNvSpPr>
            <a:spLocks noGrp="1"/>
          </p:cNvSpPr>
          <p:nvPr>
            <p:ph type="body" sz="half" idx="2"/>
          </p:nvPr>
        </p:nvSpPr>
        <p:spPr>
          <a:xfrm>
            <a:off x="4572000" y="1143000"/>
            <a:ext cx="4572000" cy="5715000"/>
          </a:xfrm>
        </p:spPr>
        <p:txBody>
          <a:bodyPr>
            <a:noAutofit/>
          </a:bodyPr>
          <a:lstStyle/>
          <a:p>
            <a:r>
              <a:rPr lang="en-US" sz="2800" i="1" dirty="0">
                <a:solidFill>
                  <a:schemeClr val="bg1"/>
                </a:solidFill>
              </a:rPr>
              <a:t>Though in perspective to eternity our days are but a vapor here </a:t>
            </a:r>
            <a:r>
              <a:rPr lang="en-US" sz="2800" i="1" dirty="0">
                <a:solidFill>
                  <a:srgbClr val="FFFF00"/>
                </a:solidFill>
              </a:rPr>
              <a:t>we often lose perspective of what life under the sun is about</a:t>
            </a:r>
            <a:r>
              <a:rPr lang="en-US" sz="2800" i="1" dirty="0">
                <a:solidFill>
                  <a:schemeClr val="bg1"/>
                </a:solidFill>
              </a:rPr>
              <a:t>. I'm thankful that </a:t>
            </a:r>
            <a:r>
              <a:rPr lang="en-US" sz="2800" i="1" dirty="0">
                <a:solidFill>
                  <a:srgbClr val="FFFF00"/>
                </a:solidFill>
              </a:rPr>
              <a:t>Adam has reminded me </a:t>
            </a:r>
            <a:r>
              <a:rPr lang="en-US" sz="2800" i="1" dirty="0">
                <a:solidFill>
                  <a:schemeClr val="bg1"/>
                </a:solidFill>
              </a:rPr>
              <a:t>what it is about. I'm reminded that too often I'm </a:t>
            </a:r>
            <a:r>
              <a:rPr lang="en-US" sz="2800" i="1" dirty="0">
                <a:solidFill>
                  <a:srgbClr val="FFFF00"/>
                </a:solidFill>
              </a:rPr>
              <a:t>ashamed</a:t>
            </a:r>
            <a:r>
              <a:rPr lang="en-US" sz="2800" i="1" dirty="0">
                <a:solidFill>
                  <a:schemeClr val="bg1"/>
                </a:solidFill>
              </a:rPr>
              <a:t> of lowly circumstances, too often I'm </a:t>
            </a:r>
            <a:r>
              <a:rPr lang="en-US" sz="2800" i="1" dirty="0">
                <a:solidFill>
                  <a:srgbClr val="FFFF00"/>
                </a:solidFill>
              </a:rPr>
              <a:t>not content </a:t>
            </a:r>
            <a:r>
              <a:rPr lang="en-US" sz="2800" i="1" dirty="0">
                <a:solidFill>
                  <a:schemeClr val="bg1"/>
                </a:solidFill>
              </a:rPr>
              <a:t>with what God has given me, too often I'm </a:t>
            </a:r>
            <a:r>
              <a:rPr lang="en-US" sz="2800" i="1" dirty="0">
                <a:solidFill>
                  <a:srgbClr val="FFFF00"/>
                </a:solidFill>
              </a:rPr>
              <a:t>not joyful </a:t>
            </a:r>
            <a:r>
              <a:rPr lang="en-US" sz="2800" i="1" dirty="0">
                <a:solidFill>
                  <a:schemeClr val="bg1"/>
                </a:solidFill>
              </a:rPr>
              <a:t>with where I am in life but Adam reminds </a:t>
            </a:r>
            <a:r>
              <a:rPr lang="en-US" sz="2800" i="1" dirty="0" smtClean="0">
                <a:solidFill>
                  <a:schemeClr val="bg1"/>
                </a:solidFill>
              </a:rPr>
              <a:t>me</a:t>
            </a:r>
            <a:endParaRPr lang="en-US" sz="2800" dirty="0">
              <a:solidFill>
                <a:schemeClr val="bg1"/>
              </a:solidFill>
            </a:endParaRPr>
          </a:p>
        </p:txBody>
      </p:sp>
      <p:pic>
        <p:nvPicPr>
          <p:cNvPr id="20482" name="Picture 2" descr="https://scontent-a-atl.xx.fbcdn.net/hphotos-prn1/996973_688553574488483_1948077044_n.jpg"/>
          <p:cNvPicPr>
            <a:picLocks noChangeAspect="1" noChangeArrowheads="1"/>
          </p:cNvPicPr>
          <p:nvPr/>
        </p:nvPicPr>
        <p:blipFill>
          <a:blip r:embed="rId2" cstate="print"/>
          <a:srcRect t="4229"/>
          <a:stretch>
            <a:fillRect/>
          </a:stretch>
        </p:blipFill>
        <p:spPr bwMode="auto">
          <a:xfrm>
            <a:off x="155575" y="1188720"/>
            <a:ext cx="4439708" cy="56692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Carlos Peralta’s description of how Adam influenced him is typical of what many others said. Carlos said:</a:t>
            </a:r>
            <a:endParaRPr lang="en-US" sz="3000" b="0" dirty="0">
              <a:solidFill>
                <a:schemeClr val="bg1"/>
              </a:solidFill>
            </a:endParaRPr>
          </a:p>
        </p:txBody>
      </p:sp>
      <p:sp>
        <p:nvSpPr>
          <p:cNvPr id="7" name="Text Placeholder 6"/>
          <p:cNvSpPr>
            <a:spLocks noGrp="1"/>
          </p:cNvSpPr>
          <p:nvPr>
            <p:ph type="body" sz="half" idx="2"/>
          </p:nvPr>
        </p:nvSpPr>
        <p:spPr>
          <a:xfrm>
            <a:off x="4572000" y="1143000"/>
            <a:ext cx="4572000" cy="5715000"/>
          </a:xfrm>
        </p:spPr>
        <p:txBody>
          <a:bodyPr>
            <a:noAutofit/>
          </a:bodyPr>
          <a:lstStyle/>
          <a:p>
            <a:r>
              <a:rPr lang="en-US" sz="2800" i="1" dirty="0" smtClean="0">
                <a:solidFill>
                  <a:schemeClr val="bg1"/>
                </a:solidFill>
              </a:rPr>
              <a:t>that </a:t>
            </a:r>
            <a:r>
              <a:rPr lang="en-US" sz="2800" i="1" dirty="0" smtClean="0">
                <a:solidFill>
                  <a:srgbClr val="FFFF00"/>
                </a:solidFill>
              </a:rPr>
              <a:t>a simple life with The Lord brings more joy and fulfillment than anything else</a:t>
            </a:r>
            <a:r>
              <a:rPr lang="en-US" sz="2800" i="1" dirty="0" smtClean="0">
                <a:solidFill>
                  <a:schemeClr val="bg1"/>
                </a:solidFill>
              </a:rPr>
              <a:t>. Too often </a:t>
            </a:r>
            <a:r>
              <a:rPr lang="en-US" sz="2800" i="1" dirty="0" smtClean="0">
                <a:solidFill>
                  <a:srgbClr val="FFFF00"/>
                </a:solidFill>
              </a:rPr>
              <a:t>I waste time </a:t>
            </a:r>
            <a:r>
              <a:rPr lang="en-US" sz="2800" i="1" dirty="0" smtClean="0">
                <a:solidFill>
                  <a:schemeClr val="bg1"/>
                </a:solidFill>
              </a:rPr>
              <a:t>in useless things, useless entertainment, and vain relationships but </a:t>
            </a:r>
            <a:r>
              <a:rPr lang="en-US" sz="2800" i="1" dirty="0" smtClean="0">
                <a:solidFill>
                  <a:srgbClr val="FFFF00"/>
                </a:solidFill>
              </a:rPr>
              <a:t>Adam reminds me to cherish </a:t>
            </a:r>
            <a:r>
              <a:rPr lang="en-US" sz="2800" i="1" dirty="0" smtClean="0">
                <a:solidFill>
                  <a:schemeClr val="bg1"/>
                </a:solidFill>
              </a:rPr>
              <a:t>the real friendships I have, </a:t>
            </a:r>
            <a:r>
              <a:rPr lang="en-US" sz="2800" i="1" dirty="0" smtClean="0">
                <a:solidFill>
                  <a:srgbClr val="FFFF00"/>
                </a:solidFill>
              </a:rPr>
              <a:t>to love </a:t>
            </a:r>
            <a:r>
              <a:rPr lang="en-US" sz="2800" i="1" dirty="0" smtClean="0">
                <a:solidFill>
                  <a:schemeClr val="bg1"/>
                </a:solidFill>
              </a:rPr>
              <a:t>the brothers and sisters God has put in my life </a:t>
            </a:r>
            <a:r>
              <a:rPr lang="en-US" sz="2800" i="1" dirty="0" smtClean="0">
                <a:solidFill>
                  <a:srgbClr val="FFFF00"/>
                </a:solidFill>
              </a:rPr>
              <a:t>and enjoy </a:t>
            </a:r>
            <a:r>
              <a:rPr lang="en-US" sz="2800" i="1" dirty="0" smtClean="0">
                <a:solidFill>
                  <a:schemeClr val="bg1"/>
                </a:solidFill>
              </a:rPr>
              <a:t>the real relationships I have with those around me. </a:t>
            </a:r>
            <a:r>
              <a:rPr lang="en-US" sz="2800" i="1" dirty="0" smtClean="0">
                <a:solidFill>
                  <a:srgbClr val="FFFF00"/>
                </a:solidFill>
              </a:rPr>
              <a:t>He would</a:t>
            </a:r>
            <a:endParaRPr lang="en-US" sz="2800" dirty="0">
              <a:solidFill>
                <a:srgbClr val="FFFF00"/>
              </a:solidFill>
            </a:endParaRPr>
          </a:p>
        </p:txBody>
      </p:sp>
      <p:pic>
        <p:nvPicPr>
          <p:cNvPr id="20482" name="Picture 2" descr="https://scontent-a-atl.xx.fbcdn.net/hphotos-prn1/996973_688553574488483_1948077044_n.jpg"/>
          <p:cNvPicPr>
            <a:picLocks noChangeAspect="1" noChangeArrowheads="1"/>
          </p:cNvPicPr>
          <p:nvPr/>
        </p:nvPicPr>
        <p:blipFill>
          <a:blip r:embed="rId2" cstate="print"/>
          <a:srcRect t="4229"/>
          <a:stretch>
            <a:fillRect/>
          </a:stretch>
        </p:blipFill>
        <p:spPr bwMode="auto">
          <a:xfrm>
            <a:off x="155575" y="1188720"/>
            <a:ext cx="4439708" cy="56692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Carlos Peralta’s description of how Adam influenced him is typical of what many others said. Carlos said:</a:t>
            </a:r>
            <a:endParaRPr lang="en-US" sz="3000" b="0" dirty="0">
              <a:solidFill>
                <a:schemeClr val="bg1"/>
              </a:solidFill>
            </a:endParaRPr>
          </a:p>
        </p:txBody>
      </p:sp>
      <p:sp>
        <p:nvSpPr>
          <p:cNvPr id="7" name="Text Placeholder 6"/>
          <p:cNvSpPr>
            <a:spLocks noGrp="1"/>
          </p:cNvSpPr>
          <p:nvPr>
            <p:ph type="body" sz="half" idx="2"/>
          </p:nvPr>
        </p:nvSpPr>
        <p:spPr>
          <a:xfrm>
            <a:off x="4572000" y="1143000"/>
            <a:ext cx="4572000" cy="5715000"/>
          </a:xfrm>
        </p:spPr>
        <p:txBody>
          <a:bodyPr>
            <a:noAutofit/>
          </a:bodyPr>
          <a:lstStyle/>
          <a:p>
            <a:r>
              <a:rPr lang="en-US" sz="2800" i="1" dirty="0" smtClean="0">
                <a:solidFill>
                  <a:srgbClr val="FFFF00"/>
                </a:solidFill>
              </a:rPr>
              <a:t>always keep in touch </a:t>
            </a:r>
            <a:r>
              <a:rPr lang="en-US" sz="2800" i="1" dirty="0" smtClean="0">
                <a:solidFill>
                  <a:schemeClr val="bg1"/>
                </a:solidFill>
              </a:rPr>
              <a:t>no matter where he was because he loved the people in his life. He reminds me of the </a:t>
            </a:r>
            <a:r>
              <a:rPr lang="en-US" sz="2800" i="1" dirty="0" smtClean="0">
                <a:solidFill>
                  <a:srgbClr val="FFFF00"/>
                </a:solidFill>
              </a:rPr>
              <a:t>fun</a:t>
            </a:r>
            <a:r>
              <a:rPr lang="en-US" sz="2800" i="1" dirty="0" smtClean="0">
                <a:solidFill>
                  <a:schemeClr val="bg1"/>
                </a:solidFill>
              </a:rPr>
              <a:t> and </a:t>
            </a:r>
            <a:r>
              <a:rPr lang="en-US" sz="2800" i="1" dirty="0" smtClean="0">
                <a:solidFill>
                  <a:srgbClr val="FFFF00"/>
                </a:solidFill>
              </a:rPr>
              <a:t>adventure</a:t>
            </a:r>
            <a:r>
              <a:rPr lang="en-US" sz="2800" i="1" dirty="0" smtClean="0">
                <a:solidFill>
                  <a:schemeClr val="bg1"/>
                </a:solidFill>
              </a:rPr>
              <a:t> and </a:t>
            </a:r>
            <a:r>
              <a:rPr lang="en-US" sz="2800" i="1" dirty="0" smtClean="0">
                <a:solidFill>
                  <a:srgbClr val="FFFF00"/>
                </a:solidFill>
              </a:rPr>
              <a:t>opportunities</a:t>
            </a:r>
            <a:r>
              <a:rPr lang="en-US" sz="2800" i="1" dirty="0" smtClean="0">
                <a:solidFill>
                  <a:schemeClr val="bg1"/>
                </a:solidFill>
              </a:rPr>
              <a:t> to be found in this Earth </a:t>
            </a:r>
            <a:r>
              <a:rPr lang="en-US" sz="2800" i="1" dirty="0" smtClean="0">
                <a:solidFill>
                  <a:srgbClr val="FFFF00"/>
                </a:solidFill>
              </a:rPr>
              <a:t>God as given us</a:t>
            </a:r>
            <a:r>
              <a:rPr lang="en-US" sz="2800" i="1" dirty="0" smtClean="0">
                <a:solidFill>
                  <a:schemeClr val="bg1"/>
                </a:solidFill>
              </a:rPr>
              <a:t>. But </a:t>
            </a:r>
            <a:r>
              <a:rPr lang="en-US" sz="2800" i="1" dirty="0" smtClean="0">
                <a:solidFill>
                  <a:srgbClr val="FFFF00"/>
                </a:solidFill>
              </a:rPr>
              <a:t>most of all I'm reminded that this life is about the next</a:t>
            </a:r>
            <a:r>
              <a:rPr lang="en-US" sz="2800" i="1" dirty="0" smtClean="0">
                <a:solidFill>
                  <a:schemeClr val="bg1"/>
                </a:solidFill>
              </a:rPr>
              <a:t> and </a:t>
            </a:r>
            <a:r>
              <a:rPr lang="en-US" sz="2800" i="1" dirty="0" smtClean="0">
                <a:solidFill>
                  <a:srgbClr val="FFFF00"/>
                </a:solidFill>
              </a:rPr>
              <a:t>Adam lived his life in that way</a:t>
            </a:r>
            <a:r>
              <a:rPr lang="en-US" sz="2800" i="1" dirty="0" smtClean="0">
                <a:solidFill>
                  <a:schemeClr val="bg1"/>
                </a:solidFill>
              </a:rPr>
              <a:t>. As I am thankful that he walks with God I'm reminded that too many people I have</a:t>
            </a:r>
            <a:endParaRPr lang="en-US" sz="2800" dirty="0">
              <a:solidFill>
                <a:schemeClr val="bg1"/>
              </a:solidFill>
            </a:endParaRPr>
          </a:p>
        </p:txBody>
      </p:sp>
      <p:pic>
        <p:nvPicPr>
          <p:cNvPr id="20482" name="Picture 2" descr="https://scontent-a-atl.xx.fbcdn.net/hphotos-prn1/996973_688553574488483_1948077044_n.jpg"/>
          <p:cNvPicPr>
            <a:picLocks noChangeAspect="1" noChangeArrowheads="1"/>
          </p:cNvPicPr>
          <p:nvPr/>
        </p:nvPicPr>
        <p:blipFill>
          <a:blip r:embed="rId2" cstate="print"/>
          <a:srcRect t="4229"/>
          <a:stretch>
            <a:fillRect/>
          </a:stretch>
        </p:blipFill>
        <p:spPr bwMode="auto">
          <a:xfrm>
            <a:off x="155575" y="1188720"/>
            <a:ext cx="4439708" cy="56692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Carlos Peralta’s description of how Adam influenced him is typical of what many others said. Carlos said:</a:t>
            </a:r>
            <a:endParaRPr lang="en-US" sz="3000" b="0" dirty="0">
              <a:solidFill>
                <a:schemeClr val="bg1"/>
              </a:solidFill>
            </a:endParaRPr>
          </a:p>
        </p:txBody>
      </p:sp>
      <p:sp>
        <p:nvSpPr>
          <p:cNvPr id="7" name="Text Placeholder 6"/>
          <p:cNvSpPr>
            <a:spLocks noGrp="1"/>
          </p:cNvSpPr>
          <p:nvPr>
            <p:ph type="body" sz="half" idx="2"/>
          </p:nvPr>
        </p:nvSpPr>
        <p:spPr>
          <a:xfrm>
            <a:off x="4572000" y="1143000"/>
            <a:ext cx="4572000" cy="5715000"/>
          </a:xfrm>
        </p:spPr>
        <p:txBody>
          <a:bodyPr>
            <a:noAutofit/>
          </a:bodyPr>
          <a:lstStyle/>
          <a:p>
            <a:r>
              <a:rPr lang="en-US" sz="2800" i="1" dirty="0" smtClean="0">
                <a:solidFill>
                  <a:schemeClr val="bg1"/>
                </a:solidFill>
              </a:rPr>
              <a:t>crossed paths with and that I care about don't have the hope we share. </a:t>
            </a:r>
            <a:r>
              <a:rPr lang="en-US" sz="2800" i="1" dirty="0" smtClean="0">
                <a:solidFill>
                  <a:srgbClr val="FFFF00"/>
                </a:solidFill>
              </a:rPr>
              <a:t>Lets be committed to the mission</a:t>
            </a:r>
            <a:r>
              <a:rPr lang="en-US" sz="2800" i="1" dirty="0" smtClean="0">
                <a:solidFill>
                  <a:schemeClr val="bg1"/>
                </a:solidFill>
              </a:rPr>
              <a:t>. Adam you finished your race, thanks for helping me run mine.</a:t>
            </a:r>
            <a:endParaRPr lang="en-US" sz="2800" dirty="0">
              <a:solidFill>
                <a:schemeClr val="bg1"/>
              </a:solidFill>
            </a:endParaRPr>
          </a:p>
        </p:txBody>
      </p:sp>
      <p:pic>
        <p:nvPicPr>
          <p:cNvPr id="20482" name="Picture 2" descr="https://scontent-a-atl.xx.fbcdn.net/hphotos-prn1/996973_688553574488483_1948077044_n.jpg"/>
          <p:cNvPicPr>
            <a:picLocks noChangeAspect="1" noChangeArrowheads="1"/>
          </p:cNvPicPr>
          <p:nvPr/>
        </p:nvPicPr>
        <p:blipFill>
          <a:blip r:embed="rId2" cstate="print"/>
          <a:srcRect t="4229"/>
          <a:stretch>
            <a:fillRect/>
          </a:stretch>
        </p:blipFill>
        <p:spPr bwMode="auto">
          <a:xfrm>
            <a:off x="155575" y="1188720"/>
            <a:ext cx="4439708" cy="56692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How Does Someone Become Such A Godly Man and Influence for Good by 25 Years Old?</a:t>
            </a:r>
            <a:endParaRPr lang="en-US" sz="3000" b="0" dirty="0">
              <a:solidFill>
                <a:schemeClr val="bg1"/>
              </a:solidFill>
            </a:endParaRPr>
          </a:p>
        </p:txBody>
      </p:sp>
      <p:sp>
        <p:nvSpPr>
          <p:cNvPr id="7" name="Text Placeholder 6"/>
          <p:cNvSpPr>
            <a:spLocks noGrp="1"/>
          </p:cNvSpPr>
          <p:nvPr>
            <p:ph type="body" sz="half" idx="2"/>
          </p:nvPr>
        </p:nvSpPr>
        <p:spPr>
          <a:xfrm>
            <a:off x="0" y="5562600"/>
            <a:ext cx="9144000" cy="1295400"/>
          </a:xfrm>
        </p:spPr>
        <p:txBody>
          <a:bodyPr>
            <a:noAutofit/>
          </a:bodyPr>
          <a:lstStyle/>
          <a:p>
            <a:r>
              <a:rPr lang="en-US" sz="2600" dirty="0" smtClean="0">
                <a:solidFill>
                  <a:schemeClr val="bg1"/>
                </a:solidFill>
              </a:rPr>
              <a:t>Parents who are focused on the Lord.</a:t>
            </a:r>
          </a:p>
          <a:p>
            <a:pPr>
              <a:spcBef>
                <a:spcPts val="0"/>
              </a:spcBef>
            </a:pPr>
            <a:r>
              <a:rPr lang="en-US" sz="2600" dirty="0" smtClean="0">
                <a:solidFill>
                  <a:schemeClr val="bg1"/>
                </a:solidFill>
              </a:rPr>
              <a:t>Parents who are focused on raising children focused on the Lord.</a:t>
            </a:r>
          </a:p>
          <a:p>
            <a:pPr>
              <a:spcBef>
                <a:spcPts val="0"/>
              </a:spcBef>
            </a:pPr>
            <a:r>
              <a:rPr lang="en-US" sz="2600" dirty="0" smtClean="0">
                <a:solidFill>
                  <a:schemeClr val="bg1"/>
                </a:solidFill>
              </a:rPr>
              <a:t>A heart that humbly accepts the instruction of the Lord.</a:t>
            </a:r>
            <a:endParaRPr lang="en-US" sz="2600" dirty="0">
              <a:solidFill>
                <a:schemeClr val="bg1"/>
              </a:solidFill>
            </a:endParaRPr>
          </a:p>
        </p:txBody>
      </p:sp>
      <p:pic>
        <p:nvPicPr>
          <p:cNvPr id="5" name="Picture 4" descr="https://fbcdn-sphotos-a-a.akamaihd.net/hphotos-ak-prn2/1412785_10201781046400642_677359239_o.jpg"/>
          <p:cNvPicPr/>
          <p:nvPr/>
        </p:nvPicPr>
        <p:blipFill>
          <a:blip r:embed="rId2" cstate="print"/>
          <a:srcRect/>
          <a:stretch>
            <a:fillRect/>
          </a:stretch>
        </p:blipFill>
        <p:spPr bwMode="auto">
          <a:xfrm>
            <a:off x="1600200" y="1200440"/>
            <a:ext cx="5943600" cy="438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A Smelser Thanksgiving picture Adam’s sister posted a few days before in anticipation of Thanksgiving 2013.</a:t>
            </a:r>
            <a:endParaRPr lang="en-US" sz="3000" b="0" dirty="0">
              <a:solidFill>
                <a:schemeClr val="bg1"/>
              </a:solidFill>
            </a:endParaRPr>
          </a:p>
        </p:txBody>
      </p:sp>
      <p:sp>
        <p:nvSpPr>
          <p:cNvPr id="7" name="Text Placeholder 6"/>
          <p:cNvSpPr>
            <a:spLocks noGrp="1"/>
          </p:cNvSpPr>
          <p:nvPr>
            <p:ph type="body" sz="half" idx="2"/>
          </p:nvPr>
        </p:nvSpPr>
        <p:spPr>
          <a:xfrm>
            <a:off x="0" y="5638800"/>
            <a:ext cx="9296400" cy="1219200"/>
          </a:xfrm>
        </p:spPr>
        <p:txBody>
          <a:bodyPr>
            <a:noAutofit/>
          </a:bodyPr>
          <a:lstStyle/>
          <a:p>
            <a:r>
              <a:rPr lang="en-US" sz="2600" dirty="0" smtClean="0">
                <a:solidFill>
                  <a:schemeClr val="bg1"/>
                </a:solidFill>
              </a:rPr>
              <a:t>A family who truly loves the Lord can only come through parents who work hard at it, are consistently good examples, and pray fervently about their family!</a:t>
            </a:r>
            <a:endParaRPr lang="en-US" sz="2600" dirty="0">
              <a:solidFill>
                <a:schemeClr val="bg1"/>
              </a:solidFill>
            </a:endParaRPr>
          </a:p>
        </p:txBody>
      </p:sp>
      <p:pic>
        <p:nvPicPr>
          <p:cNvPr id="8" name="Picture 7" descr="https://scontent-b-atl.xx.fbcdn.net/hphotos-prn2/1476680_10202043723750800_750956470_n.jpg"/>
          <p:cNvPicPr/>
          <p:nvPr/>
        </p:nvPicPr>
        <p:blipFill>
          <a:blip r:embed="rId2" cstate="print"/>
          <a:srcRect/>
          <a:stretch>
            <a:fillRect/>
          </a:stretch>
        </p:blipFill>
        <p:spPr bwMode="auto">
          <a:xfrm>
            <a:off x="1600200" y="1198911"/>
            <a:ext cx="5943600" cy="4460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152400"/>
            <a:ext cx="5257800" cy="914400"/>
          </a:xfrm>
          <a:ln>
            <a:solidFill>
              <a:schemeClr val="bg1"/>
            </a:solidFill>
          </a:ln>
        </p:spPr>
        <p:txBody>
          <a:bodyPr>
            <a:noAutofit/>
          </a:bodyPr>
          <a:lstStyle/>
          <a:p>
            <a:pPr algn="ctr"/>
            <a:r>
              <a:rPr lang="en-US" sz="3000" b="0" dirty="0" smtClean="0">
                <a:solidFill>
                  <a:schemeClr val="bg1"/>
                </a:solidFill>
              </a:rPr>
              <a:t>(Three Days Later) </a:t>
            </a:r>
            <a:br>
              <a:rPr lang="en-US" sz="3000" b="0" dirty="0" smtClean="0">
                <a:solidFill>
                  <a:schemeClr val="bg1"/>
                </a:solidFill>
              </a:rPr>
            </a:br>
            <a:r>
              <a:rPr lang="en-US" sz="3000" b="0" dirty="0" smtClean="0">
                <a:solidFill>
                  <a:schemeClr val="bg1"/>
                </a:solidFill>
              </a:rPr>
              <a:t>Adam’s sister, Brianne, wrote:</a:t>
            </a:r>
            <a:endParaRPr lang="en-US" sz="3000" b="0" dirty="0">
              <a:solidFill>
                <a:schemeClr val="bg1"/>
              </a:solidFill>
            </a:endParaRPr>
          </a:p>
        </p:txBody>
      </p:sp>
      <p:sp>
        <p:nvSpPr>
          <p:cNvPr id="7" name="Text Placeholder 6"/>
          <p:cNvSpPr>
            <a:spLocks noGrp="1"/>
          </p:cNvSpPr>
          <p:nvPr>
            <p:ph type="body" sz="half" idx="2"/>
          </p:nvPr>
        </p:nvSpPr>
        <p:spPr>
          <a:xfrm>
            <a:off x="152400" y="1219200"/>
            <a:ext cx="5105400" cy="3657600"/>
          </a:xfrm>
        </p:spPr>
        <p:txBody>
          <a:bodyPr>
            <a:noAutofit/>
          </a:bodyPr>
          <a:lstStyle/>
          <a:p>
            <a:r>
              <a:rPr lang="en-US" sz="2800" i="1" dirty="0" smtClean="0">
                <a:solidFill>
                  <a:schemeClr val="bg1"/>
                </a:solidFill>
              </a:rPr>
              <a:t> </a:t>
            </a:r>
            <a:r>
              <a:rPr lang="en-US" sz="2800" dirty="0" smtClean="0">
                <a:solidFill>
                  <a:schemeClr val="bg1"/>
                </a:solidFill>
              </a:rPr>
              <a:t>C.S. Lewis once said, "No one ever told me that grief felt so like fear." I used to agree with Lewis' sentiment, but now? Not so much. "No guilt in life, </a:t>
            </a:r>
            <a:r>
              <a:rPr lang="en-US" sz="2800" dirty="0" smtClean="0">
                <a:solidFill>
                  <a:srgbClr val="FFFF00"/>
                </a:solidFill>
              </a:rPr>
              <a:t>no fear in death</a:t>
            </a:r>
            <a:r>
              <a:rPr lang="en-US" sz="2800" dirty="0" smtClean="0">
                <a:solidFill>
                  <a:schemeClr val="bg1"/>
                </a:solidFill>
              </a:rPr>
              <a:t>, this is the power of Christ in me." I've thought a lot about death the past few months having no idea what the future held. </a:t>
            </a:r>
            <a:endParaRPr lang="en-US" sz="2800" dirty="0">
              <a:solidFill>
                <a:schemeClr val="bg1"/>
              </a:solidFill>
            </a:endParaRPr>
          </a:p>
        </p:txBody>
      </p:sp>
      <p:sp>
        <p:nvSpPr>
          <p:cNvPr id="9" name="TextBox 8"/>
          <p:cNvSpPr txBox="1"/>
          <p:nvPr/>
        </p:nvSpPr>
        <p:spPr>
          <a:xfrm>
            <a:off x="152400" y="5029200"/>
            <a:ext cx="8991600" cy="1815882"/>
          </a:xfrm>
          <a:prstGeom prst="rect">
            <a:avLst/>
          </a:prstGeom>
          <a:noFill/>
        </p:spPr>
        <p:txBody>
          <a:bodyPr wrap="square" rtlCol="0">
            <a:spAutoFit/>
          </a:bodyPr>
          <a:lstStyle/>
          <a:p>
            <a:r>
              <a:rPr lang="en-US" sz="2800" dirty="0" smtClean="0">
                <a:solidFill>
                  <a:schemeClr val="bg1"/>
                </a:solidFill>
              </a:rPr>
              <a:t>I came to realize that, </a:t>
            </a:r>
            <a:r>
              <a:rPr lang="en-US" sz="2800" dirty="0" smtClean="0">
                <a:solidFill>
                  <a:srgbClr val="FFFF00"/>
                </a:solidFill>
              </a:rPr>
              <a:t>for </a:t>
            </a:r>
            <a:r>
              <a:rPr lang="en-US" sz="2800" dirty="0">
                <a:solidFill>
                  <a:srgbClr val="FFFF00"/>
                </a:solidFill>
              </a:rPr>
              <a:t>C</a:t>
            </a:r>
            <a:r>
              <a:rPr lang="en-US" sz="2800" dirty="0" smtClean="0">
                <a:solidFill>
                  <a:srgbClr val="FFFF00"/>
                </a:solidFill>
              </a:rPr>
              <a:t>hristians, death is beautiful</a:t>
            </a:r>
            <a:r>
              <a:rPr lang="en-US" sz="2800" dirty="0" smtClean="0">
                <a:solidFill>
                  <a:schemeClr val="bg1"/>
                </a:solidFill>
              </a:rPr>
              <a:t>. Painful, but not fearful. God made it beautiful when He sent His only Son to this broken world. </a:t>
            </a:r>
            <a:r>
              <a:rPr lang="en-US" sz="2800" dirty="0" smtClean="0">
                <a:solidFill>
                  <a:srgbClr val="FFFF00"/>
                </a:solidFill>
              </a:rPr>
              <a:t>Sin makes death ugly, Jesus' blood cleanses the ugliness and brings us Home</a:t>
            </a:r>
            <a:r>
              <a:rPr lang="en-US" sz="2800" dirty="0" smtClean="0">
                <a:solidFill>
                  <a:schemeClr val="bg1"/>
                </a:solidFill>
              </a:rPr>
              <a:t>. I am</a:t>
            </a:r>
            <a:endParaRPr lang="en-US" sz="2800" dirty="0">
              <a:solidFill>
                <a:schemeClr val="bg1"/>
              </a:solidFill>
            </a:endParaRPr>
          </a:p>
        </p:txBody>
      </p:sp>
      <p:pic>
        <p:nvPicPr>
          <p:cNvPr id="11" name="Picture 10" descr="https://scontent-a-atl.xx.fbcdn.net/hphotos-prn2/1471783_10201236057959657_1996312806_n.jpg"/>
          <p:cNvPicPr>
            <a:picLocks noChangeAspect="1"/>
          </p:cNvPicPr>
          <p:nvPr/>
        </p:nvPicPr>
        <p:blipFill>
          <a:blip r:embed="rId2" cstate="print"/>
          <a:srcRect/>
          <a:stretch>
            <a:fillRect/>
          </a:stretch>
        </p:blipFill>
        <p:spPr bwMode="auto">
          <a:xfrm>
            <a:off x="5449513" y="91440"/>
            <a:ext cx="3618287" cy="493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152400"/>
            <a:ext cx="5257800" cy="914400"/>
          </a:xfrm>
          <a:ln>
            <a:solidFill>
              <a:schemeClr val="bg1"/>
            </a:solidFill>
          </a:ln>
        </p:spPr>
        <p:txBody>
          <a:bodyPr>
            <a:noAutofit/>
          </a:bodyPr>
          <a:lstStyle/>
          <a:p>
            <a:pPr algn="ctr"/>
            <a:r>
              <a:rPr lang="en-US" sz="3000" b="0" dirty="0" smtClean="0">
                <a:solidFill>
                  <a:schemeClr val="bg1"/>
                </a:solidFill>
              </a:rPr>
              <a:t>(Three Days Later) </a:t>
            </a:r>
            <a:br>
              <a:rPr lang="en-US" sz="3000" b="0" dirty="0" smtClean="0">
                <a:solidFill>
                  <a:schemeClr val="bg1"/>
                </a:solidFill>
              </a:rPr>
            </a:br>
            <a:r>
              <a:rPr lang="en-US" sz="3000" b="0" dirty="0" smtClean="0">
                <a:solidFill>
                  <a:schemeClr val="bg1"/>
                </a:solidFill>
              </a:rPr>
              <a:t>Adam’s sister, Brianne, wrote:</a:t>
            </a:r>
            <a:endParaRPr lang="en-US" sz="3000" b="0" dirty="0">
              <a:solidFill>
                <a:schemeClr val="bg1"/>
              </a:solidFill>
            </a:endParaRPr>
          </a:p>
        </p:txBody>
      </p:sp>
      <p:sp>
        <p:nvSpPr>
          <p:cNvPr id="7" name="Text Placeholder 6"/>
          <p:cNvSpPr>
            <a:spLocks noGrp="1"/>
          </p:cNvSpPr>
          <p:nvPr>
            <p:ph type="body" sz="half" idx="2"/>
          </p:nvPr>
        </p:nvSpPr>
        <p:spPr>
          <a:xfrm>
            <a:off x="152400" y="1219200"/>
            <a:ext cx="5105400" cy="3657600"/>
          </a:xfrm>
        </p:spPr>
        <p:txBody>
          <a:bodyPr>
            <a:noAutofit/>
          </a:bodyPr>
          <a:lstStyle/>
          <a:p>
            <a:r>
              <a:rPr lang="en-US" sz="2800" i="1" dirty="0" smtClean="0">
                <a:solidFill>
                  <a:schemeClr val="bg1"/>
                </a:solidFill>
              </a:rPr>
              <a:t> </a:t>
            </a:r>
            <a:r>
              <a:rPr lang="en-US" sz="2800" dirty="0" smtClean="0">
                <a:solidFill>
                  <a:schemeClr val="bg1"/>
                </a:solidFill>
              </a:rPr>
              <a:t>confident that Adam is receiving God's ultimate gift.</a:t>
            </a:r>
            <a:r>
              <a:rPr lang="en-US" sz="2800" dirty="0">
                <a:solidFill>
                  <a:schemeClr val="bg1"/>
                </a:solidFill>
              </a:rPr>
              <a:t> </a:t>
            </a:r>
            <a:r>
              <a:rPr lang="en-US" sz="2800" dirty="0" smtClean="0">
                <a:solidFill>
                  <a:schemeClr val="bg1"/>
                </a:solidFill>
              </a:rPr>
              <a:t>Although a </a:t>
            </a:r>
            <a:r>
              <a:rPr lang="en-US" sz="2800" dirty="0">
                <a:solidFill>
                  <a:schemeClr val="bg1"/>
                </a:solidFill>
              </a:rPr>
              <a:t>C</a:t>
            </a:r>
            <a:r>
              <a:rPr lang="en-US" sz="2800" dirty="0" smtClean="0">
                <a:solidFill>
                  <a:schemeClr val="bg1"/>
                </a:solidFill>
              </a:rPr>
              <a:t>hristian's death is beautiful, </a:t>
            </a:r>
            <a:r>
              <a:rPr lang="en-US" sz="2800" dirty="0" smtClean="0">
                <a:solidFill>
                  <a:srgbClr val="FFFF00"/>
                </a:solidFill>
              </a:rPr>
              <a:t>that doesn't mean it does not hurt</a:t>
            </a:r>
            <a:r>
              <a:rPr lang="en-US" sz="2800" dirty="0" smtClean="0">
                <a:solidFill>
                  <a:schemeClr val="bg1"/>
                </a:solidFill>
              </a:rPr>
              <a:t>. Everything about me hurts - my heart, my body, my mind. But "it's better to feel pain, than nothing at all." We cannot bring Adam back to his earthly home, but we</a:t>
            </a:r>
            <a:endParaRPr lang="en-US" sz="2800" dirty="0">
              <a:solidFill>
                <a:schemeClr val="bg1"/>
              </a:solidFill>
            </a:endParaRPr>
          </a:p>
        </p:txBody>
      </p:sp>
      <p:sp>
        <p:nvSpPr>
          <p:cNvPr id="9" name="TextBox 8"/>
          <p:cNvSpPr txBox="1"/>
          <p:nvPr/>
        </p:nvSpPr>
        <p:spPr>
          <a:xfrm>
            <a:off x="152400" y="5029200"/>
            <a:ext cx="8991600" cy="1615827"/>
          </a:xfrm>
          <a:prstGeom prst="rect">
            <a:avLst/>
          </a:prstGeom>
          <a:noFill/>
        </p:spPr>
        <p:txBody>
          <a:bodyPr wrap="square" rtlCol="0">
            <a:spAutoFit/>
          </a:bodyPr>
          <a:lstStyle/>
          <a:p>
            <a:pPr>
              <a:spcAft>
                <a:spcPts val="1800"/>
              </a:spcAft>
            </a:pPr>
            <a:r>
              <a:rPr lang="en-US" sz="2800" dirty="0" smtClean="0">
                <a:solidFill>
                  <a:schemeClr val="bg1"/>
                </a:solidFill>
              </a:rPr>
              <a:t>can surely meet him in our Heavenly Home.</a:t>
            </a:r>
            <a:endParaRPr lang="en-US" sz="2800" dirty="0">
              <a:solidFill>
                <a:schemeClr val="bg1"/>
              </a:solidFill>
            </a:endParaRPr>
          </a:p>
          <a:p>
            <a:pPr>
              <a:spcAft>
                <a:spcPts val="1800"/>
              </a:spcAft>
            </a:pPr>
            <a:r>
              <a:rPr lang="en-US" sz="2800" dirty="0" smtClean="0">
                <a:solidFill>
                  <a:schemeClr val="bg1"/>
                </a:solidFill>
              </a:rPr>
              <a:t>I long for just a few more moments with him. I want him to give me one more rib breaking bear hug. I want him to</a:t>
            </a:r>
            <a:endParaRPr lang="en-US" sz="2800" dirty="0">
              <a:solidFill>
                <a:schemeClr val="bg1"/>
              </a:solidFill>
            </a:endParaRPr>
          </a:p>
        </p:txBody>
      </p:sp>
      <p:pic>
        <p:nvPicPr>
          <p:cNvPr id="11" name="Picture 10" descr="https://scontent-a-atl.xx.fbcdn.net/hphotos-prn2/1471783_10201236057959657_1996312806_n.jpg"/>
          <p:cNvPicPr>
            <a:picLocks noChangeAspect="1"/>
          </p:cNvPicPr>
          <p:nvPr/>
        </p:nvPicPr>
        <p:blipFill>
          <a:blip r:embed="rId2" cstate="print"/>
          <a:srcRect/>
          <a:stretch>
            <a:fillRect/>
          </a:stretch>
        </p:blipFill>
        <p:spPr bwMode="auto">
          <a:xfrm>
            <a:off x="5449513" y="91440"/>
            <a:ext cx="3618287" cy="493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152400"/>
            <a:ext cx="5257800" cy="914400"/>
          </a:xfrm>
          <a:ln>
            <a:solidFill>
              <a:schemeClr val="bg1"/>
            </a:solidFill>
          </a:ln>
        </p:spPr>
        <p:txBody>
          <a:bodyPr>
            <a:noAutofit/>
          </a:bodyPr>
          <a:lstStyle/>
          <a:p>
            <a:pPr algn="ctr"/>
            <a:r>
              <a:rPr lang="en-US" sz="3000" b="0" dirty="0" smtClean="0">
                <a:solidFill>
                  <a:schemeClr val="bg1"/>
                </a:solidFill>
              </a:rPr>
              <a:t>(Three Days Later) </a:t>
            </a:r>
            <a:br>
              <a:rPr lang="en-US" sz="3000" b="0" dirty="0" smtClean="0">
                <a:solidFill>
                  <a:schemeClr val="bg1"/>
                </a:solidFill>
              </a:rPr>
            </a:br>
            <a:r>
              <a:rPr lang="en-US" sz="3000" b="0" dirty="0" smtClean="0">
                <a:solidFill>
                  <a:schemeClr val="bg1"/>
                </a:solidFill>
              </a:rPr>
              <a:t>Adam’s sister, Brianne, wrote:</a:t>
            </a:r>
            <a:endParaRPr lang="en-US" sz="3000" b="0" dirty="0">
              <a:solidFill>
                <a:schemeClr val="bg1"/>
              </a:solidFill>
            </a:endParaRPr>
          </a:p>
        </p:txBody>
      </p:sp>
      <p:sp>
        <p:nvSpPr>
          <p:cNvPr id="7" name="Text Placeholder 6"/>
          <p:cNvSpPr>
            <a:spLocks noGrp="1"/>
          </p:cNvSpPr>
          <p:nvPr>
            <p:ph type="body" sz="half" idx="2"/>
          </p:nvPr>
        </p:nvSpPr>
        <p:spPr>
          <a:xfrm>
            <a:off x="152400" y="1219200"/>
            <a:ext cx="5105400" cy="3657600"/>
          </a:xfrm>
        </p:spPr>
        <p:txBody>
          <a:bodyPr>
            <a:noAutofit/>
          </a:bodyPr>
          <a:lstStyle/>
          <a:p>
            <a:r>
              <a:rPr lang="en-US" sz="2800" dirty="0" smtClean="0">
                <a:solidFill>
                  <a:schemeClr val="bg1"/>
                </a:solidFill>
              </a:rPr>
              <a:t>punch the cookies or muffins I baked. I want him to throw things at me while I'm trying to work. I want him to annoy me. I want to hear his laughter. </a:t>
            </a:r>
            <a:r>
              <a:rPr lang="en-US" sz="2800" dirty="0" smtClean="0">
                <a:solidFill>
                  <a:srgbClr val="FFFF00"/>
                </a:solidFill>
              </a:rPr>
              <a:t>I want to hear him tell me more about God's word. </a:t>
            </a:r>
            <a:r>
              <a:rPr lang="en-US" sz="2800" dirty="0" smtClean="0">
                <a:solidFill>
                  <a:schemeClr val="bg1"/>
                </a:solidFill>
              </a:rPr>
              <a:t>I want to listen to him play music. Man, I even want to smell him after one of his runs! But as</a:t>
            </a:r>
            <a:endParaRPr lang="en-US" sz="2800" dirty="0">
              <a:solidFill>
                <a:schemeClr val="bg1"/>
              </a:solidFill>
            </a:endParaRPr>
          </a:p>
        </p:txBody>
      </p:sp>
      <p:sp>
        <p:nvSpPr>
          <p:cNvPr id="9" name="TextBox 8"/>
          <p:cNvSpPr txBox="1"/>
          <p:nvPr/>
        </p:nvSpPr>
        <p:spPr>
          <a:xfrm>
            <a:off x="152400" y="5029200"/>
            <a:ext cx="8991600" cy="1815882"/>
          </a:xfrm>
          <a:prstGeom prst="rect">
            <a:avLst/>
          </a:prstGeom>
          <a:noFill/>
        </p:spPr>
        <p:txBody>
          <a:bodyPr wrap="square" rtlCol="0">
            <a:spAutoFit/>
          </a:bodyPr>
          <a:lstStyle/>
          <a:p>
            <a:r>
              <a:rPr lang="en-US" sz="2800" dirty="0" smtClean="0">
                <a:solidFill>
                  <a:schemeClr val="bg1"/>
                </a:solidFill>
              </a:rPr>
              <a:t>much as my heart longs for those little comforts, none of them are worth bringing him back to this broken world. That isn't even an option! Therefore, one day, </a:t>
            </a:r>
            <a:r>
              <a:rPr lang="en-US" sz="2800" dirty="0" smtClean="0">
                <a:solidFill>
                  <a:srgbClr val="FFFF00"/>
                </a:solidFill>
              </a:rPr>
              <a:t>I will join him with our Heavenly Father.</a:t>
            </a:r>
            <a:endParaRPr lang="en-US" sz="2800" dirty="0">
              <a:solidFill>
                <a:srgbClr val="FFFF00"/>
              </a:solidFill>
            </a:endParaRPr>
          </a:p>
        </p:txBody>
      </p:sp>
      <p:pic>
        <p:nvPicPr>
          <p:cNvPr id="11" name="Picture 10" descr="https://scontent-a-atl.xx.fbcdn.net/hphotos-prn2/1471783_10201236057959657_1996312806_n.jpg"/>
          <p:cNvPicPr>
            <a:picLocks noChangeAspect="1"/>
          </p:cNvPicPr>
          <p:nvPr/>
        </p:nvPicPr>
        <p:blipFill>
          <a:blip r:embed="rId2" cstate="print"/>
          <a:srcRect/>
          <a:stretch>
            <a:fillRect/>
          </a:stretch>
        </p:blipFill>
        <p:spPr bwMode="auto">
          <a:xfrm>
            <a:off x="5449513" y="91440"/>
            <a:ext cx="3618287" cy="493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152400"/>
            <a:ext cx="5257800" cy="914400"/>
          </a:xfrm>
          <a:ln>
            <a:solidFill>
              <a:schemeClr val="bg1"/>
            </a:solidFill>
          </a:ln>
        </p:spPr>
        <p:txBody>
          <a:bodyPr>
            <a:noAutofit/>
          </a:bodyPr>
          <a:lstStyle/>
          <a:p>
            <a:pPr algn="ctr"/>
            <a:r>
              <a:rPr lang="en-US" sz="3000" b="0" dirty="0" smtClean="0">
                <a:solidFill>
                  <a:schemeClr val="bg1"/>
                </a:solidFill>
              </a:rPr>
              <a:t>(Three Days Later) </a:t>
            </a:r>
            <a:br>
              <a:rPr lang="en-US" sz="3000" b="0" dirty="0" smtClean="0">
                <a:solidFill>
                  <a:schemeClr val="bg1"/>
                </a:solidFill>
              </a:rPr>
            </a:br>
            <a:r>
              <a:rPr lang="en-US" sz="3000" b="0" dirty="0" smtClean="0">
                <a:solidFill>
                  <a:schemeClr val="bg1"/>
                </a:solidFill>
              </a:rPr>
              <a:t>Adam’s sister, Brianne, wrote:</a:t>
            </a:r>
            <a:endParaRPr lang="en-US" sz="3000" b="0" dirty="0">
              <a:solidFill>
                <a:schemeClr val="bg1"/>
              </a:solidFill>
            </a:endParaRPr>
          </a:p>
        </p:txBody>
      </p:sp>
      <p:sp>
        <p:nvSpPr>
          <p:cNvPr id="7" name="Text Placeholder 6"/>
          <p:cNvSpPr>
            <a:spLocks noGrp="1"/>
          </p:cNvSpPr>
          <p:nvPr>
            <p:ph type="body" sz="half" idx="2"/>
          </p:nvPr>
        </p:nvSpPr>
        <p:spPr>
          <a:xfrm>
            <a:off x="152400" y="1219200"/>
            <a:ext cx="5105400" cy="3657600"/>
          </a:xfrm>
        </p:spPr>
        <p:txBody>
          <a:bodyPr>
            <a:noAutofit/>
          </a:bodyPr>
          <a:lstStyle/>
          <a:p>
            <a:r>
              <a:rPr lang="en-US" sz="2800" dirty="0" smtClean="0">
                <a:solidFill>
                  <a:schemeClr val="bg1"/>
                </a:solidFill>
              </a:rPr>
              <a:t>Grief is a fickle friend. It not only pains you because of your loss, but it pains you for the loss of others. </a:t>
            </a:r>
            <a:r>
              <a:rPr lang="en-US" sz="2800" dirty="0" smtClean="0">
                <a:solidFill>
                  <a:srgbClr val="FFFF00"/>
                </a:solidFill>
              </a:rPr>
              <a:t>My heart aches for each of you</a:t>
            </a:r>
            <a:r>
              <a:rPr lang="en-US" sz="2800" dirty="0" smtClean="0">
                <a:solidFill>
                  <a:schemeClr val="bg1"/>
                </a:solidFill>
              </a:rPr>
              <a:t> - whether you are his relative, his friend, his roommate, his co-worker, or merely someone who has grown to know him only through these posts. All of my</a:t>
            </a:r>
            <a:endParaRPr lang="en-US" sz="2800" dirty="0">
              <a:solidFill>
                <a:schemeClr val="bg1"/>
              </a:solidFill>
            </a:endParaRPr>
          </a:p>
        </p:txBody>
      </p:sp>
      <p:sp>
        <p:nvSpPr>
          <p:cNvPr id="9" name="TextBox 8"/>
          <p:cNvSpPr txBox="1"/>
          <p:nvPr/>
        </p:nvSpPr>
        <p:spPr>
          <a:xfrm>
            <a:off x="152400" y="5029200"/>
            <a:ext cx="8991600" cy="1815882"/>
          </a:xfrm>
          <a:prstGeom prst="rect">
            <a:avLst/>
          </a:prstGeom>
          <a:noFill/>
        </p:spPr>
        <p:txBody>
          <a:bodyPr wrap="square" rtlCol="0">
            <a:spAutoFit/>
          </a:bodyPr>
          <a:lstStyle/>
          <a:p>
            <a:r>
              <a:rPr lang="en-US" sz="2800" dirty="0" smtClean="0">
                <a:solidFill>
                  <a:schemeClr val="bg1"/>
                </a:solidFill>
              </a:rPr>
              <a:t>love to you and if I could hug each of you? Well, your necks might be sore. Thank you for showing me God's love through your posts, messages, texts, calls, prayers, and generosity. I realize there is a big difference in being helpful and *feeling*</a:t>
            </a:r>
            <a:endParaRPr lang="en-US" sz="2800" dirty="0">
              <a:solidFill>
                <a:schemeClr val="bg1"/>
              </a:solidFill>
            </a:endParaRPr>
          </a:p>
        </p:txBody>
      </p:sp>
      <p:pic>
        <p:nvPicPr>
          <p:cNvPr id="11" name="Picture 10" descr="https://scontent-a-atl.xx.fbcdn.net/hphotos-prn2/1471783_10201236057959657_1996312806_n.jpg"/>
          <p:cNvPicPr>
            <a:picLocks noChangeAspect="1"/>
          </p:cNvPicPr>
          <p:nvPr/>
        </p:nvPicPr>
        <p:blipFill>
          <a:blip r:embed="rId2" cstate="print"/>
          <a:srcRect/>
          <a:stretch>
            <a:fillRect/>
          </a:stretch>
        </p:blipFill>
        <p:spPr bwMode="auto">
          <a:xfrm>
            <a:off x="5449513" y="91440"/>
            <a:ext cx="3618287" cy="493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76200"/>
            <a:ext cx="5410200" cy="914400"/>
          </a:xfrm>
          <a:ln>
            <a:solidFill>
              <a:schemeClr val="bg1"/>
            </a:solidFill>
          </a:ln>
        </p:spPr>
        <p:txBody>
          <a:bodyPr>
            <a:noAutofit/>
          </a:bodyPr>
          <a:lstStyle/>
          <a:p>
            <a:pPr algn="ctr"/>
            <a:r>
              <a:rPr lang="en-US" sz="3000" b="0" dirty="0" smtClean="0">
                <a:solidFill>
                  <a:schemeClr val="bg1"/>
                </a:solidFill>
              </a:rPr>
              <a:t>(Sunday, Hours After Finding Out)</a:t>
            </a:r>
            <a:br>
              <a:rPr lang="en-US" sz="3000" b="0" dirty="0" smtClean="0">
                <a:solidFill>
                  <a:schemeClr val="bg1"/>
                </a:solidFill>
              </a:rPr>
            </a:br>
            <a:r>
              <a:rPr lang="en-US" sz="3000" b="0" dirty="0" smtClean="0">
                <a:solidFill>
                  <a:schemeClr val="bg1"/>
                </a:solidFill>
              </a:rPr>
              <a:t>Adam’s Dad, Scott, Said:</a:t>
            </a:r>
            <a:endParaRPr lang="en-US" sz="3000" b="0" dirty="0">
              <a:solidFill>
                <a:schemeClr val="bg1"/>
              </a:solidFill>
            </a:endParaRPr>
          </a:p>
        </p:txBody>
      </p:sp>
      <p:sp>
        <p:nvSpPr>
          <p:cNvPr id="7" name="Text Placeholder 6"/>
          <p:cNvSpPr>
            <a:spLocks noGrp="1"/>
          </p:cNvSpPr>
          <p:nvPr>
            <p:ph type="body" sz="half" idx="2"/>
          </p:nvPr>
        </p:nvSpPr>
        <p:spPr>
          <a:xfrm>
            <a:off x="152400" y="990600"/>
            <a:ext cx="5334000" cy="3657600"/>
          </a:xfrm>
        </p:spPr>
        <p:txBody>
          <a:bodyPr>
            <a:noAutofit/>
          </a:bodyPr>
          <a:lstStyle/>
          <a:p>
            <a:r>
              <a:rPr lang="en-US" sz="2800" i="1" dirty="0" smtClean="0">
                <a:solidFill>
                  <a:schemeClr val="bg1"/>
                </a:solidFill>
              </a:rPr>
              <a:t>"Thank you for your prayers. I thank God for my firstborn son, Adam Smelser. I love him and I respect him. I know many of you do too. I am sorry to share with you the grim probability that follows. Adam was last seen leaving his apt. near the river wearing no shoes, </a:t>
            </a:r>
            <a:endParaRPr lang="en-US" sz="2800" dirty="0">
              <a:solidFill>
                <a:schemeClr val="bg1"/>
              </a:solidFill>
            </a:endParaRPr>
          </a:p>
        </p:txBody>
      </p:sp>
      <p:pic>
        <p:nvPicPr>
          <p:cNvPr id="1026" name="Picture 2" descr="https://scontent-b-atl.xx.fbcdn.net/hphotos-frc1/999172_10202125900967282_856741508_n.jpg"/>
          <p:cNvPicPr>
            <a:picLocks noChangeAspect="1" noChangeArrowheads="1"/>
          </p:cNvPicPr>
          <p:nvPr/>
        </p:nvPicPr>
        <p:blipFill>
          <a:blip r:embed="rId2" cstate="print"/>
          <a:srcRect t="11458" r="5556"/>
          <a:stretch>
            <a:fillRect/>
          </a:stretch>
        </p:blipFill>
        <p:spPr bwMode="auto">
          <a:xfrm>
            <a:off x="5553457" y="121920"/>
            <a:ext cx="3438143" cy="4297680"/>
          </a:xfrm>
          <a:prstGeom prst="rect">
            <a:avLst/>
          </a:prstGeom>
          <a:noFill/>
        </p:spPr>
      </p:pic>
      <p:sp>
        <p:nvSpPr>
          <p:cNvPr id="9" name="TextBox 8"/>
          <p:cNvSpPr txBox="1"/>
          <p:nvPr/>
        </p:nvSpPr>
        <p:spPr>
          <a:xfrm>
            <a:off x="152400" y="4417159"/>
            <a:ext cx="8991600" cy="2246769"/>
          </a:xfrm>
          <a:prstGeom prst="rect">
            <a:avLst/>
          </a:prstGeom>
          <a:noFill/>
        </p:spPr>
        <p:txBody>
          <a:bodyPr wrap="square" rtlCol="0">
            <a:spAutoFit/>
          </a:bodyPr>
          <a:lstStyle/>
          <a:p>
            <a:r>
              <a:rPr lang="en-US" sz="2800" i="1" dirty="0" smtClean="0">
                <a:solidFill>
                  <a:schemeClr val="bg1"/>
                </a:solidFill>
              </a:rPr>
              <a:t>and leaving behind his truck and cell phone. If he'd been going for a run, he would likely have worn shoes (though not always). The lack of shoes points more likely to plans to swim.</a:t>
            </a:r>
            <a:r>
              <a:rPr lang="en-US" sz="2800" i="1" dirty="0">
                <a:solidFill>
                  <a:schemeClr val="bg1"/>
                </a:solidFill>
              </a:rPr>
              <a:t> </a:t>
            </a:r>
            <a:r>
              <a:rPr lang="en-US" sz="2800" i="1" dirty="0" smtClean="0">
                <a:solidFill>
                  <a:schemeClr val="bg1"/>
                </a:solidFill>
              </a:rPr>
              <a:t>But about half an hour later after Adam left , witnesses saw a bearded man struggling in the water…</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152400"/>
            <a:ext cx="5257800" cy="914400"/>
          </a:xfrm>
          <a:ln>
            <a:solidFill>
              <a:schemeClr val="bg1"/>
            </a:solidFill>
          </a:ln>
        </p:spPr>
        <p:txBody>
          <a:bodyPr>
            <a:noAutofit/>
          </a:bodyPr>
          <a:lstStyle/>
          <a:p>
            <a:pPr algn="ctr"/>
            <a:r>
              <a:rPr lang="en-US" sz="3000" b="0" dirty="0" smtClean="0">
                <a:solidFill>
                  <a:schemeClr val="bg1"/>
                </a:solidFill>
              </a:rPr>
              <a:t>(Three Days Later) </a:t>
            </a:r>
            <a:br>
              <a:rPr lang="en-US" sz="3000" b="0" dirty="0" smtClean="0">
                <a:solidFill>
                  <a:schemeClr val="bg1"/>
                </a:solidFill>
              </a:rPr>
            </a:br>
            <a:r>
              <a:rPr lang="en-US" sz="3000" b="0" dirty="0" smtClean="0">
                <a:solidFill>
                  <a:schemeClr val="bg1"/>
                </a:solidFill>
              </a:rPr>
              <a:t>Adam’s sister, Brianne, wrote:</a:t>
            </a:r>
            <a:endParaRPr lang="en-US" sz="3000" b="0" dirty="0">
              <a:solidFill>
                <a:schemeClr val="bg1"/>
              </a:solidFill>
            </a:endParaRPr>
          </a:p>
        </p:txBody>
      </p:sp>
      <p:sp>
        <p:nvSpPr>
          <p:cNvPr id="7" name="Text Placeholder 6"/>
          <p:cNvSpPr>
            <a:spLocks noGrp="1"/>
          </p:cNvSpPr>
          <p:nvPr>
            <p:ph type="body" sz="half" idx="2"/>
          </p:nvPr>
        </p:nvSpPr>
        <p:spPr>
          <a:xfrm>
            <a:off x="152400" y="1219200"/>
            <a:ext cx="5105400" cy="3810000"/>
          </a:xfrm>
        </p:spPr>
        <p:txBody>
          <a:bodyPr>
            <a:noAutofit/>
          </a:bodyPr>
          <a:lstStyle/>
          <a:p>
            <a:r>
              <a:rPr lang="en-US" sz="2600" dirty="0" smtClean="0">
                <a:solidFill>
                  <a:schemeClr val="bg1"/>
                </a:solidFill>
              </a:rPr>
              <a:t>helpful. But please know - please, please, please know - that you ARE helping. So very much. </a:t>
            </a:r>
            <a:br>
              <a:rPr lang="en-US" sz="2600" dirty="0" smtClean="0">
                <a:solidFill>
                  <a:schemeClr val="bg1"/>
                </a:solidFill>
              </a:rPr>
            </a:br>
            <a:r>
              <a:rPr lang="en-US" sz="2600" dirty="0" smtClean="0">
                <a:solidFill>
                  <a:schemeClr val="bg1"/>
                </a:solidFill>
              </a:rPr>
              <a:t>And so we face a new reality. And it will be ok, just a different ok. </a:t>
            </a:r>
            <a:r>
              <a:rPr lang="en-US" sz="2600" dirty="0" smtClean="0">
                <a:solidFill>
                  <a:srgbClr val="FFFF00"/>
                </a:solidFill>
              </a:rPr>
              <a:t>I praise God for the impact Adam had </a:t>
            </a:r>
            <a:r>
              <a:rPr lang="en-US" sz="2600" dirty="0" smtClean="0">
                <a:solidFill>
                  <a:schemeClr val="bg1"/>
                </a:solidFill>
              </a:rPr>
              <a:t>on so many and </a:t>
            </a:r>
            <a:r>
              <a:rPr lang="en-US" sz="2600" dirty="0" smtClean="0">
                <a:solidFill>
                  <a:srgbClr val="FFFF00"/>
                </a:solidFill>
              </a:rPr>
              <a:t>I pray He continues to use his death</a:t>
            </a:r>
            <a:r>
              <a:rPr lang="en-US" sz="2600" dirty="0" smtClean="0">
                <a:solidFill>
                  <a:schemeClr val="bg1"/>
                </a:solidFill>
              </a:rPr>
              <a:t> to bring others closer and more dedicated to Him. The Lord gave, and the Lord has taken away, </a:t>
            </a:r>
            <a:endParaRPr lang="en-US" sz="2600" dirty="0">
              <a:solidFill>
                <a:schemeClr val="bg1"/>
              </a:solidFill>
            </a:endParaRPr>
          </a:p>
        </p:txBody>
      </p:sp>
      <p:sp>
        <p:nvSpPr>
          <p:cNvPr id="9" name="TextBox 8"/>
          <p:cNvSpPr txBox="1"/>
          <p:nvPr/>
        </p:nvSpPr>
        <p:spPr>
          <a:xfrm>
            <a:off x="152400" y="5165229"/>
            <a:ext cx="8991600" cy="1692771"/>
          </a:xfrm>
          <a:prstGeom prst="rect">
            <a:avLst/>
          </a:prstGeom>
          <a:noFill/>
        </p:spPr>
        <p:txBody>
          <a:bodyPr wrap="square" rtlCol="0">
            <a:spAutoFit/>
          </a:bodyPr>
          <a:lstStyle/>
          <a:p>
            <a:r>
              <a:rPr lang="en-US" sz="2600" dirty="0" smtClean="0">
                <a:solidFill>
                  <a:schemeClr val="bg1"/>
                </a:solidFill>
              </a:rPr>
              <a:t>but He has never given us anything we cannot handle. He is able and is providing. </a:t>
            </a:r>
            <a:r>
              <a:rPr lang="en-US" sz="2600" dirty="0" smtClean="0">
                <a:solidFill>
                  <a:srgbClr val="FFFF00"/>
                </a:solidFill>
              </a:rPr>
              <a:t>I now realize he provided me with a big brother who has helped me prepare to go Home </a:t>
            </a:r>
            <a:r>
              <a:rPr lang="en-US" sz="2600" dirty="0" smtClean="0">
                <a:solidFill>
                  <a:schemeClr val="bg1"/>
                </a:solidFill>
              </a:rPr>
              <a:t>in ways I never expected. Glory to God.</a:t>
            </a:r>
            <a:endParaRPr lang="en-US" sz="2600" dirty="0">
              <a:solidFill>
                <a:schemeClr val="bg1"/>
              </a:solidFill>
            </a:endParaRPr>
          </a:p>
        </p:txBody>
      </p:sp>
      <p:pic>
        <p:nvPicPr>
          <p:cNvPr id="11" name="Picture 10" descr="https://scontent-a-atl.xx.fbcdn.net/hphotos-prn2/1471783_10201236057959657_1996312806_n.jpg"/>
          <p:cNvPicPr>
            <a:picLocks noChangeAspect="1"/>
          </p:cNvPicPr>
          <p:nvPr/>
        </p:nvPicPr>
        <p:blipFill>
          <a:blip r:embed="rId2" cstate="print"/>
          <a:srcRect/>
          <a:stretch>
            <a:fillRect/>
          </a:stretch>
        </p:blipFill>
        <p:spPr bwMode="auto">
          <a:xfrm>
            <a:off x="5449513" y="91440"/>
            <a:ext cx="3618287" cy="493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Scott, trying to encourage others struggling </a:t>
            </a:r>
            <a:br>
              <a:rPr lang="en-US" sz="3000" b="0" dirty="0" smtClean="0">
                <a:solidFill>
                  <a:schemeClr val="bg1"/>
                </a:solidFill>
              </a:rPr>
            </a:br>
            <a:r>
              <a:rPr lang="en-US" sz="3000" b="0" dirty="0" smtClean="0">
                <a:solidFill>
                  <a:schemeClr val="bg1"/>
                </a:solidFill>
              </a:rPr>
              <a:t>with the death of Adam, said:</a:t>
            </a:r>
            <a:endParaRPr lang="en-US" sz="3000" b="0" dirty="0">
              <a:solidFill>
                <a:schemeClr val="bg1"/>
              </a:solidFill>
            </a:endParaRPr>
          </a:p>
        </p:txBody>
      </p:sp>
      <p:sp>
        <p:nvSpPr>
          <p:cNvPr id="7" name="Text Placeholder 6"/>
          <p:cNvSpPr>
            <a:spLocks noGrp="1"/>
          </p:cNvSpPr>
          <p:nvPr>
            <p:ph type="body" sz="half" idx="2"/>
          </p:nvPr>
        </p:nvSpPr>
        <p:spPr>
          <a:xfrm>
            <a:off x="0" y="1143000"/>
            <a:ext cx="9144000" cy="5638800"/>
          </a:xfrm>
        </p:spPr>
        <p:txBody>
          <a:bodyPr>
            <a:noAutofit/>
          </a:bodyPr>
          <a:lstStyle/>
          <a:p>
            <a:pPr>
              <a:spcBef>
                <a:spcPts val="0"/>
              </a:spcBef>
              <a:spcAft>
                <a:spcPts val="1200"/>
              </a:spcAft>
            </a:pPr>
            <a:r>
              <a:rPr lang="en-US" sz="2800" i="1" dirty="0">
                <a:solidFill>
                  <a:schemeClr val="bg1"/>
                </a:solidFill>
              </a:rPr>
              <a:t>A few thoughts, and maybe a few answers to some questions. Those of you who know Adam, know </a:t>
            </a:r>
            <a:r>
              <a:rPr lang="en-US" sz="2800" i="1" dirty="0">
                <a:solidFill>
                  <a:srgbClr val="FFFF00"/>
                </a:solidFill>
              </a:rPr>
              <a:t>his zeal for God</a:t>
            </a:r>
            <a:r>
              <a:rPr lang="en-US" sz="2800" i="1" dirty="0">
                <a:solidFill>
                  <a:schemeClr val="bg1"/>
                </a:solidFill>
              </a:rPr>
              <a:t>. You also know </a:t>
            </a:r>
            <a:r>
              <a:rPr lang="en-US" sz="2800" i="1" dirty="0">
                <a:solidFill>
                  <a:srgbClr val="FFFF00"/>
                </a:solidFill>
              </a:rPr>
              <a:t>his goodness to others</a:t>
            </a:r>
            <a:r>
              <a:rPr lang="en-US" sz="2800" i="1" dirty="0">
                <a:solidFill>
                  <a:schemeClr val="bg1"/>
                </a:solidFill>
              </a:rPr>
              <a:t>. You also know he was independent and adventurous. He went to Alaska, slept in the woods, and was probably a bit disappointed in the lack of bears in the area. He lived in Texas in a garage without heat or AC. He made his own bed, tables, and shelves from scrap lumber. He </a:t>
            </a:r>
            <a:r>
              <a:rPr lang="en-US" sz="2800" i="1" dirty="0">
                <a:solidFill>
                  <a:srgbClr val="FFFF00"/>
                </a:solidFill>
              </a:rPr>
              <a:t>worked hard</a:t>
            </a:r>
            <a:r>
              <a:rPr lang="en-US" sz="2800" i="1" dirty="0">
                <a:solidFill>
                  <a:schemeClr val="bg1"/>
                </a:solidFill>
              </a:rPr>
              <a:t>, and </a:t>
            </a:r>
            <a:r>
              <a:rPr lang="en-US" sz="2800" i="1" dirty="0">
                <a:solidFill>
                  <a:srgbClr val="FFFF00"/>
                </a:solidFill>
              </a:rPr>
              <a:t>lived frugally </a:t>
            </a:r>
            <a:r>
              <a:rPr lang="en-US" sz="2800" i="1" dirty="0">
                <a:solidFill>
                  <a:schemeClr val="bg1"/>
                </a:solidFill>
              </a:rPr>
              <a:t>but </a:t>
            </a:r>
            <a:r>
              <a:rPr lang="en-US" sz="2800" i="1" dirty="0">
                <a:solidFill>
                  <a:srgbClr val="FFFF00"/>
                </a:solidFill>
              </a:rPr>
              <a:t>with zest</a:t>
            </a:r>
            <a:r>
              <a:rPr lang="en-US" sz="2800" i="1" dirty="0">
                <a:solidFill>
                  <a:schemeClr val="bg1"/>
                </a:solidFill>
              </a:rPr>
              <a:t>. His apt. had a few gifts from us, a recent letter from Brianne, his song book, his Bible, his school books, his running shoes, his harmonicas and guitar. He enjoyed painting, sewing (this was news to me) and exercise. He was a strong young man, and </a:t>
            </a:r>
            <a:r>
              <a:rPr lang="en-US" sz="2800" i="1" dirty="0">
                <a:solidFill>
                  <a:srgbClr val="FFFF00"/>
                </a:solidFill>
              </a:rPr>
              <a:t>kept himself fit</a:t>
            </a:r>
            <a:r>
              <a:rPr lang="en-US" sz="2800" i="1" dirty="0">
                <a:solidFill>
                  <a:schemeClr val="bg1"/>
                </a:solidFill>
              </a:rPr>
              <a:t>. His choice of swimming hole was </a:t>
            </a:r>
            <a:r>
              <a:rPr lang="en-US" sz="2800" i="1" dirty="0" smtClean="0">
                <a:solidFill>
                  <a:schemeClr val="bg1"/>
                </a:solidFill>
              </a:rPr>
              <a:t>apparently</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Scott, trying to encourage others struggling </a:t>
            </a:r>
            <a:br>
              <a:rPr lang="en-US" sz="3000" b="0" dirty="0" smtClean="0">
                <a:solidFill>
                  <a:schemeClr val="bg1"/>
                </a:solidFill>
              </a:rPr>
            </a:br>
            <a:r>
              <a:rPr lang="en-US" sz="3000" b="0" dirty="0" smtClean="0">
                <a:solidFill>
                  <a:schemeClr val="bg1"/>
                </a:solidFill>
              </a:rPr>
              <a:t>with the death of Adam, said:</a:t>
            </a:r>
            <a:endParaRPr lang="en-US" sz="3000" b="0" dirty="0">
              <a:solidFill>
                <a:schemeClr val="bg1"/>
              </a:solidFill>
            </a:endParaRPr>
          </a:p>
        </p:txBody>
      </p:sp>
      <p:sp>
        <p:nvSpPr>
          <p:cNvPr id="7" name="Text Placeholder 6"/>
          <p:cNvSpPr>
            <a:spLocks noGrp="1"/>
          </p:cNvSpPr>
          <p:nvPr>
            <p:ph type="body" sz="half" idx="2"/>
          </p:nvPr>
        </p:nvSpPr>
        <p:spPr>
          <a:xfrm>
            <a:off x="0" y="1143000"/>
            <a:ext cx="9144000" cy="5638800"/>
          </a:xfrm>
        </p:spPr>
        <p:txBody>
          <a:bodyPr>
            <a:noAutofit/>
          </a:bodyPr>
          <a:lstStyle/>
          <a:p>
            <a:pPr>
              <a:spcBef>
                <a:spcPts val="0"/>
              </a:spcBef>
              <a:spcAft>
                <a:spcPts val="1000"/>
              </a:spcAft>
            </a:pPr>
            <a:r>
              <a:rPr lang="en-US" sz="2800" i="1" dirty="0" smtClean="0">
                <a:solidFill>
                  <a:schemeClr val="bg1"/>
                </a:solidFill>
              </a:rPr>
              <a:t>to workout by swimming against the current coming off the rapids. He had apparently done it before, but at times when the river level was lower. He did not realize the danger of the undertow as a result of recent rain. </a:t>
            </a:r>
          </a:p>
          <a:p>
            <a:pPr>
              <a:spcBef>
                <a:spcPts val="0"/>
              </a:spcBef>
              <a:spcAft>
                <a:spcPts val="1200"/>
              </a:spcAft>
            </a:pPr>
            <a:r>
              <a:rPr lang="en-US" sz="2800" i="1" dirty="0" smtClean="0">
                <a:solidFill>
                  <a:srgbClr val="FFFF00"/>
                </a:solidFill>
              </a:rPr>
              <a:t>Do I wish God had intervened? </a:t>
            </a:r>
            <a:r>
              <a:rPr lang="en-US" sz="2800" i="1" dirty="0" smtClean="0">
                <a:solidFill>
                  <a:schemeClr val="bg1"/>
                </a:solidFill>
              </a:rPr>
              <a:t>Of course I do. My heart is broken. I miss my son, and wish I could have saved him. I wish I could tell him how much I admire him. I wish I could see what else this courageous and talented young man would do. </a:t>
            </a:r>
            <a:r>
              <a:rPr lang="en-US" sz="2800" i="1" dirty="0" smtClean="0">
                <a:solidFill>
                  <a:srgbClr val="FFFF00"/>
                </a:solidFill>
              </a:rPr>
              <a:t>But is it God's job - in this world below - to always intervene </a:t>
            </a:r>
            <a:r>
              <a:rPr lang="en-US" sz="2800" i="1" dirty="0" smtClean="0">
                <a:solidFill>
                  <a:schemeClr val="bg1"/>
                </a:solidFill>
              </a:rPr>
              <a:t>and save us from every illness? From every threat? From the laws of nature and physics? </a:t>
            </a:r>
            <a:r>
              <a:rPr lang="en-US" sz="2800" i="1" dirty="0" smtClean="0">
                <a:solidFill>
                  <a:srgbClr val="FFFF00"/>
                </a:solidFill>
              </a:rPr>
              <a:t>He can intervene. </a:t>
            </a:r>
            <a:r>
              <a:rPr lang="en-US" sz="2800" i="1" dirty="0" smtClean="0">
                <a:solidFill>
                  <a:schemeClr val="bg1"/>
                </a:solidFill>
              </a:rPr>
              <a:t>He saved Peter in Acts 12. But he didn't for James. Paul was spared when he was stoned, but Stephen was not. But both would face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Scott, trying to encourage others struggling </a:t>
            </a:r>
            <a:br>
              <a:rPr lang="en-US" sz="3000" b="0" dirty="0" smtClean="0">
                <a:solidFill>
                  <a:schemeClr val="bg1"/>
                </a:solidFill>
              </a:rPr>
            </a:br>
            <a:r>
              <a:rPr lang="en-US" sz="3000" b="0" dirty="0" smtClean="0">
                <a:solidFill>
                  <a:schemeClr val="bg1"/>
                </a:solidFill>
              </a:rPr>
              <a:t>with the death of Adam, said:</a:t>
            </a:r>
            <a:endParaRPr lang="en-US" sz="3000" b="0" dirty="0">
              <a:solidFill>
                <a:schemeClr val="bg1"/>
              </a:solidFill>
            </a:endParaRPr>
          </a:p>
        </p:txBody>
      </p:sp>
      <p:sp>
        <p:nvSpPr>
          <p:cNvPr id="7" name="Text Placeholder 6"/>
          <p:cNvSpPr>
            <a:spLocks noGrp="1"/>
          </p:cNvSpPr>
          <p:nvPr>
            <p:ph type="body" sz="half" idx="2"/>
          </p:nvPr>
        </p:nvSpPr>
        <p:spPr>
          <a:xfrm>
            <a:off x="0" y="1219200"/>
            <a:ext cx="9144000" cy="5638800"/>
          </a:xfrm>
        </p:spPr>
        <p:txBody>
          <a:bodyPr>
            <a:noAutofit/>
          </a:bodyPr>
          <a:lstStyle/>
          <a:p>
            <a:pPr>
              <a:spcBef>
                <a:spcPts val="0"/>
              </a:spcBef>
              <a:spcAft>
                <a:spcPts val="1200"/>
              </a:spcAft>
            </a:pPr>
            <a:r>
              <a:rPr lang="en-US" sz="2800" i="1" dirty="0" smtClean="0">
                <a:solidFill>
                  <a:schemeClr val="bg1"/>
                </a:solidFill>
              </a:rPr>
              <a:t>difficult deaths later. </a:t>
            </a:r>
            <a:endParaRPr lang="en-US" sz="2800" i="1" dirty="0">
              <a:solidFill>
                <a:schemeClr val="bg1"/>
              </a:solidFill>
            </a:endParaRPr>
          </a:p>
          <a:p>
            <a:pPr>
              <a:spcBef>
                <a:spcPts val="0"/>
              </a:spcBef>
              <a:spcAft>
                <a:spcPts val="1200"/>
              </a:spcAft>
            </a:pPr>
            <a:r>
              <a:rPr lang="en-US" sz="2800" b="1" i="1" u="sng" dirty="0" smtClean="0">
                <a:solidFill>
                  <a:srgbClr val="FFFF00"/>
                </a:solidFill>
              </a:rPr>
              <a:t>Late Saturday night</a:t>
            </a:r>
            <a:r>
              <a:rPr lang="en-US" sz="2800" i="1" dirty="0" smtClean="0">
                <a:solidFill>
                  <a:schemeClr val="bg1"/>
                </a:solidFill>
              </a:rPr>
              <a:t>, I told </a:t>
            </a:r>
            <a:r>
              <a:rPr lang="en-US" sz="2800" i="1" dirty="0" err="1" smtClean="0">
                <a:solidFill>
                  <a:schemeClr val="bg1"/>
                </a:solidFill>
              </a:rPr>
              <a:t>Bertina</a:t>
            </a:r>
            <a:r>
              <a:rPr lang="en-US" sz="2800" i="1" dirty="0" smtClean="0">
                <a:solidFill>
                  <a:schemeClr val="bg1"/>
                </a:solidFill>
              </a:rPr>
              <a:t> that we needed to </a:t>
            </a:r>
            <a:r>
              <a:rPr lang="en-US" sz="2800" i="1" dirty="0" smtClean="0">
                <a:solidFill>
                  <a:srgbClr val="FFFF00"/>
                </a:solidFill>
              </a:rPr>
              <a:t>enjoy the times we have</a:t>
            </a:r>
            <a:r>
              <a:rPr lang="en-US" sz="2800" i="1" dirty="0" smtClean="0">
                <a:solidFill>
                  <a:schemeClr val="bg1"/>
                </a:solidFill>
              </a:rPr>
              <a:t>, and that </a:t>
            </a:r>
            <a:r>
              <a:rPr lang="en-US" sz="2800" i="1" dirty="0" smtClean="0">
                <a:solidFill>
                  <a:srgbClr val="FFFF00"/>
                </a:solidFill>
              </a:rPr>
              <a:t>someday tragedies will strike us</a:t>
            </a:r>
            <a:r>
              <a:rPr lang="en-US" sz="2800" i="1" dirty="0" smtClean="0">
                <a:solidFill>
                  <a:schemeClr val="bg1"/>
                </a:solidFill>
              </a:rPr>
              <a:t>. I prayed, and we thanked God for our 3 boys and our 3 girls. I prayed for their safety – </a:t>
            </a:r>
            <a:r>
              <a:rPr lang="en-US" sz="2800" i="1" dirty="0" smtClean="0">
                <a:solidFill>
                  <a:srgbClr val="FFFF00"/>
                </a:solidFill>
              </a:rPr>
              <a:t>We do not get everything we pray for</a:t>
            </a:r>
            <a:r>
              <a:rPr lang="en-US" sz="2800" i="1" dirty="0" smtClean="0">
                <a:solidFill>
                  <a:schemeClr val="bg1"/>
                </a:solidFill>
              </a:rPr>
              <a:t>. Saints prayed for Peter's safety in Acts 12, and he was delivered. But I'm sure they prayed for James a few days before. Not all wishes are granted, else we would have a world full of very healthy, very ancient brethren. We have all have loved ones die that we prayed for. But another thought is this: </a:t>
            </a:r>
            <a:r>
              <a:rPr lang="en-US" sz="2800" i="1" dirty="0" smtClean="0">
                <a:solidFill>
                  <a:srgbClr val="FFFF00"/>
                </a:solidFill>
              </a:rPr>
              <a:t>God's definition of safe goes beyond this life. </a:t>
            </a:r>
          </a:p>
          <a:p>
            <a:pPr>
              <a:spcBef>
                <a:spcPts val="0"/>
              </a:spcBef>
              <a:spcAft>
                <a:spcPts val="1200"/>
              </a:spcAft>
            </a:pPr>
            <a:r>
              <a:rPr lang="en-US" sz="2800" i="1" dirty="0" smtClean="0">
                <a:solidFill>
                  <a:schemeClr val="bg1"/>
                </a:solidFill>
              </a:rPr>
              <a:t>Emma Bingham wrote that she had been fervently praying,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Scott, trying to encourage others struggling </a:t>
            </a:r>
            <a:br>
              <a:rPr lang="en-US" sz="3000" b="0" dirty="0" smtClean="0">
                <a:solidFill>
                  <a:schemeClr val="bg1"/>
                </a:solidFill>
              </a:rPr>
            </a:br>
            <a:r>
              <a:rPr lang="en-US" sz="3000" b="0" dirty="0" smtClean="0">
                <a:solidFill>
                  <a:schemeClr val="bg1"/>
                </a:solidFill>
              </a:rPr>
              <a:t>with the death of Adam, said:</a:t>
            </a:r>
            <a:endParaRPr lang="en-US" sz="3000" b="0" dirty="0">
              <a:solidFill>
                <a:schemeClr val="bg1"/>
              </a:solidFill>
            </a:endParaRPr>
          </a:p>
        </p:txBody>
      </p:sp>
      <p:sp>
        <p:nvSpPr>
          <p:cNvPr id="7" name="Text Placeholder 6"/>
          <p:cNvSpPr>
            <a:spLocks noGrp="1"/>
          </p:cNvSpPr>
          <p:nvPr>
            <p:ph type="body" sz="half" idx="2"/>
          </p:nvPr>
        </p:nvSpPr>
        <p:spPr>
          <a:xfrm>
            <a:off x="0" y="1219200"/>
            <a:ext cx="9144000" cy="5638800"/>
          </a:xfrm>
        </p:spPr>
        <p:txBody>
          <a:bodyPr>
            <a:noAutofit/>
          </a:bodyPr>
          <a:lstStyle/>
          <a:p>
            <a:pPr>
              <a:spcBef>
                <a:spcPts val="0"/>
              </a:spcBef>
              <a:spcAft>
                <a:spcPts val="1200"/>
              </a:spcAft>
            </a:pPr>
            <a:r>
              <a:rPr lang="en-US" sz="2800" i="1" dirty="0" smtClean="0">
                <a:solidFill>
                  <a:schemeClr val="bg1"/>
                </a:solidFill>
              </a:rPr>
              <a:t>“God save Adam, God save Adam.” Then she realized, </a:t>
            </a:r>
            <a:r>
              <a:rPr lang="en-US" sz="2800" i="1" dirty="0" smtClean="0">
                <a:solidFill>
                  <a:srgbClr val="FFFF00"/>
                </a:solidFill>
              </a:rPr>
              <a:t>God has already SAVED ADAM.</a:t>
            </a:r>
          </a:p>
          <a:p>
            <a:pPr>
              <a:spcBef>
                <a:spcPts val="0"/>
              </a:spcBef>
              <a:spcAft>
                <a:spcPts val="1200"/>
              </a:spcAft>
            </a:pPr>
            <a:r>
              <a:rPr lang="en-US" sz="2800" i="1" dirty="0" smtClean="0">
                <a:solidFill>
                  <a:schemeClr val="bg1"/>
                </a:solidFill>
              </a:rPr>
              <a:t>I read this morning that </a:t>
            </a:r>
            <a:r>
              <a:rPr lang="en-US" sz="2800" i="1" dirty="0" smtClean="0">
                <a:solidFill>
                  <a:srgbClr val="FFFF00"/>
                </a:solidFill>
              </a:rPr>
              <a:t>another comment Adam made </a:t>
            </a:r>
            <a:r>
              <a:rPr lang="en-US" sz="2800" i="1" dirty="0" smtClean="0">
                <a:solidFill>
                  <a:schemeClr val="bg1"/>
                </a:solidFill>
              </a:rPr>
              <a:t>in Bible class Sunday morning, was to the effect: "</a:t>
            </a:r>
            <a:r>
              <a:rPr lang="en-US" sz="2800" i="1" dirty="0" smtClean="0">
                <a:solidFill>
                  <a:srgbClr val="FFFF00"/>
                </a:solidFill>
              </a:rPr>
              <a:t>We are not made for this world</a:t>
            </a:r>
            <a:r>
              <a:rPr lang="en-US" sz="2800" i="1" dirty="0" smtClean="0">
                <a:solidFill>
                  <a:schemeClr val="bg1"/>
                </a:solidFill>
              </a:rPr>
              <a:t>.” My son's wisdom and zeal comfort me greatly. Do not mistake this to mean I am not suffering. Any father knows better. I am crying as I write this. But my son made these insights in Bible class, assembled with saints for worship, sang, prayed, and partook of the Lord's Supper. Then he went home, and went out for a swim. Alone. In a faster current than usual. </a:t>
            </a:r>
          </a:p>
          <a:p>
            <a:pPr>
              <a:spcBef>
                <a:spcPts val="0"/>
              </a:spcBef>
              <a:spcAft>
                <a:spcPts val="1200"/>
              </a:spcAft>
            </a:pPr>
            <a:r>
              <a:rPr lang="en-US" sz="2800" i="1" dirty="0" smtClean="0">
                <a:solidFill>
                  <a:schemeClr val="bg1"/>
                </a:solidFill>
              </a:rPr>
              <a:t>That means that he won't finish some of his earthly goals.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Scott, trying to encourage others struggling </a:t>
            </a:r>
            <a:br>
              <a:rPr lang="en-US" sz="3000" b="0" dirty="0" smtClean="0">
                <a:solidFill>
                  <a:schemeClr val="bg1"/>
                </a:solidFill>
              </a:rPr>
            </a:br>
            <a:r>
              <a:rPr lang="en-US" sz="3000" b="0" dirty="0" smtClean="0">
                <a:solidFill>
                  <a:schemeClr val="bg1"/>
                </a:solidFill>
              </a:rPr>
              <a:t>with the death of Adam, said:</a:t>
            </a:r>
            <a:endParaRPr lang="en-US" sz="3000" b="0" dirty="0">
              <a:solidFill>
                <a:schemeClr val="bg1"/>
              </a:solidFill>
            </a:endParaRPr>
          </a:p>
        </p:txBody>
      </p:sp>
      <p:sp>
        <p:nvSpPr>
          <p:cNvPr id="7" name="Text Placeholder 6"/>
          <p:cNvSpPr>
            <a:spLocks noGrp="1"/>
          </p:cNvSpPr>
          <p:nvPr>
            <p:ph type="body" sz="half" idx="2"/>
          </p:nvPr>
        </p:nvSpPr>
        <p:spPr>
          <a:xfrm>
            <a:off x="0" y="1219200"/>
            <a:ext cx="9144000" cy="5638800"/>
          </a:xfrm>
        </p:spPr>
        <p:txBody>
          <a:bodyPr>
            <a:noAutofit/>
          </a:bodyPr>
          <a:lstStyle/>
          <a:p>
            <a:pPr>
              <a:spcBef>
                <a:spcPts val="0"/>
              </a:spcBef>
              <a:spcAft>
                <a:spcPts val="1200"/>
              </a:spcAft>
            </a:pPr>
            <a:r>
              <a:rPr lang="en-US" sz="2800" i="1" dirty="0" smtClean="0">
                <a:solidFill>
                  <a:schemeClr val="bg1"/>
                </a:solidFill>
              </a:rPr>
              <a:t>He will not do his research experiment. He will not finish school. He will not begin his career. But these were side goals for Adam. </a:t>
            </a:r>
            <a:r>
              <a:rPr lang="en-US" sz="2800" i="1" dirty="0" smtClean="0">
                <a:solidFill>
                  <a:srgbClr val="FFFF00"/>
                </a:solidFill>
              </a:rPr>
              <a:t>His CHIEF goal was seeking the kingdom of God, and his righteousness.</a:t>
            </a:r>
            <a:r>
              <a:rPr lang="en-US" sz="2800" i="1" dirty="0" smtClean="0">
                <a:solidFill>
                  <a:schemeClr val="bg1"/>
                </a:solidFill>
              </a:rPr>
              <a:t> Rejoice in that for him. I thank God for Adam, and want to be more like him. </a:t>
            </a:r>
          </a:p>
          <a:p>
            <a:pPr>
              <a:spcBef>
                <a:spcPts val="0"/>
              </a:spcBef>
              <a:spcAft>
                <a:spcPts val="1200"/>
              </a:spcAft>
            </a:pPr>
            <a:r>
              <a:rPr lang="en-US" sz="2800" i="1" dirty="0" smtClean="0">
                <a:solidFill>
                  <a:schemeClr val="bg1"/>
                </a:solidFill>
              </a:rPr>
              <a:t>He is my hero</a:t>
            </a:r>
            <a:r>
              <a:rPr lang="en-US" sz="2800" i="1" dirty="0" smtClean="0">
                <a:solidFill>
                  <a:schemeClr val="bg1"/>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914400"/>
          </a:xfrm>
          <a:ln>
            <a:solidFill>
              <a:schemeClr val="bg1"/>
            </a:solidFill>
          </a:ln>
        </p:spPr>
        <p:txBody>
          <a:bodyPr>
            <a:noAutofit/>
          </a:bodyPr>
          <a:lstStyle/>
          <a:p>
            <a:pPr algn="ctr"/>
            <a:r>
              <a:rPr lang="en-US" sz="3000" b="0" dirty="0" smtClean="0">
                <a:solidFill>
                  <a:schemeClr val="bg1"/>
                </a:solidFill>
              </a:rPr>
              <a:t>When the body was found on Thursday, </a:t>
            </a:r>
            <a:br>
              <a:rPr lang="en-US" sz="3000" b="0" dirty="0" smtClean="0">
                <a:solidFill>
                  <a:schemeClr val="bg1"/>
                </a:solidFill>
              </a:rPr>
            </a:br>
            <a:r>
              <a:rPr lang="en-US" sz="3000" b="0" dirty="0" smtClean="0">
                <a:solidFill>
                  <a:schemeClr val="bg1"/>
                </a:solidFill>
              </a:rPr>
              <a:t>Scott wrote</a:t>
            </a:r>
            <a:r>
              <a:rPr lang="en-US" sz="3000" b="0" dirty="0" smtClean="0">
                <a:solidFill>
                  <a:schemeClr val="bg1"/>
                </a:solidFill>
              </a:rPr>
              <a:t>:</a:t>
            </a:r>
            <a:endParaRPr lang="en-US" sz="3000" b="0" dirty="0">
              <a:solidFill>
                <a:schemeClr val="bg1"/>
              </a:solidFill>
            </a:endParaRPr>
          </a:p>
        </p:txBody>
      </p:sp>
      <p:sp>
        <p:nvSpPr>
          <p:cNvPr id="7" name="Text Placeholder 6"/>
          <p:cNvSpPr>
            <a:spLocks noGrp="1"/>
          </p:cNvSpPr>
          <p:nvPr>
            <p:ph type="body" sz="half" idx="2"/>
          </p:nvPr>
        </p:nvSpPr>
        <p:spPr>
          <a:xfrm>
            <a:off x="0" y="1219200"/>
            <a:ext cx="9144000" cy="5638800"/>
          </a:xfrm>
        </p:spPr>
        <p:txBody>
          <a:bodyPr>
            <a:noAutofit/>
          </a:bodyPr>
          <a:lstStyle/>
          <a:p>
            <a:pPr algn="ctr">
              <a:spcBef>
                <a:spcPts val="0"/>
              </a:spcBef>
              <a:spcAft>
                <a:spcPts val="1200"/>
              </a:spcAft>
            </a:pPr>
            <a:endParaRPr lang="en-US" sz="2800" i="1" dirty="0" smtClean="0">
              <a:solidFill>
                <a:schemeClr val="bg1"/>
              </a:solidFill>
            </a:endParaRPr>
          </a:p>
          <a:p>
            <a:pPr algn="ctr">
              <a:spcBef>
                <a:spcPts val="0"/>
              </a:spcBef>
              <a:spcAft>
                <a:spcPts val="1200"/>
              </a:spcAft>
            </a:pPr>
            <a:r>
              <a:rPr lang="en-US" sz="3000" b="1" i="1" dirty="0" smtClean="0">
                <a:solidFill>
                  <a:srgbClr val="FFFF00"/>
                </a:solidFill>
              </a:rPr>
              <a:t>Thankful</a:t>
            </a:r>
            <a:r>
              <a:rPr lang="en-US" sz="3000" b="1" i="1" dirty="0" smtClean="0">
                <a:solidFill>
                  <a:schemeClr val="bg1"/>
                </a:solidFill>
              </a:rPr>
              <a:t>. Jesus saved Adam’s soul and </a:t>
            </a:r>
          </a:p>
          <a:p>
            <a:pPr algn="ctr">
              <a:spcBef>
                <a:spcPts val="0"/>
              </a:spcBef>
              <a:spcAft>
                <a:spcPts val="1200"/>
              </a:spcAft>
            </a:pPr>
            <a:r>
              <a:rPr lang="en-US" sz="3000" b="1" i="1" dirty="0" smtClean="0">
                <a:solidFill>
                  <a:schemeClr val="bg1"/>
                </a:solidFill>
              </a:rPr>
              <a:t>Warren County Rescue Department has found the shell.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019800" y="0"/>
            <a:ext cx="3048000" cy="685800"/>
          </a:xfrm>
          <a:ln>
            <a:solidFill>
              <a:schemeClr val="bg1"/>
            </a:solidFill>
          </a:ln>
        </p:spPr>
        <p:txBody>
          <a:bodyPr anchor="ctr" anchorCtr="1">
            <a:noAutofit/>
          </a:bodyPr>
          <a:lstStyle/>
          <a:p>
            <a:pPr algn="ctr"/>
            <a:r>
              <a:rPr lang="en-US" sz="3000" b="0" dirty="0" smtClean="0">
                <a:solidFill>
                  <a:schemeClr val="bg1"/>
                </a:solidFill>
              </a:rPr>
              <a:t>Psalm 121</a:t>
            </a:r>
            <a:endParaRPr lang="en-US" sz="3000" b="0" dirty="0">
              <a:solidFill>
                <a:schemeClr val="bg1"/>
              </a:solidFill>
            </a:endParaRPr>
          </a:p>
        </p:txBody>
      </p:sp>
      <p:sp>
        <p:nvSpPr>
          <p:cNvPr id="7" name="Text Placeholder 6"/>
          <p:cNvSpPr>
            <a:spLocks noGrp="1"/>
          </p:cNvSpPr>
          <p:nvPr>
            <p:ph type="body" sz="half" idx="2"/>
          </p:nvPr>
        </p:nvSpPr>
        <p:spPr>
          <a:xfrm>
            <a:off x="5943600" y="685800"/>
            <a:ext cx="3200400" cy="3429000"/>
          </a:xfrm>
        </p:spPr>
        <p:txBody>
          <a:bodyPr>
            <a:noAutofit/>
          </a:bodyPr>
          <a:lstStyle/>
          <a:p>
            <a:r>
              <a:rPr lang="en-US" sz="2700" baseline="30000" dirty="0">
                <a:solidFill>
                  <a:schemeClr val="bg1"/>
                </a:solidFill>
              </a:rPr>
              <a:t>1</a:t>
            </a:r>
            <a:r>
              <a:rPr lang="en-US" sz="2700" dirty="0">
                <a:solidFill>
                  <a:schemeClr val="bg1"/>
                </a:solidFill>
              </a:rPr>
              <a:t> I will lift up my eyes to the mountains; From where shall my help come? </a:t>
            </a:r>
            <a:r>
              <a:rPr lang="en-US" sz="2700" baseline="30000" dirty="0">
                <a:solidFill>
                  <a:schemeClr val="bg1"/>
                </a:solidFill>
              </a:rPr>
              <a:t>2</a:t>
            </a:r>
            <a:r>
              <a:rPr lang="en-US" sz="2700" dirty="0">
                <a:solidFill>
                  <a:schemeClr val="bg1"/>
                </a:solidFill>
              </a:rPr>
              <a:t> </a:t>
            </a:r>
            <a:r>
              <a:rPr lang="en-US" sz="2700" dirty="0">
                <a:solidFill>
                  <a:srgbClr val="FFFF00"/>
                </a:solidFill>
              </a:rPr>
              <a:t>My help </a:t>
            </a:r>
            <a:r>
              <a:rPr lang="en-US" sz="2700" i="1" dirty="0">
                <a:solidFill>
                  <a:srgbClr val="FFFF00"/>
                </a:solidFill>
              </a:rPr>
              <a:t>comes</a:t>
            </a:r>
            <a:r>
              <a:rPr lang="en-US" sz="2700" dirty="0">
                <a:solidFill>
                  <a:srgbClr val="FFFF00"/>
                </a:solidFill>
              </a:rPr>
              <a:t> from the </a:t>
            </a:r>
            <a:r>
              <a:rPr lang="en-US" sz="2700" cap="small" dirty="0">
                <a:solidFill>
                  <a:srgbClr val="FFFF00"/>
                </a:solidFill>
              </a:rPr>
              <a:t>Lord</a:t>
            </a:r>
            <a:r>
              <a:rPr lang="en-US" sz="2700" dirty="0">
                <a:solidFill>
                  <a:schemeClr val="bg1"/>
                </a:solidFill>
              </a:rPr>
              <a:t>, Who made </a:t>
            </a:r>
            <a:r>
              <a:rPr lang="en-US" sz="2700" dirty="0" smtClean="0">
                <a:solidFill>
                  <a:schemeClr val="bg1"/>
                </a:solidFill>
              </a:rPr>
              <a:t>heaven </a:t>
            </a:r>
            <a:r>
              <a:rPr lang="en-US" sz="2700" dirty="0">
                <a:solidFill>
                  <a:schemeClr val="bg1"/>
                </a:solidFill>
              </a:rPr>
              <a:t>and earth. </a:t>
            </a:r>
            <a:r>
              <a:rPr lang="en-US" sz="2700" baseline="30000" dirty="0" smtClean="0">
                <a:solidFill>
                  <a:schemeClr val="bg1"/>
                </a:solidFill>
              </a:rPr>
              <a:t>3</a:t>
            </a:r>
            <a:r>
              <a:rPr lang="en-US" sz="2700" dirty="0" smtClean="0">
                <a:solidFill>
                  <a:schemeClr val="bg1"/>
                </a:solidFill>
              </a:rPr>
              <a:t> He will not allow</a:t>
            </a:r>
            <a:endParaRPr lang="en-US" sz="2700" dirty="0">
              <a:solidFill>
                <a:schemeClr val="bg1"/>
              </a:solidFill>
            </a:endParaRPr>
          </a:p>
        </p:txBody>
      </p:sp>
      <p:sp>
        <p:nvSpPr>
          <p:cNvPr id="9" name="TextBox 8"/>
          <p:cNvSpPr txBox="1"/>
          <p:nvPr/>
        </p:nvSpPr>
        <p:spPr>
          <a:xfrm>
            <a:off x="0" y="3962400"/>
            <a:ext cx="9144000" cy="3108543"/>
          </a:xfrm>
          <a:prstGeom prst="rect">
            <a:avLst/>
          </a:prstGeom>
          <a:noFill/>
        </p:spPr>
        <p:txBody>
          <a:bodyPr wrap="square" rtlCol="0">
            <a:spAutoFit/>
          </a:bodyPr>
          <a:lstStyle/>
          <a:p>
            <a:r>
              <a:rPr lang="en-US" sz="2700" dirty="0" smtClean="0">
                <a:solidFill>
                  <a:schemeClr val="bg1"/>
                </a:solidFill>
              </a:rPr>
              <a:t>your foot to slip; He who keeps you will not slumber. </a:t>
            </a:r>
            <a:r>
              <a:rPr lang="en-US" sz="2700" baseline="30000" dirty="0" smtClean="0">
                <a:solidFill>
                  <a:schemeClr val="bg1"/>
                </a:solidFill>
              </a:rPr>
              <a:t>4</a:t>
            </a:r>
            <a:r>
              <a:rPr lang="en-US" sz="2700" dirty="0" smtClean="0">
                <a:solidFill>
                  <a:schemeClr val="bg1"/>
                </a:solidFill>
              </a:rPr>
              <a:t> Behold, He who keeps Israel Will neither slumber nor sleep. </a:t>
            </a:r>
            <a:r>
              <a:rPr lang="en-US" sz="2700" baseline="30000" dirty="0" smtClean="0">
                <a:solidFill>
                  <a:schemeClr val="bg1"/>
                </a:solidFill>
              </a:rPr>
              <a:t>5</a:t>
            </a:r>
            <a:r>
              <a:rPr lang="en-US" sz="2700" dirty="0" smtClean="0">
                <a:solidFill>
                  <a:schemeClr val="bg1"/>
                </a:solidFill>
              </a:rPr>
              <a:t> The </a:t>
            </a:r>
            <a:r>
              <a:rPr lang="en-US" sz="2700" cap="small" dirty="0" smtClean="0">
                <a:solidFill>
                  <a:schemeClr val="bg1"/>
                </a:solidFill>
              </a:rPr>
              <a:t>Lord</a:t>
            </a:r>
            <a:r>
              <a:rPr lang="en-US" sz="2700" dirty="0" smtClean="0">
                <a:solidFill>
                  <a:schemeClr val="bg1"/>
                </a:solidFill>
              </a:rPr>
              <a:t> is your keeper; The </a:t>
            </a:r>
            <a:r>
              <a:rPr lang="en-US" sz="2700" cap="small" dirty="0" smtClean="0">
                <a:solidFill>
                  <a:schemeClr val="bg1"/>
                </a:solidFill>
              </a:rPr>
              <a:t>Lord</a:t>
            </a:r>
            <a:r>
              <a:rPr lang="en-US" sz="2700" dirty="0" smtClean="0">
                <a:solidFill>
                  <a:schemeClr val="bg1"/>
                </a:solidFill>
              </a:rPr>
              <a:t> is your shade on your right hand. </a:t>
            </a:r>
            <a:r>
              <a:rPr lang="en-US" sz="2700" baseline="30000" dirty="0" smtClean="0">
                <a:solidFill>
                  <a:schemeClr val="bg1"/>
                </a:solidFill>
              </a:rPr>
              <a:t>6</a:t>
            </a:r>
            <a:r>
              <a:rPr lang="en-US" sz="2700" dirty="0" smtClean="0">
                <a:solidFill>
                  <a:schemeClr val="bg1"/>
                </a:solidFill>
              </a:rPr>
              <a:t> The sun will not smite you by day, Nor the moon by night. </a:t>
            </a:r>
            <a:r>
              <a:rPr lang="en-US" sz="2700" baseline="30000" dirty="0" smtClean="0">
                <a:solidFill>
                  <a:schemeClr val="bg1"/>
                </a:solidFill>
              </a:rPr>
              <a:t>7</a:t>
            </a:r>
            <a:r>
              <a:rPr lang="en-US" sz="2700" dirty="0" smtClean="0">
                <a:solidFill>
                  <a:schemeClr val="bg1"/>
                </a:solidFill>
              </a:rPr>
              <a:t> The </a:t>
            </a:r>
            <a:r>
              <a:rPr lang="en-US" sz="2700" cap="small" dirty="0" smtClean="0">
                <a:solidFill>
                  <a:schemeClr val="bg1"/>
                </a:solidFill>
              </a:rPr>
              <a:t>Lord</a:t>
            </a:r>
            <a:r>
              <a:rPr lang="en-US" sz="2700" dirty="0" smtClean="0">
                <a:solidFill>
                  <a:schemeClr val="bg1"/>
                </a:solidFill>
              </a:rPr>
              <a:t> will protect you from all evil; </a:t>
            </a:r>
            <a:r>
              <a:rPr lang="en-US" sz="2700" dirty="0" smtClean="0">
                <a:solidFill>
                  <a:srgbClr val="FFFF00"/>
                </a:solidFill>
              </a:rPr>
              <a:t>He will keep your soul</a:t>
            </a:r>
            <a:r>
              <a:rPr lang="en-US" sz="2700" dirty="0" smtClean="0">
                <a:solidFill>
                  <a:schemeClr val="bg1"/>
                </a:solidFill>
              </a:rPr>
              <a:t>. </a:t>
            </a:r>
            <a:r>
              <a:rPr lang="en-US" sz="2700" baseline="30000" dirty="0" smtClean="0">
                <a:solidFill>
                  <a:schemeClr val="bg1"/>
                </a:solidFill>
              </a:rPr>
              <a:t>8</a:t>
            </a:r>
            <a:r>
              <a:rPr lang="en-US" sz="2700" dirty="0" smtClean="0">
                <a:solidFill>
                  <a:schemeClr val="bg1"/>
                </a:solidFill>
              </a:rPr>
              <a:t> The </a:t>
            </a:r>
            <a:r>
              <a:rPr lang="en-US" sz="2700" cap="small" dirty="0" smtClean="0">
                <a:solidFill>
                  <a:schemeClr val="bg1"/>
                </a:solidFill>
              </a:rPr>
              <a:t>Lord</a:t>
            </a:r>
            <a:r>
              <a:rPr lang="en-US" sz="2700" dirty="0" smtClean="0">
                <a:solidFill>
                  <a:schemeClr val="bg1"/>
                </a:solidFill>
              </a:rPr>
              <a:t> will guard your going out and your coming in From this time forth and forever. </a:t>
            </a:r>
            <a:endParaRPr lang="en-US" sz="2700" dirty="0">
              <a:solidFill>
                <a:schemeClr val="bg1"/>
              </a:solidFill>
            </a:endParaRPr>
          </a:p>
        </p:txBody>
      </p:sp>
      <p:pic>
        <p:nvPicPr>
          <p:cNvPr id="8" name="Picture 7" descr="https://scontent-b-atl.xx.fbcdn.net/hphotos-frc1/1000365_10151992653940971_218513047_n.jpg"/>
          <p:cNvPicPr/>
          <p:nvPr/>
        </p:nvPicPr>
        <p:blipFill>
          <a:blip r:embed="rId2" cstate="print"/>
          <a:srcRect/>
          <a:stretch>
            <a:fillRect/>
          </a:stretch>
        </p:blipFill>
        <p:spPr bwMode="auto">
          <a:xfrm>
            <a:off x="0" y="0"/>
            <a:ext cx="5943600" cy="4023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019800" y="0"/>
            <a:ext cx="3048000" cy="685800"/>
          </a:xfrm>
          <a:ln>
            <a:solidFill>
              <a:schemeClr val="bg1"/>
            </a:solidFill>
          </a:ln>
        </p:spPr>
        <p:txBody>
          <a:bodyPr anchor="ctr" anchorCtr="1">
            <a:noAutofit/>
          </a:bodyPr>
          <a:lstStyle/>
          <a:p>
            <a:pPr algn="ctr"/>
            <a:r>
              <a:rPr lang="en-US" sz="3000" b="0" dirty="0" smtClean="0">
                <a:solidFill>
                  <a:schemeClr val="bg1"/>
                </a:solidFill>
              </a:rPr>
              <a:t>Sara </a:t>
            </a:r>
            <a:r>
              <a:rPr lang="en-US" sz="3000" b="0" dirty="0" err="1" smtClean="0">
                <a:solidFill>
                  <a:schemeClr val="bg1"/>
                </a:solidFill>
              </a:rPr>
              <a:t>Focht</a:t>
            </a:r>
            <a:r>
              <a:rPr lang="en-US" sz="3000" b="0" dirty="0" smtClean="0">
                <a:solidFill>
                  <a:schemeClr val="bg1"/>
                </a:solidFill>
              </a:rPr>
              <a:t> wrote:</a:t>
            </a:r>
            <a:endParaRPr lang="en-US" sz="3000" b="0" dirty="0">
              <a:solidFill>
                <a:schemeClr val="bg1"/>
              </a:solidFill>
            </a:endParaRPr>
          </a:p>
        </p:txBody>
      </p:sp>
      <p:sp>
        <p:nvSpPr>
          <p:cNvPr id="7" name="Text Placeholder 6"/>
          <p:cNvSpPr>
            <a:spLocks noGrp="1"/>
          </p:cNvSpPr>
          <p:nvPr>
            <p:ph type="body" sz="half" idx="2"/>
          </p:nvPr>
        </p:nvSpPr>
        <p:spPr>
          <a:xfrm>
            <a:off x="5943600" y="685800"/>
            <a:ext cx="3200400" cy="3429000"/>
          </a:xfrm>
        </p:spPr>
        <p:txBody>
          <a:bodyPr>
            <a:noAutofit/>
          </a:bodyPr>
          <a:lstStyle/>
          <a:p>
            <a:pPr>
              <a:spcAft>
                <a:spcPts val="1000"/>
              </a:spcAft>
            </a:pPr>
            <a:r>
              <a:rPr lang="en-US" sz="2800" i="1" dirty="0">
                <a:solidFill>
                  <a:schemeClr val="bg1"/>
                </a:solidFill>
              </a:rPr>
              <a:t>"Thus says the Lord: A voice is heard in Ramah, lamentation and bitter weeping. Rachel is weeping for her children; she refuses to be comforted for </a:t>
            </a:r>
            <a:r>
              <a:rPr lang="en-US" sz="2800" i="1" dirty="0" smtClean="0">
                <a:solidFill>
                  <a:schemeClr val="bg1"/>
                </a:solidFill>
              </a:rPr>
              <a:t>her</a:t>
            </a:r>
            <a:endParaRPr lang="en-US" sz="2800" dirty="0">
              <a:solidFill>
                <a:schemeClr val="bg1"/>
              </a:solidFill>
            </a:endParaRPr>
          </a:p>
          <a:p>
            <a:pPr>
              <a:spcAft>
                <a:spcPts val="1000"/>
              </a:spcAft>
            </a:pPr>
            <a:r>
              <a:rPr lang="en-US" sz="2600" b="1" dirty="0">
                <a:solidFill>
                  <a:schemeClr val="bg1"/>
                </a:solidFill>
              </a:rPr>
              <a:t> </a:t>
            </a:r>
            <a:endParaRPr lang="en-US" sz="2600" dirty="0">
              <a:solidFill>
                <a:schemeClr val="bg1"/>
              </a:solidFill>
            </a:endParaRPr>
          </a:p>
          <a:p>
            <a:pPr>
              <a:spcAft>
                <a:spcPts val="1000"/>
              </a:spcAft>
            </a:pPr>
            <a:r>
              <a:rPr lang="en-US" sz="2800" b="1" dirty="0">
                <a:solidFill>
                  <a:schemeClr val="bg1"/>
                </a:solidFill>
              </a:rPr>
              <a:t> </a:t>
            </a:r>
            <a:endParaRPr lang="en-US" sz="2800" dirty="0">
              <a:solidFill>
                <a:schemeClr val="bg1"/>
              </a:solidFill>
            </a:endParaRPr>
          </a:p>
        </p:txBody>
      </p:sp>
      <p:sp>
        <p:nvSpPr>
          <p:cNvPr id="9" name="TextBox 8"/>
          <p:cNvSpPr txBox="1"/>
          <p:nvPr/>
        </p:nvSpPr>
        <p:spPr>
          <a:xfrm>
            <a:off x="0" y="4059734"/>
            <a:ext cx="9144000" cy="3539430"/>
          </a:xfrm>
          <a:prstGeom prst="rect">
            <a:avLst/>
          </a:prstGeom>
          <a:noFill/>
        </p:spPr>
        <p:txBody>
          <a:bodyPr wrap="square" rtlCol="0">
            <a:spAutoFit/>
          </a:bodyPr>
          <a:lstStyle/>
          <a:p>
            <a:pPr>
              <a:spcAft>
                <a:spcPts val="1000"/>
              </a:spcAft>
            </a:pPr>
            <a:r>
              <a:rPr lang="en-US" sz="2800" i="1" dirty="0" smtClean="0">
                <a:solidFill>
                  <a:schemeClr val="bg1"/>
                </a:solidFill>
              </a:rPr>
              <a:t>children, because they are no more. Thus says the Lord: keep your voice from weeping, and your eyes from tears, for there is a reward for your work, declares the Lord, and they shall come back from the land of the enemy. There is hope for your future, declares the Lord, and your children shall come back to their own country." (Jeremiah 31:15-17)</a:t>
            </a:r>
            <a:br>
              <a:rPr lang="en-US" sz="2800" i="1" dirty="0" smtClean="0">
                <a:solidFill>
                  <a:schemeClr val="bg1"/>
                </a:solidFill>
              </a:rPr>
            </a:br>
            <a:r>
              <a:rPr lang="en-US" sz="2800" i="1" dirty="0" smtClean="0">
                <a:solidFill>
                  <a:schemeClr val="bg1"/>
                </a:solidFill>
              </a:rPr>
              <a:t/>
            </a:r>
            <a:br>
              <a:rPr lang="en-US" sz="2800" i="1" dirty="0" smtClean="0">
                <a:solidFill>
                  <a:schemeClr val="bg1"/>
                </a:solidFill>
              </a:rPr>
            </a:br>
            <a:endParaRPr lang="en-US" sz="2800" dirty="0">
              <a:solidFill>
                <a:schemeClr val="bg1"/>
              </a:solidFill>
            </a:endParaRPr>
          </a:p>
        </p:txBody>
      </p:sp>
      <p:pic>
        <p:nvPicPr>
          <p:cNvPr id="21506" name="Picture 2" descr="https://fbcdn-sphotos-f-a.akamaihd.net/hphotos-ak-prn2/1273756_10151955129921369_641191892_o.jpg"/>
          <p:cNvPicPr>
            <a:picLocks noChangeAspect="1" noChangeArrowheads="1"/>
          </p:cNvPicPr>
          <p:nvPr/>
        </p:nvPicPr>
        <p:blipFill>
          <a:blip r:embed="rId2" cstate="print"/>
          <a:srcRect r="2802"/>
          <a:stretch>
            <a:fillRect/>
          </a:stretch>
        </p:blipFill>
        <p:spPr bwMode="auto">
          <a:xfrm>
            <a:off x="0" y="0"/>
            <a:ext cx="5867400" cy="402336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019800" y="0"/>
            <a:ext cx="3048000" cy="685800"/>
          </a:xfrm>
          <a:ln>
            <a:solidFill>
              <a:schemeClr val="bg1"/>
            </a:solidFill>
          </a:ln>
        </p:spPr>
        <p:txBody>
          <a:bodyPr anchor="ctr" anchorCtr="1">
            <a:noAutofit/>
          </a:bodyPr>
          <a:lstStyle/>
          <a:p>
            <a:pPr algn="ctr"/>
            <a:r>
              <a:rPr lang="en-US" sz="3000" b="0" dirty="0" smtClean="0">
                <a:solidFill>
                  <a:schemeClr val="bg1"/>
                </a:solidFill>
              </a:rPr>
              <a:t>Sara </a:t>
            </a:r>
            <a:r>
              <a:rPr lang="en-US" sz="3000" b="0" dirty="0" err="1" smtClean="0">
                <a:solidFill>
                  <a:schemeClr val="bg1"/>
                </a:solidFill>
              </a:rPr>
              <a:t>Focht</a:t>
            </a:r>
            <a:r>
              <a:rPr lang="en-US" sz="3000" b="0" dirty="0" smtClean="0">
                <a:solidFill>
                  <a:schemeClr val="bg1"/>
                </a:solidFill>
              </a:rPr>
              <a:t> wrote:</a:t>
            </a:r>
            <a:endParaRPr lang="en-US" sz="3000" b="0" dirty="0">
              <a:solidFill>
                <a:schemeClr val="bg1"/>
              </a:solidFill>
            </a:endParaRPr>
          </a:p>
        </p:txBody>
      </p:sp>
      <p:sp>
        <p:nvSpPr>
          <p:cNvPr id="7" name="Text Placeholder 6"/>
          <p:cNvSpPr>
            <a:spLocks noGrp="1"/>
          </p:cNvSpPr>
          <p:nvPr>
            <p:ph type="body" sz="half" idx="2"/>
          </p:nvPr>
        </p:nvSpPr>
        <p:spPr>
          <a:xfrm>
            <a:off x="5943600" y="685800"/>
            <a:ext cx="3276600" cy="3429000"/>
          </a:xfrm>
        </p:spPr>
        <p:txBody>
          <a:bodyPr>
            <a:noAutofit/>
          </a:bodyPr>
          <a:lstStyle/>
          <a:p>
            <a:pPr>
              <a:spcAft>
                <a:spcPts val="1000"/>
              </a:spcAft>
            </a:pPr>
            <a:r>
              <a:rPr lang="en-US" sz="2800" i="1" dirty="0" smtClean="0">
                <a:solidFill>
                  <a:schemeClr val="bg1"/>
                </a:solidFill>
              </a:rPr>
              <a:t>God be with you in your time of grief, dear Smelser family. Our hearts ache for you. We know that your beloved son has been taken back to his "own country". </a:t>
            </a:r>
            <a:br>
              <a:rPr lang="en-US" sz="2800" i="1" dirty="0" smtClean="0">
                <a:solidFill>
                  <a:schemeClr val="bg1"/>
                </a:solidFill>
              </a:rPr>
            </a:br>
            <a:endParaRPr lang="en-US" sz="2800" dirty="0">
              <a:solidFill>
                <a:schemeClr val="bg1"/>
              </a:solidFill>
            </a:endParaRPr>
          </a:p>
        </p:txBody>
      </p:sp>
      <p:sp>
        <p:nvSpPr>
          <p:cNvPr id="9" name="TextBox 8"/>
          <p:cNvSpPr txBox="1"/>
          <p:nvPr/>
        </p:nvSpPr>
        <p:spPr>
          <a:xfrm>
            <a:off x="0" y="4059734"/>
            <a:ext cx="9144000" cy="1384995"/>
          </a:xfrm>
          <a:prstGeom prst="rect">
            <a:avLst/>
          </a:prstGeom>
          <a:noFill/>
        </p:spPr>
        <p:txBody>
          <a:bodyPr wrap="square" rtlCol="0">
            <a:spAutoFit/>
          </a:bodyPr>
          <a:lstStyle/>
          <a:p>
            <a:pPr>
              <a:spcAft>
                <a:spcPts val="1000"/>
              </a:spcAft>
            </a:pPr>
            <a:r>
              <a:rPr lang="en-US" sz="2800" i="1" dirty="0" smtClean="0">
                <a:solidFill>
                  <a:schemeClr val="bg1"/>
                </a:solidFill>
              </a:rPr>
              <a:t/>
            </a:r>
            <a:br>
              <a:rPr lang="en-US" sz="2800" i="1" dirty="0" smtClean="0">
                <a:solidFill>
                  <a:schemeClr val="bg1"/>
                </a:solidFill>
              </a:rPr>
            </a:br>
            <a:r>
              <a:rPr lang="en-US" sz="2800" i="1" dirty="0" smtClean="0">
                <a:solidFill>
                  <a:schemeClr val="bg1"/>
                </a:solidFill>
              </a:rPr>
              <a:t>"I will turn their mourning into joy; I will comfort them and give them gladness for sorrow" (Jeremiah 31:13).</a:t>
            </a:r>
            <a:endParaRPr lang="en-US" sz="2800" dirty="0">
              <a:solidFill>
                <a:schemeClr val="bg1"/>
              </a:solidFill>
            </a:endParaRPr>
          </a:p>
        </p:txBody>
      </p:sp>
      <p:pic>
        <p:nvPicPr>
          <p:cNvPr id="21506" name="Picture 2" descr="https://fbcdn-sphotos-f-a.akamaihd.net/hphotos-ak-prn2/1273756_10151955129921369_641191892_o.jpg"/>
          <p:cNvPicPr>
            <a:picLocks noChangeAspect="1" noChangeArrowheads="1"/>
          </p:cNvPicPr>
          <p:nvPr/>
        </p:nvPicPr>
        <p:blipFill>
          <a:blip r:embed="rId2" cstate="print"/>
          <a:srcRect r="2802"/>
          <a:stretch>
            <a:fillRect/>
          </a:stretch>
        </p:blipFill>
        <p:spPr bwMode="auto">
          <a:xfrm>
            <a:off x="0" y="0"/>
            <a:ext cx="5867400" cy="40233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52400" y="990600"/>
            <a:ext cx="5334000" cy="3657600"/>
          </a:xfrm>
        </p:spPr>
        <p:txBody>
          <a:bodyPr>
            <a:noAutofit/>
          </a:bodyPr>
          <a:lstStyle/>
          <a:p>
            <a:r>
              <a:rPr lang="en-US" sz="2800" i="1" dirty="0" smtClean="0">
                <a:solidFill>
                  <a:schemeClr val="bg1"/>
                </a:solidFill>
              </a:rPr>
              <a:t>…Police said there has been a lot of rain, and there are some bad undertows there. A search party was not able to find him. </a:t>
            </a:r>
            <a:r>
              <a:rPr lang="en-US" sz="2800" b="1" i="1" dirty="0" smtClean="0">
                <a:solidFill>
                  <a:srgbClr val="FFFF00"/>
                </a:solidFill>
              </a:rPr>
              <a:t>Most telling</a:t>
            </a:r>
            <a:r>
              <a:rPr lang="en-US" sz="2800" i="1" dirty="0" smtClean="0">
                <a:solidFill>
                  <a:schemeClr val="bg1"/>
                </a:solidFill>
              </a:rPr>
              <a:t>, when it was time for church, Adam was not back. </a:t>
            </a:r>
            <a:r>
              <a:rPr lang="en-US" sz="2800" b="1" i="1" dirty="0" smtClean="0">
                <a:solidFill>
                  <a:srgbClr val="FFFF00"/>
                </a:solidFill>
              </a:rPr>
              <a:t>I am thankful for a son that I know would have been at services.</a:t>
            </a:r>
            <a:r>
              <a:rPr lang="en-US" sz="2800" i="1" dirty="0" smtClean="0">
                <a:solidFill>
                  <a:schemeClr val="bg1"/>
                </a:solidFill>
              </a:rPr>
              <a:t> I am</a:t>
            </a:r>
            <a:endParaRPr lang="en-US" sz="2800" dirty="0">
              <a:solidFill>
                <a:schemeClr val="bg1"/>
              </a:solidFill>
            </a:endParaRPr>
          </a:p>
        </p:txBody>
      </p:sp>
      <p:pic>
        <p:nvPicPr>
          <p:cNvPr id="1026" name="Picture 2" descr="https://scontent-b-atl.xx.fbcdn.net/hphotos-frc1/999172_10202125900967282_856741508_n.jpg"/>
          <p:cNvPicPr>
            <a:picLocks noChangeAspect="1" noChangeArrowheads="1"/>
          </p:cNvPicPr>
          <p:nvPr/>
        </p:nvPicPr>
        <p:blipFill>
          <a:blip r:embed="rId2" cstate="print"/>
          <a:srcRect t="11458" r="5556"/>
          <a:stretch>
            <a:fillRect/>
          </a:stretch>
        </p:blipFill>
        <p:spPr bwMode="auto">
          <a:xfrm>
            <a:off x="5553457" y="121920"/>
            <a:ext cx="3438143" cy="4297680"/>
          </a:xfrm>
          <a:prstGeom prst="rect">
            <a:avLst/>
          </a:prstGeom>
          <a:noFill/>
        </p:spPr>
      </p:pic>
      <p:sp>
        <p:nvSpPr>
          <p:cNvPr id="9" name="TextBox 8"/>
          <p:cNvSpPr txBox="1"/>
          <p:nvPr/>
        </p:nvSpPr>
        <p:spPr>
          <a:xfrm>
            <a:off x="152400" y="4417159"/>
            <a:ext cx="8991600" cy="2246769"/>
          </a:xfrm>
          <a:prstGeom prst="rect">
            <a:avLst/>
          </a:prstGeom>
          <a:noFill/>
        </p:spPr>
        <p:txBody>
          <a:bodyPr wrap="square" rtlCol="0">
            <a:spAutoFit/>
          </a:bodyPr>
          <a:lstStyle/>
          <a:p>
            <a:r>
              <a:rPr lang="en-US" sz="2800" i="1" dirty="0" smtClean="0">
                <a:solidFill>
                  <a:schemeClr val="bg1"/>
                </a:solidFill>
              </a:rPr>
              <a:t>heartbroken for what his absence probably means. I love my son, and I thank my God for him. If somehow he is alive somewhere, I pray to God that he will be safe till he can be found. </a:t>
            </a:r>
            <a:r>
              <a:rPr lang="en-US" sz="2800" b="1" i="1" dirty="0" smtClean="0">
                <a:solidFill>
                  <a:srgbClr val="FFFF00"/>
                </a:solidFill>
              </a:rPr>
              <a:t>If not, I want to be with him again someday.</a:t>
            </a:r>
            <a:r>
              <a:rPr lang="en-US" sz="2800" i="1" dirty="0" smtClean="0">
                <a:solidFill>
                  <a:schemeClr val="bg1"/>
                </a:solidFill>
              </a:rPr>
              <a:t> I love you Adam. I thank God for you.</a:t>
            </a:r>
            <a:r>
              <a:rPr lang="en-US" sz="2800" dirty="0" smtClean="0">
                <a:solidFill>
                  <a:schemeClr val="bg1"/>
                </a:solidFill>
              </a:rPr>
              <a:t>"</a:t>
            </a:r>
            <a:endParaRPr lang="en-US" sz="2800" dirty="0">
              <a:solidFill>
                <a:schemeClr val="bg1"/>
              </a:solidFill>
            </a:endParaRPr>
          </a:p>
        </p:txBody>
      </p:sp>
      <p:sp>
        <p:nvSpPr>
          <p:cNvPr id="10" name="Title 5"/>
          <p:cNvSpPr txBox="1">
            <a:spLocks/>
          </p:cNvSpPr>
          <p:nvPr/>
        </p:nvSpPr>
        <p:spPr>
          <a:xfrm>
            <a:off x="76200" y="76200"/>
            <a:ext cx="5410200" cy="914400"/>
          </a:xfrm>
          <a:prstGeom prst="rect">
            <a:avLst/>
          </a:prstGeom>
          <a:ln>
            <a:solidFill>
              <a:schemeClr val="bg1"/>
            </a:solidFill>
          </a:ln>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smtClean="0">
                <a:ln>
                  <a:noFill/>
                </a:ln>
                <a:solidFill>
                  <a:schemeClr val="bg1"/>
                </a:solidFill>
                <a:effectLst/>
                <a:uLnTx/>
                <a:uFillTx/>
                <a:latin typeface="+mj-lt"/>
                <a:ea typeface="+mj-ea"/>
                <a:cs typeface="+mj-cs"/>
              </a:rPr>
              <a:t>(Sunday, Hours After Finding Out)</a:t>
            </a:r>
            <a:br>
              <a:rPr kumimoji="0" lang="en-US" sz="3000" b="0" i="0" u="none" strike="noStrike" kern="1200" cap="none" spc="0" normalizeH="0" baseline="0" noProof="0" smtClean="0">
                <a:ln>
                  <a:noFill/>
                </a:ln>
                <a:solidFill>
                  <a:schemeClr val="bg1"/>
                </a:solidFill>
                <a:effectLst/>
                <a:uLnTx/>
                <a:uFillTx/>
                <a:latin typeface="+mj-lt"/>
                <a:ea typeface="+mj-ea"/>
                <a:cs typeface="+mj-cs"/>
              </a:rPr>
            </a:br>
            <a:r>
              <a:rPr kumimoji="0" lang="en-US" sz="3000" b="0" i="0" u="none" strike="noStrike" kern="1200" cap="none" spc="0" normalizeH="0" baseline="0" noProof="0" smtClean="0">
                <a:ln>
                  <a:noFill/>
                </a:ln>
                <a:solidFill>
                  <a:schemeClr val="bg1"/>
                </a:solidFill>
                <a:effectLst/>
                <a:uLnTx/>
                <a:uFillTx/>
                <a:latin typeface="+mj-lt"/>
                <a:ea typeface="+mj-ea"/>
                <a:cs typeface="+mj-cs"/>
              </a:rPr>
              <a:t>Adam’s Dad, Scott, Said:</a:t>
            </a:r>
            <a:endParaRPr kumimoji="0" lang="en-US" sz="30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152400"/>
            <a:ext cx="5257800" cy="914400"/>
          </a:xfrm>
          <a:ln>
            <a:solidFill>
              <a:schemeClr val="bg1"/>
            </a:solidFill>
          </a:ln>
        </p:spPr>
        <p:txBody>
          <a:bodyPr>
            <a:noAutofit/>
          </a:bodyPr>
          <a:lstStyle/>
          <a:p>
            <a:pPr algn="ctr"/>
            <a:r>
              <a:rPr lang="en-US" sz="3000" b="0" dirty="0" smtClean="0">
                <a:solidFill>
                  <a:schemeClr val="bg1"/>
                </a:solidFill>
              </a:rPr>
              <a:t>(Monday, the Next Day) </a:t>
            </a:r>
            <a:br>
              <a:rPr lang="en-US" sz="3000" b="0" dirty="0" smtClean="0">
                <a:solidFill>
                  <a:schemeClr val="bg1"/>
                </a:solidFill>
              </a:rPr>
            </a:br>
            <a:r>
              <a:rPr lang="en-US" sz="3000" b="0" dirty="0" smtClean="0">
                <a:solidFill>
                  <a:schemeClr val="bg1"/>
                </a:solidFill>
              </a:rPr>
              <a:t>Scott Said:</a:t>
            </a:r>
            <a:endParaRPr lang="en-US" sz="3000" b="0" dirty="0">
              <a:solidFill>
                <a:schemeClr val="bg1"/>
              </a:solidFill>
            </a:endParaRPr>
          </a:p>
        </p:txBody>
      </p:sp>
      <p:sp>
        <p:nvSpPr>
          <p:cNvPr id="7" name="Text Placeholder 6"/>
          <p:cNvSpPr>
            <a:spLocks noGrp="1"/>
          </p:cNvSpPr>
          <p:nvPr>
            <p:ph type="body" sz="half" idx="2"/>
          </p:nvPr>
        </p:nvSpPr>
        <p:spPr>
          <a:xfrm>
            <a:off x="152400" y="1143000"/>
            <a:ext cx="5334000" cy="3657600"/>
          </a:xfrm>
        </p:spPr>
        <p:txBody>
          <a:bodyPr>
            <a:noAutofit/>
          </a:bodyPr>
          <a:lstStyle/>
          <a:p>
            <a:r>
              <a:rPr lang="en-US" sz="2800" i="1" dirty="0">
                <a:solidFill>
                  <a:schemeClr val="bg1"/>
                </a:solidFill>
              </a:rPr>
              <a:t>Yesterday in Bible class here in BG, the teacher spoke of philosophy professors who will challenge students' faith with the question, "</a:t>
            </a:r>
            <a:r>
              <a:rPr lang="en-US" sz="2800" i="1" dirty="0">
                <a:solidFill>
                  <a:srgbClr val="FFFF00"/>
                </a:solidFill>
              </a:rPr>
              <a:t>Why would God let bad things happen to good people?</a:t>
            </a:r>
            <a:r>
              <a:rPr lang="en-US" sz="2800" i="1" dirty="0">
                <a:solidFill>
                  <a:schemeClr val="bg1"/>
                </a:solidFill>
              </a:rPr>
              <a:t>" </a:t>
            </a:r>
            <a:r>
              <a:rPr lang="en-US" sz="2800" i="1" u="sng" dirty="0">
                <a:solidFill>
                  <a:schemeClr val="bg1"/>
                </a:solidFill>
              </a:rPr>
              <a:t>Adam </a:t>
            </a:r>
            <a:r>
              <a:rPr lang="en-US" sz="2800" i="1" dirty="0">
                <a:solidFill>
                  <a:schemeClr val="bg1"/>
                </a:solidFill>
              </a:rPr>
              <a:t>raised his hand and said something to the effect of; </a:t>
            </a:r>
            <a:r>
              <a:rPr lang="en-US" sz="2800" i="1" dirty="0" smtClean="0">
                <a:solidFill>
                  <a:schemeClr val="bg1"/>
                </a:solidFill>
              </a:rPr>
              <a:t>"</a:t>
            </a:r>
            <a:r>
              <a:rPr lang="en-US" sz="2800" i="1" dirty="0" smtClean="0">
                <a:solidFill>
                  <a:srgbClr val="FFFF00"/>
                </a:solidFill>
              </a:rPr>
              <a:t>This world is a</a:t>
            </a:r>
            <a:r>
              <a:rPr lang="en-US" sz="2800" i="1" dirty="0">
                <a:solidFill>
                  <a:srgbClr val="FFFF00"/>
                </a:solidFill>
              </a:rPr>
              <a:t/>
            </a:r>
            <a:br>
              <a:rPr lang="en-US" sz="2800" i="1" dirty="0">
                <a:solidFill>
                  <a:srgbClr val="FFFF00"/>
                </a:solidFill>
              </a:rPr>
            </a:br>
            <a:endParaRPr lang="en-US" sz="2800" dirty="0">
              <a:solidFill>
                <a:srgbClr val="FFFF00"/>
              </a:solidFill>
            </a:endParaRPr>
          </a:p>
        </p:txBody>
      </p:sp>
      <p:sp>
        <p:nvSpPr>
          <p:cNvPr id="9" name="TextBox 8"/>
          <p:cNvSpPr txBox="1"/>
          <p:nvPr/>
        </p:nvSpPr>
        <p:spPr>
          <a:xfrm>
            <a:off x="152400" y="4561344"/>
            <a:ext cx="8991600" cy="2246769"/>
          </a:xfrm>
          <a:prstGeom prst="rect">
            <a:avLst/>
          </a:prstGeom>
          <a:noFill/>
        </p:spPr>
        <p:txBody>
          <a:bodyPr wrap="square" rtlCol="0">
            <a:spAutoFit/>
          </a:bodyPr>
          <a:lstStyle/>
          <a:p>
            <a:r>
              <a:rPr lang="en-US" sz="2800" i="1" dirty="0" smtClean="0">
                <a:solidFill>
                  <a:srgbClr val="FFFF00"/>
                </a:solidFill>
              </a:rPr>
              <a:t>a broken down and decayed house. My God takes care of us and wants to get us out of that house</a:t>
            </a:r>
            <a:r>
              <a:rPr lang="en-US" sz="2800" i="1" dirty="0" smtClean="0">
                <a:solidFill>
                  <a:schemeClr val="bg1"/>
                </a:solidFill>
              </a:rPr>
              <a:t>." I miss you my son. I love and respect you very much. I so wish I could have had more time with you here. I am very thankful for who you are and the 25 years you were here. I keep thanking God for you.</a:t>
            </a:r>
            <a:endParaRPr lang="en-US" sz="2800" dirty="0">
              <a:solidFill>
                <a:schemeClr val="bg1"/>
              </a:solidFill>
            </a:endParaRPr>
          </a:p>
        </p:txBody>
      </p:sp>
      <p:pic>
        <p:nvPicPr>
          <p:cNvPr id="17410" name="Picture 2" descr="https://scontent-a-atl.xx.fbcdn.net/hphotos-prn2/1454833_10202613895815612_176859750_n.jpg"/>
          <p:cNvPicPr>
            <a:picLocks noChangeAspect="1" noChangeArrowheads="1"/>
          </p:cNvPicPr>
          <p:nvPr/>
        </p:nvPicPr>
        <p:blipFill>
          <a:blip r:embed="rId2" cstate="print"/>
          <a:srcRect l="7018" r="16741"/>
          <a:stretch>
            <a:fillRect/>
          </a:stretch>
        </p:blipFill>
        <p:spPr bwMode="auto">
          <a:xfrm>
            <a:off x="5638800" y="121920"/>
            <a:ext cx="3276600" cy="42976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152400"/>
            <a:ext cx="5257800" cy="914400"/>
          </a:xfrm>
          <a:ln>
            <a:solidFill>
              <a:schemeClr val="bg1"/>
            </a:solidFill>
          </a:ln>
        </p:spPr>
        <p:txBody>
          <a:bodyPr>
            <a:noAutofit/>
          </a:bodyPr>
          <a:lstStyle/>
          <a:p>
            <a:pPr algn="ctr"/>
            <a:r>
              <a:rPr lang="en-US" sz="3000" b="0" dirty="0" smtClean="0">
                <a:solidFill>
                  <a:schemeClr val="bg1"/>
                </a:solidFill>
              </a:rPr>
              <a:t>(Monday, the Next Day) </a:t>
            </a:r>
            <a:br>
              <a:rPr lang="en-US" sz="3000" b="0" dirty="0" smtClean="0">
                <a:solidFill>
                  <a:schemeClr val="bg1"/>
                </a:solidFill>
              </a:rPr>
            </a:br>
            <a:r>
              <a:rPr lang="en-US" sz="3000" b="0" dirty="0" smtClean="0">
                <a:solidFill>
                  <a:schemeClr val="bg1"/>
                </a:solidFill>
              </a:rPr>
              <a:t>Scott Said:</a:t>
            </a:r>
            <a:endParaRPr lang="en-US" sz="3000" b="0" dirty="0">
              <a:solidFill>
                <a:schemeClr val="bg1"/>
              </a:solidFill>
            </a:endParaRPr>
          </a:p>
        </p:txBody>
      </p:sp>
      <p:sp>
        <p:nvSpPr>
          <p:cNvPr id="7" name="Text Placeholder 6"/>
          <p:cNvSpPr>
            <a:spLocks noGrp="1"/>
          </p:cNvSpPr>
          <p:nvPr>
            <p:ph type="body" sz="half" idx="2"/>
          </p:nvPr>
        </p:nvSpPr>
        <p:spPr>
          <a:xfrm>
            <a:off x="152400" y="1143000"/>
            <a:ext cx="5334000" cy="3657600"/>
          </a:xfrm>
        </p:spPr>
        <p:txBody>
          <a:bodyPr>
            <a:noAutofit/>
          </a:bodyPr>
          <a:lstStyle/>
          <a:p>
            <a:r>
              <a:rPr lang="en-US" sz="2800" i="1" dirty="0" smtClean="0">
                <a:solidFill>
                  <a:schemeClr val="bg1"/>
                </a:solidFill>
              </a:rPr>
              <a:t>“After speaking with the police, search team, and Adam's room mates, the heavy facts are as follows: Adam lives near the river, and has spoken at other times to his room mates about swimming in the river. Yesterday it was in the 70's in BG, and after morning</a:t>
            </a:r>
            <a:endParaRPr lang="en-US" sz="2800" dirty="0">
              <a:solidFill>
                <a:schemeClr val="bg1"/>
              </a:solidFill>
            </a:endParaRPr>
          </a:p>
        </p:txBody>
      </p:sp>
      <p:sp>
        <p:nvSpPr>
          <p:cNvPr id="9" name="TextBox 8"/>
          <p:cNvSpPr txBox="1"/>
          <p:nvPr/>
        </p:nvSpPr>
        <p:spPr>
          <a:xfrm>
            <a:off x="152400" y="4535031"/>
            <a:ext cx="8991600" cy="2246769"/>
          </a:xfrm>
          <a:prstGeom prst="rect">
            <a:avLst/>
          </a:prstGeom>
          <a:noFill/>
        </p:spPr>
        <p:txBody>
          <a:bodyPr wrap="square" rtlCol="0">
            <a:spAutoFit/>
          </a:bodyPr>
          <a:lstStyle/>
          <a:p>
            <a:r>
              <a:rPr lang="en-US" sz="2800" i="1" dirty="0" smtClean="0">
                <a:solidFill>
                  <a:schemeClr val="bg1"/>
                </a:solidFill>
              </a:rPr>
              <a:t>services, Adam headed barefoot without his phone or truck, apparently for another swim in an area he apparently had been in before. Unfortunately, the river was swollen with rain, and the rapids and undertow were more powerful than he realized until too late. He was seen in the water, got stuck</a:t>
            </a:r>
            <a:endParaRPr lang="en-US" sz="2800" dirty="0">
              <a:solidFill>
                <a:schemeClr val="bg1"/>
              </a:solidFill>
            </a:endParaRPr>
          </a:p>
        </p:txBody>
      </p:sp>
      <p:pic>
        <p:nvPicPr>
          <p:cNvPr id="8" name="Picture 2" descr="https://scontent-a-atl.xx.fbcdn.net/hphotos-prn2/1454833_10202613895815612_176859750_n.jpg"/>
          <p:cNvPicPr>
            <a:picLocks noChangeAspect="1" noChangeArrowheads="1"/>
          </p:cNvPicPr>
          <p:nvPr/>
        </p:nvPicPr>
        <p:blipFill>
          <a:blip r:embed="rId2" cstate="print"/>
          <a:srcRect l="7018" r="16741"/>
          <a:stretch>
            <a:fillRect/>
          </a:stretch>
        </p:blipFill>
        <p:spPr bwMode="auto">
          <a:xfrm>
            <a:off x="5638800" y="121920"/>
            <a:ext cx="3276600" cy="42976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 y="152400"/>
            <a:ext cx="5257800" cy="914400"/>
          </a:xfrm>
          <a:ln>
            <a:solidFill>
              <a:schemeClr val="bg1"/>
            </a:solidFill>
          </a:ln>
        </p:spPr>
        <p:txBody>
          <a:bodyPr>
            <a:noAutofit/>
          </a:bodyPr>
          <a:lstStyle/>
          <a:p>
            <a:pPr algn="ctr"/>
            <a:r>
              <a:rPr lang="en-US" sz="3000" b="0" dirty="0" smtClean="0">
                <a:solidFill>
                  <a:schemeClr val="bg1"/>
                </a:solidFill>
              </a:rPr>
              <a:t>(Monday, the Next Day) </a:t>
            </a:r>
            <a:br>
              <a:rPr lang="en-US" sz="3000" b="0" dirty="0" smtClean="0">
                <a:solidFill>
                  <a:schemeClr val="bg1"/>
                </a:solidFill>
              </a:rPr>
            </a:br>
            <a:r>
              <a:rPr lang="en-US" sz="3000" b="0" dirty="0" smtClean="0">
                <a:solidFill>
                  <a:schemeClr val="bg1"/>
                </a:solidFill>
              </a:rPr>
              <a:t>Scott Said:</a:t>
            </a:r>
            <a:endParaRPr lang="en-US" sz="3000" b="0" dirty="0">
              <a:solidFill>
                <a:schemeClr val="bg1"/>
              </a:solidFill>
            </a:endParaRPr>
          </a:p>
        </p:txBody>
      </p:sp>
      <p:sp>
        <p:nvSpPr>
          <p:cNvPr id="7" name="Text Placeholder 6"/>
          <p:cNvSpPr>
            <a:spLocks noGrp="1"/>
          </p:cNvSpPr>
          <p:nvPr>
            <p:ph type="body" sz="half" idx="2"/>
          </p:nvPr>
        </p:nvSpPr>
        <p:spPr>
          <a:xfrm>
            <a:off x="152400" y="1219200"/>
            <a:ext cx="5334000" cy="3657600"/>
          </a:xfrm>
        </p:spPr>
        <p:txBody>
          <a:bodyPr>
            <a:noAutofit/>
          </a:bodyPr>
          <a:lstStyle/>
          <a:p>
            <a:r>
              <a:rPr lang="en-US" sz="2800" i="1" dirty="0" smtClean="0">
                <a:solidFill>
                  <a:schemeClr val="bg1"/>
                </a:solidFill>
              </a:rPr>
              <a:t> in an undertow and went under. The search teams continued to look into the night tonight. I am thankful for their efforts. As delirious as I would be with a rescue, the search is focused on recovery. </a:t>
            </a:r>
            <a:br>
              <a:rPr lang="en-US" sz="2800" i="1" dirty="0" smtClean="0">
                <a:solidFill>
                  <a:schemeClr val="bg1"/>
                </a:solidFill>
              </a:rPr>
            </a:br>
            <a:r>
              <a:rPr lang="en-US" sz="2800" i="1" dirty="0" smtClean="0">
                <a:solidFill>
                  <a:schemeClr val="bg1"/>
                </a:solidFill>
              </a:rPr>
              <a:t>I am sorry for the pain this brings. I know many people love Adam. He</a:t>
            </a:r>
            <a:endParaRPr lang="en-US" sz="2800" dirty="0">
              <a:solidFill>
                <a:schemeClr val="bg1"/>
              </a:solidFill>
            </a:endParaRPr>
          </a:p>
        </p:txBody>
      </p:sp>
      <p:sp>
        <p:nvSpPr>
          <p:cNvPr id="9" name="TextBox 8"/>
          <p:cNvSpPr txBox="1"/>
          <p:nvPr/>
        </p:nvSpPr>
        <p:spPr>
          <a:xfrm>
            <a:off x="152400" y="4584918"/>
            <a:ext cx="8991600" cy="1815882"/>
          </a:xfrm>
          <a:prstGeom prst="rect">
            <a:avLst/>
          </a:prstGeom>
          <a:noFill/>
        </p:spPr>
        <p:txBody>
          <a:bodyPr wrap="square" rtlCol="0">
            <a:spAutoFit/>
          </a:bodyPr>
          <a:lstStyle/>
          <a:p>
            <a:r>
              <a:rPr lang="en-US" sz="2800" i="1" dirty="0" smtClean="0">
                <a:solidFill>
                  <a:schemeClr val="bg1"/>
                </a:solidFill>
              </a:rPr>
              <a:t>has been a very special young man </a:t>
            </a:r>
            <a:r>
              <a:rPr lang="en-US" sz="2800" i="1" dirty="0" smtClean="0">
                <a:solidFill>
                  <a:srgbClr val="FFFF00"/>
                </a:solidFill>
              </a:rPr>
              <a:t>of great integrity</a:t>
            </a:r>
            <a:r>
              <a:rPr lang="en-US" sz="2800" i="1" dirty="0" smtClean="0">
                <a:solidFill>
                  <a:schemeClr val="bg1"/>
                </a:solidFill>
              </a:rPr>
              <a:t>, and he has </a:t>
            </a:r>
            <a:r>
              <a:rPr lang="en-US" sz="2800" i="1" dirty="0" smtClean="0">
                <a:solidFill>
                  <a:srgbClr val="FFFF00"/>
                </a:solidFill>
              </a:rPr>
              <a:t>brought joy to so many</a:t>
            </a:r>
            <a:r>
              <a:rPr lang="en-US" sz="2800" i="1" dirty="0" smtClean="0">
                <a:solidFill>
                  <a:schemeClr val="bg1"/>
                </a:solidFill>
              </a:rPr>
              <a:t>. I hurt for me, and I hurt for you who love him. But I am thankful for the blessing of my son, Adam Brent Smelser. </a:t>
            </a:r>
            <a:r>
              <a:rPr lang="en-US" sz="2800" i="1" dirty="0" smtClean="0">
                <a:solidFill>
                  <a:srgbClr val="FFFF00"/>
                </a:solidFill>
              </a:rPr>
              <a:t>2 Thess. 4</a:t>
            </a:r>
            <a:r>
              <a:rPr lang="en-US" sz="2800" i="1" dirty="0" smtClean="0">
                <a:solidFill>
                  <a:schemeClr val="bg1"/>
                </a:solidFill>
              </a:rPr>
              <a:t>”</a:t>
            </a:r>
            <a:endParaRPr lang="en-US" sz="2800" dirty="0">
              <a:solidFill>
                <a:schemeClr val="bg1"/>
              </a:solidFill>
            </a:endParaRPr>
          </a:p>
        </p:txBody>
      </p:sp>
      <p:pic>
        <p:nvPicPr>
          <p:cNvPr id="8" name="Picture 2" descr="https://scontent-a-atl.xx.fbcdn.net/hphotos-prn2/1454833_10202613895815612_176859750_n.jpg"/>
          <p:cNvPicPr>
            <a:picLocks noChangeAspect="1" noChangeArrowheads="1"/>
          </p:cNvPicPr>
          <p:nvPr/>
        </p:nvPicPr>
        <p:blipFill>
          <a:blip r:embed="rId2" cstate="print"/>
          <a:srcRect l="7018" r="16741"/>
          <a:stretch>
            <a:fillRect/>
          </a:stretch>
        </p:blipFill>
        <p:spPr bwMode="auto">
          <a:xfrm>
            <a:off x="5638800" y="121920"/>
            <a:ext cx="3276600" cy="42976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0" y="152400"/>
            <a:ext cx="5257800" cy="914400"/>
          </a:xfrm>
          <a:ln>
            <a:solidFill>
              <a:schemeClr val="bg1"/>
            </a:solidFill>
          </a:ln>
        </p:spPr>
        <p:txBody>
          <a:bodyPr>
            <a:noAutofit/>
          </a:bodyPr>
          <a:lstStyle/>
          <a:p>
            <a:pPr algn="ctr"/>
            <a:r>
              <a:rPr lang="en-US" sz="3000" b="0" dirty="0" smtClean="0">
                <a:solidFill>
                  <a:schemeClr val="bg1"/>
                </a:solidFill>
              </a:rPr>
              <a:t>(Monday, the Next Day) </a:t>
            </a:r>
            <a:br>
              <a:rPr lang="en-US" sz="3000" b="0" dirty="0" smtClean="0">
                <a:solidFill>
                  <a:schemeClr val="bg1"/>
                </a:solidFill>
              </a:rPr>
            </a:br>
            <a:r>
              <a:rPr lang="en-US" sz="3000" b="0" dirty="0" smtClean="0">
                <a:solidFill>
                  <a:schemeClr val="bg1"/>
                </a:solidFill>
              </a:rPr>
              <a:t>Adam’s Mother, </a:t>
            </a:r>
            <a:r>
              <a:rPr lang="en-US" sz="3000" b="0" dirty="0" err="1" smtClean="0">
                <a:solidFill>
                  <a:schemeClr val="bg1"/>
                </a:solidFill>
              </a:rPr>
              <a:t>Bertina</a:t>
            </a:r>
            <a:r>
              <a:rPr lang="en-US" sz="3000" b="0" dirty="0" smtClean="0">
                <a:solidFill>
                  <a:schemeClr val="bg1"/>
                </a:solidFill>
              </a:rPr>
              <a:t>, Said:</a:t>
            </a:r>
            <a:endParaRPr lang="en-US" sz="3000" b="0" dirty="0">
              <a:solidFill>
                <a:schemeClr val="bg1"/>
              </a:solidFill>
            </a:endParaRPr>
          </a:p>
        </p:txBody>
      </p:sp>
      <p:sp>
        <p:nvSpPr>
          <p:cNvPr id="7" name="Text Placeholder 6"/>
          <p:cNvSpPr>
            <a:spLocks noGrp="1"/>
          </p:cNvSpPr>
          <p:nvPr>
            <p:ph type="body" sz="half" idx="2"/>
          </p:nvPr>
        </p:nvSpPr>
        <p:spPr>
          <a:xfrm>
            <a:off x="3810000" y="1143000"/>
            <a:ext cx="5334000" cy="3657600"/>
          </a:xfrm>
        </p:spPr>
        <p:txBody>
          <a:bodyPr>
            <a:noAutofit/>
          </a:bodyPr>
          <a:lstStyle/>
          <a:p>
            <a:r>
              <a:rPr lang="en-US" sz="2800" i="1" dirty="0" smtClean="0">
                <a:solidFill>
                  <a:schemeClr val="bg1"/>
                </a:solidFill>
              </a:rPr>
              <a:t>"We </a:t>
            </a:r>
            <a:r>
              <a:rPr lang="en-US" sz="2800" i="1" dirty="0">
                <a:solidFill>
                  <a:schemeClr val="bg1"/>
                </a:solidFill>
              </a:rPr>
              <a:t>are now in Bowling </a:t>
            </a:r>
            <a:r>
              <a:rPr lang="en-US" sz="2800" i="1" dirty="0" smtClean="0">
                <a:solidFill>
                  <a:schemeClr val="bg1"/>
                </a:solidFill>
              </a:rPr>
              <a:t>Green </a:t>
            </a:r>
            <a:r>
              <a:rPr lang="en-US" sz="2800" i="1" dirty="0" err="1" smtClean="0">
                <a:solidFill>
                  <a:schemeClr val="bg1"/>
                </a:solidFill>
              </a:rPr>
              <a:t>Ky</a:t>
            </a:r>
            <a:r>
              <a:rPr lang="en-US" sz="2800" i="1" dirty="0" smtClean="0">
                <a:solidFill>
                  <a:schemeClr val="bg1"/>
                </a:solidFill>
              </a:rPr>
              <a:t> </a:t>
            </a:r>
            <a:r>
              <a:rPr lang="en-US" sz="2800" i="1" dirty="0">
                <a:solidFill>
                  <a:schemeClr val="bg1"/>
                </a:solidFill>
              </a:rPr>
              <a:t>where the search efforts are still on. However, at this point we believe it is purely recovery. I am focused on the fact that </a:t>
            </a:r>
            <a:r>
              <a:rPr lang="en-US" sz="2800" i="1" dirty="0">
                <a:solidFill>
                  <a:srgbClr val="FFFF00"/>
                </a:solidFill>
              </a:rPr>
              <a:t>Adam was a good man </a:t>
            </a:r>
            <a:r>
              <a:rPr lang="en-US" sz="2800" i="1" dirty="0">
                <a:solidFill>
                  <a:schemeClr val="bg1"/>
                </a:solidFill>
              </a:rPr>
              <a:t>who was</a:t>
            </a:r>
            <a:r>
              <a:rPr lang="en-US" sz="2800" i="1" dirty="0">
                <a:solidFill>
                  <a:srgbClr val="FFFF00"/>
                </a:solidFill>
              </a:rPr>
              <a:t> forgiven of his sins</a:t>
            </a:r>
            <a:r>
              <a:rPr lang="en-US" sz="2800" i="1" dirty="0">
                <a:solidFill>
                  <a:schemeClr val="bg1"/>
                </a:solidFill>
              </a:rPr>
              <a:t> and </a:t>
            </a:r>
            <a:r>
              <a:rPr lang="en-US" sz="2800" i="1" dirty="0">
                <a:solidFill>
                  <a:srgbClr val="FFFF00"/>
                </a:solidFill>
              </a:rPr>
              <a:t>I will live to meet him with the Lord </a:t>
            </a:r>
            <a:r>
              <a:rPr lang="en-US" sz="2800" i="1" dirty="0">
                <a:solidFill>
                  <a:schemeClr val="bg1"/>
                </a:solidFill>
              </a:rPr>
              <a:t>in heaven at the end. </a:t>
            </a:r>
            <a:endParaRPr lang="en-US" sz="2800" dirty="0">
              <a:solidFill>
                <a:schemeClr val="bg1"/>
              </a:solidFill>
            </a:endParaRPr>
          </a:p>
        </p:txBody>
      </p:sp>
      <p:sp>
        <p:nvSpPr>
          <p:cNvPr id="9" name="TextBox 8"/>
          <p:cNvSpPr txBox="1"/>
          <p:nvPr/>
        </p:nvSpPr>
        <p:spPr>
          <a:xfrm>
            <a:off x="152400" y="4584918"/>
            <a:ext cx="8991600" cy="1815882"/>
          </a:xfrm>
          <a:prstGeom prst="rect">
            <a:avLst/>
          </a:prstGeom>
          <a:noFill/>
        </p:spPr>
        <p:txBody>
          <a:bodyPr wrap="square" rtlCol="0">
            <a:spAutoFit/>
          </a:bodyPr>
          <a:lstStyle/>
          <a:p>
            <a:r>
              <a:rPr lang="en-US" sz="2800" i="1" dirty="0" smtClean="0">
                <a:solidFill>
                  <a:schemeClr val="bg1"/>
                </a:solidFill>
              </a:rPr>
              <a:t>I am so </a:t>
            </a:r>
            <a:r>
              <a:rPr lang="en-US" sz="2800" i="1" dirty="0" smtClean="0">
                <a:solidFill>
                  <a:srgbClr val="FFFF00"/>
                </a:solidFill>
              </a:rPr>
              <a:t>proud</a:t>
            </a:r>
            <a:r>
              <a:rPr lang="en-US" sz="2800" i="1" dirty="0" smtClean="0">
                <a:solidFill>
                  <a:schemeClr val="bg1"/>
                </a:solidFill>
              </a:rPr>
              <a:t> of my big boy. I packed his apt. today and found it very therapeutic to see </a:t>
            </a:r>
            <a:r>
              <a:rPr lang="en-US" sz="2800" i="1" dirty="0" smtClean="0">
                <a:solidFill>
                  <a:srgbClr val="FFFF00"/>
                </a:solidFill>
              </a:rPr>
              <a:t>his simple ways of life</a:t>
            </a:r>
            <a:r>
              <a:rPr lang="en-US" sz="2800" i="1" dirty="0" smtClean="0">
                <a:solidFill>
                  <a:schemeClr val="bg1"/>
                </a:solidFill>
              </a:rPr>
              <a:t>. Painting, sewing, reading novels, studying, music and </a:t>
            </a:r>
            <a:r>
              <a:rPr lang="en-US" sz="2800" i="1" dirty="0" smtClean="0">
                <a:solidFill>
                  <a:srgbClr val="FFFF00"/>
                </a:solidFill>
              </a:rPr>
              <a:t>putting God's kingdom first</a:t>
            </a:r>
            <a:r>
              <a:rPr lang="en-US" sz="2800" i="1" dirty="0" smtClean="0">
                <a:solidFill>
                  <a:schemeClr val="bg1"/>
                </a:solidFill>
              </a:rPr>
              <a:t>!"</a:t>
            </a:r>
            <a:endParaRPr lang="en-US" sz="2800" dirty="0">
              <a:solidFill>
                <a:schemeClr val="bg1"/>
              </a:solidFill>
            </a:endParaRPr>
          </a:p>
        </p:txBody>
      </p:sp>
      <p:pic>
        <p:nvPicPr>
          <p:cNvPr id="19458" name="Picture 2" descr="https://scontent-a-atl.xx.fbcdn.net/hphotos-prn1/945801_688552154488625_1926876022_n.jpg"/>
          <p:cNvPicPr>
            <a:picLocks noChangeAspect="1" noChangeArrowheads="1"/>
          </p:cNvPicPr>
          <p:nvPr/>
        </p:nvPicPr>
        <p:blipFill>
          <a:blip r:embed="rId2" cstate="print"/>
          <a:srcRect l="9305"/>
          <a:stretch>
            <a:fillRect/>
          </a:stretch>
        </p:blipFill>
        <p:spPr bwMode="auto">
          <a:xfrm>
            <a:off x="381000" y="76200"/>
            <a:ext cx="3017520" cy="44116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657600" y="152400"/>
            <a:ext cx="5257800" cy="1524000"/>
          </a:xfrm>
          <a:ln>
            <a:solidFill>
              <a:schemeClr val="bg1"/>
            </a:solidFill>
          </a:ln>
        </p:spPr>
        <p:txBody>
          <a:bodyPr>
            <a:noAutofit/>
          </a:bodyPr>
          <a:lstStyle/>
          <a:p>
            <a:pPr algn="ctr"/>
            <a:r>
              <a:rPr lang="en-US" sz="3000" b="0" dirty="0" err="1" smtClean="0">
                <a:solidFill>
                  <a:schemeClr val="bg1"/>
                </a:solidFill>
              </a:rPr>
              <a:t>Bertina</a:t>
            </a:r>
            <a:r>
              <a:rPr lang="en-US" sz="3000" b="0" dirty="0" smtClean="0">
                <a:solidFill>
                  <a:schemeClr val="bg1"/>
                </a:solidFill>
              </a:rPr>
              <a:t> wanted the following to be told to a gathering at Florida College in Adam’s honor.</a:t>
            </a:r>
            <a:endParaRPr lang="en-US" sz="3000" b="0" dirty="0">
              <a:solidFill>
                <a:schemeClr val="bg1"/>
              </a:solidFill>
            </a:endParaRPr>
          </a:p>
        </p:txBody>
      </p:sp>
      <p:sp>
        <p:nvSpPr>
          <p:cNvPr id="7" name="Text Placeholder 6"/>
          <p:cNvSpPr>
            <a:spLocks noGrp="1"/>
          </p:cNvSpPr>
          <p:nvPr>
            <p:ph type="body" sz="half" idx="2"/>
          </p:nvPr>
        </p:nvSpPr>
        <p:spPr>
          <a:xfrm>
            <a:off x="3657600" y="1981200"/>
            <a:ext cx="5334000" cy="3657600"/>
          </a:xfrm>
        </p:spPr>
        <p:txBody>
          <a:bodyPr>
            <a:noAutofit/>
          </a:bodyPr>
          <a:lstStyle/>
          <a:p>
            <a:r>
              <a:rPr lang="en-US" sz="2800" i="1" dirty="0">
                <a:solidFill>
                  <a:schemeClr val="bg1"/>
                </a:solidFill>
              </a:rPr>
              <a:t>Please tell everyone that </a:t>
            </a:r>
            <a:r>
              <a:rPr lang="en-US" sz="2800" i="1" dirty="0">
                <a:solidFill>
                  <a:srgbClr val="FFFF00"/>
                </a:solidFill>
              </a:rPr>
              <a:t>what Adam would want </a:t>
            </a:r>
            <a:r>
              <a:rPr lang="en-US" sz="2800" i="1" dirty="0">
                <a:solidFill>
                  <a:schemeClr val="bg1"/>
                </a:solidFill>
              </a:rPr>
              <a:t>is for us to do as he told Damon Farris, "</a:t>
            </a:r>
            <a:r>
              <a:rPr lang="en-US" sz="2800" i="1" dirty="0">
                <a:solidFill>
                  <a:srgbClr val="FFFF00"/>
                </a:solidFill>
              </a:rPr>
              <a:t>remember who you are</a:t>
            </a:r>
            <a:r>
              <a:rPr lang="en-US" sz="2800" i="1" dirty="0">
                <a:solidFill>
                  <a:schemeClr val="bg1"/>
                </a:solidFill>
              </a:rPr>
              <a:t>..." </a:t>
            </a:r>
            <a:r>
              <a:rPr lang="en-US" sz="2800" i="1" dirty="0">
                <a:solidFill>
                  <a:srgbClr val="FFFF00"/>
                </a:solidFill>
              </a:rPr>
              <a:t>We are pilgrims </a:t>
            </a:r>
            <a:r>
              <a:rPr lang="en-US" sz="2800" i="1" dirty="0">
                <a:solidFill>
                  <a:schemeClr val="bg1"/>
                </a:solidFill>
              </a:rPr>
              <a:t>on a journey to the next life. May this help our focus. Thank you everyone!</a:t>
            </a:r>
            <a:endParaRPr lang="en-US" sz="2800" dirty="0">
              <a:solidFill>
                <a:schemeClr val="bg1"/>
              </a:solidFill>
            </a:endParaRPr>
          </a:p>
        </p:txBody>
      </p:sp>
      <p:pic>
        <p:nvPicPr>
          <p:cNvPr id="19458" name="Picture 2" descr="https://scontent-a-atl.xx.fbcdn.net/hphotos-prn1/945801_688552154488625_1926876022_n.jpg"/>
          <p:cNvPicPr>
            <a:picLocks noChangeAspect="1" noChangeArrowheads="1"/>
          </p:cNvPicPr>
          <p:nvPr/>
        </p:nvPicPr>
        <p:blipFill>
          <a:blip r:embed="rId2" cstate="print"/>
          <a:srcRect l="9305"/>
          <a:stretch>
            <a:fillRect/>
          </a:stretch>
        </p:blipFill>
        <p:spPr bwMode="auto">
          <a:xfrm>
            <a:off x="381000" y="76200"/>
            <a:ext cx="3017520" cy="441164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0" y="152400"/>
            <a:ext cx="5257800" cy="914400"/>
          </a:xfrm>
          <a:ln>
            <a:solidFill>
              <a:schemeClr val="bg1"/>
            </a:solidFill>
          </a:ln>
        </p:spPr>
        <p:txBody>
          <a:bodyPr>
            <a:noAutofit/>
          </a:bodyPr>
          <a:lstStyle/>
          <a:p>
            <a:pPr algn="ctr"/>
            <a:r>
              <a:rPr lang="en-US" sz="3000" b="0" dirty="0" smtClean="0">
                <a:solidFill>
                  <a:schemeClr val="bg1"/>
                </a:solidFill>
              </a:rPr>
              <a:t>Adam’s uncle Jeff sent this message to students praying:</a:t>
            </a:r>
            <a:endParaRPr lang="en-US" sz="3000" b="0" dirty="0">
              <a:solidFill>
                <a:schemeClr val="bg1"/>
              </a:solidFill>
            </a:endParaRPr>
          </a:p>
        </p:txBody>
      </p:sp>
      <p:sp>
        <p:nvSpPr>
          <p:cNvPr id="7" name="Text Placeholder 6"/>
          <p:cNvSpPr>
            <a:spLocks noGrp="1"/>
          </p:cNvSpPr>
          <p:nvPr>
            <p:ph type="body" sz="half" idx="2"/>
          </p:nvPr>
        </p:nvSpPr>
        <p:spPr>
          <a:xfrm>
            <a:off x="3810000" y="1143000"/>
            <a:ext cx="5334000" cy="3657600"/>
          </a:xfrm>
        </p:spPr>
        <p:txBody>
          <a:bodyPr>
            <a:noAutofit/>
          </a:bodyPr>
          <a:lstStyle/>
          <a:p>
            <a:r>
              <a:rPr lang="en-US" sz="2800" i="1" dirty="0" smtClean="0">
                <a:solidFill>
                  <a:schemeClr val="bg1"/>
                </a:solidFill>
              </a:rPr>
              <a:t>If Adam is alive, </a:t>
            </a:r>
            <a:r>
              <a:rPr lang="en-US" sz="2800" i="1" dirty="0" smtClean="0">
                <a:solidFill>
                  <a:srgbClr val="FFFF00"/>
                </a:solidFill>
              </a:rPr>
              <a:t>God is with him</a:t>
            </a:r>
            <a:r>
              <a:rPr lang="en-US" sz="2800" i="1" dirty="0" smtClean="0">
                <a:solidFill>
                  <a:schemeClr val="bg1"/>
                </a:solidFill>
              </a:rPr>
              <a:t>. If he's not alive, then </a:t>
            </a:r>
            <a:r>
              <a:rPr lang="en-US" sz="2800" i="1" dirty="0" smtClean="0">
                <a:solidFill>
                  <a:srgbClr val="FFFF00"/>
                </a:solidFill>
              </a:rPr>
              <a:t>he's with God</a:t>
            </a:r>
            <a:r>
              <a:rPr lang="en-US" sz="2800" i="1" dirty="0" smtClean="0">
                <a:solidFill>
                  <a:schemeClr val="bg1"/>
                </a:solidFill>
              </a:rPr>
              <a:t>. Remind everyone that </a:t>
            </a:r>
            <a:r>
              <a:rPr lang="en-US" sz="2800" i="1" dirty="0" smtClean="0">
                <a:solidFill>
                  <a:srgbClr val="FFFF00"/>
                </a:solidFill>
              </a:rPr>
              <a:t>life is short</a:t>
            </a:r>
            <a:r>
              <a:rPr lang="en-US" sz="2800" i="1" dirty="0" smtClean="0">
                <a:solidFill>
                  <a:schemeClr val="bg1"/>
                </a:solidFill>
              </a:rPr>
              <a:t>, sometimes shorter than we imagine. </a:t>
            </a:r>
            <a:r>
              <a:rPr lang="en-US" sz="2800" i="1" dirty="0" smtClean="0">
                <a:solidFill>
                  <a:srgbClr val="FFFF00"/>
                </a:solidFill>
              </a:rPr>
              <a:t>Trusting in Jesus means ordering one's life in His way</a:t>
            </a:r>
            <a:r>
              <a:rPr lang="en-US" sz="2800" i="1" dirty="0" smtClean="0">
                <a:solidFill>
                  <a:schemeClr val="bg1"/>
                </a:solidFill>
              </a:rPr>
              <a:t>. Remind all those young people on the bridge to do that daily, hourly, </a:t>
            </a:r>
            <a:r>
              <a:rPr lang="en-US" sz="2800" i="1" dirty="0" smtClean="0">
                <a:solidFill>
                  <a:srgbClr val="FFFF00"/>
                </a:solidFill>
              </a:rPr>
              <a:t>constantly</a:t>
            </a:r>
            <a:r>
              <a:rPr lang="en-US" sz="2800" i="1" dirty="0" smtClean="0">
                <a:solidFill>
                  <a:schemeClr val="bg1"/>
                </a:solidFill>
              </a:rPr>
              <a:t>.</a:t>
            </a:r>
            <a:endParaRPr lang="en-US" sz="2800" i="1" dirty="0">
              <a:solidFill>
                <a:schemeClr val="bg1"/>
              </a:solidFill>
            </a:endParaRPr>
          </a:p>
        </p:txBody>
      </p:sp>
      <p:pic>
        <p:nvPicPr>
          <p:cNvPr id="19458" name="Picture 2" descr="https://scontent-a-atl.xx.fbcdn.net/hphotos-prn1/945801_688552154488625_1926876022_n.jpg"/>
          <p:cNvPicPr>
            <a:picLocks noChangeAspect="1" noChangeArrowheads="1"/>
          </p:cNvPicPr>
          <p:nvPr/>
        </p:nvPicPr>
        <p:blipFill>
          <a:blip r:embed="rId2" cstate="print"/>
          <a:srcRect l="9305"/>
          <a:stretch>
            <a:fillRect/>
          </a:stretch>
        </p:blipFill>
        <p:spPr bwMode="auto">
          <a:xfrm>
            <a:off x="381000" y="76200"/>
            <a:ext cx="3017520" cy="441164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2906</Words>
  <Application>Microsoft Office PowerPoint</Application>
  <PresentationFormat>On-screen Show (4:3)</PresentationFormat>
  <Paragraphs>85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 Life Worth Living and Following</vt:lpstr>
      <vt:lpstr>(Sunday, Hours After Finding Out) Adam’s Dad, Scott, Said:</vt:lpstr>
      <vt:lpstr>Slide 3</vt:lpstr>
      <vt:lpstr>(Monday, the Next Day)  Scott Said:</vt:lpstr>
      <vt:lpstr>(Monday, the Next Day)  Scott Said:</vt:lpstr>
      <vt:lpstr>(Monday, the Next Day)  Scott Said:</vt:lpstr>
      <vt:lpstr>(Monday, the Next Day)  Adam’s Mother, Bertina, Said:</vt:lpstr>
      <vt:lpstr>Bertina wanted the following to be told to a gathering at Florida College in Adam’s honor.</vt:lpstr>
      <vt:lpstr>Adam’s uncle Jeff sent this message to students praying:</vt:lpstr>
      <vt:lpstr>Carlos Peralta’s description of how Adam influenced him is typical of what many others said. Carlos said:</vt:lpstr>
      <vt:lpstr>Carlos Peralta’s description of how Adam influenced him is typical of what many others said. Carlos said:</vt:lpstr>
      <vt:lpstr>Carlos Peralta’s description of how Adam influenced him is typical of what many others said. Carlos said:</vt:lpstr>
      <vt:lpstr>Carlos Peralta’s description of how Adam influenced him is typical of what many others said. Carlos said:</vt:lpstr>
      <vt:lpstr>How Does Someone Become Such A Godly Man and Influence for Good by 25 Years Old?</vt:lpstr>
      <vt:lpstr>A Smelser Thanksgiving picture Adam’s sister posted a few days before in anticipation of Thanksgiving 2013.</vt:lpstr>
      <vt:lpstr>(Three Days Later)  Adam’s sister, Brianne, wrote:</vt:lpstr>
      <vt:lpstr>(Three Days Later)  Adam’s sister, Brianne, wrote:</vt:lpstr>
      <vt:lpstr>(Three Days Later)  Adam’s sister, Brianne, wrote:</vt:lpstr>
      <vt:lpstr>(Three Days Later)  Adam’s sister, Brianne, wrote:</vt:lpstr>
      <vt:lpstr>(Three Days Later)  Adam’s sister, Brianne, wrote:</vt:lpstr>
      <vt:lpstr>Scott, trying to encourage others struggling  with the death of Adam, said:</vt:lpstr>
      <vt:lpstr>Scott, trying to encourage others struggling  with the death of Adam, said:</vt:lpstr>
      <vt:lpstr>Scott, trying to encourage others struggling  with the death of Adam, said:</vt:lpstr>
      <vt:lpstr>Scott, trying to encourage others struggling  with the death of Adam, said:</vt:lpstr>
      <vt:lpstr>Scott, trying to encourage others struggling  with the death of Adam, said:</vt:lpstr>
      <vt:lpstr>When the body was found on Thursday,  Scott wrote:</vt:lpstr>
      <vt:lpstr>Psalm 121</vt:lpstr>
      <vt:lpstr>Sara Focht wrote:</vt:lpstr>
      <vt:lpstr>Sara Focht wrote: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dc:creator>
  <cp:lastModifiedBy>Heath Robertson</cp:lastModifiedBy>
  <cp:revision>28</cp:revision>
  <dcterms:created xsi:type="dcterms:W3CDTF">2013-11-20T19:02:27Z</dcterms:created>
  <dcterms:modified xsi:type="dcterms:W3CDTF">2013-11-22T16:20:09Z</dcterms:modified>
</cp:coreProperties>
</file>