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2" r:id="rId2"/>
    <p:sldId id="257" r:id="rId3"/>
    <p:sldId id="256" r:id="rId4"/>
    <p:sldId id="260" r:id="rId5"/>
    <p:sldId id="304" r:id="rId6"/>
    <p:sldId id="264" r:id="rId7"/>
    <p:sldId id="305" r:id="rId8"/>
    <p:sldId id="265" r:id="rId9"/>
    <p:sldId id="283" r:id="rId10"/>
    <p:sldId id="307" r:id="rId11"/>
    <p:sldId id="266" r:id="rId12"/>
    <p:sldId id="308" r:id="rId13"/>
    <p:sldId id="267" r:id="rId14"/>
    <p:sldId id="286" r:id="rId15"/>
    <p:sldId id="287" r:id="rId16"/>
    <p:sldId id="309" r:id="rId17"/>
    <p:sldId id="270" r:id="rId18"/>
    <p:sldId id="288" r:id="rId19"/>
    <p:sldId id="290" r:id="rId20"/>
    <p:sldId id="271" r:id="rId21"/>
    <p:sldId id="273" r:id="rId22"/>
    <p:sldId id="291" r:id="rId23"/>
    <p:sldId id="292" r:id="rId24"/>
    <p:sldId id="274" r:id="rId25"/>
    <p:sldId id="310" r:id="rId26"/>
    <p:sldId id="275" r:id="rId27"/>
    <p:sldId id="293" r:id="rId28"/>
    <p:sldId id="294" r:id="rId29"/>
    <p:sldId id="272" r:id="rId30"/>
    <p:sldId id="296" r:id="rId31"/>
    <p:sldId id="276" r:id="rId32"/>
    <p:sldId id="295" r:id="rId33"/>
    <p:sldId id="278" r:id="rId34"/>
    <p:sldId id="297" r:id="rId35"/>
    <p:sldId id="298" r:id="rId36"/>
    <p:sldId id="277" r:id="rId37"/>
    <p:sldId id="299" r:id="rId38"/>
    <p:sldId id="279" r:id="rId39"/>
    <p:sldId id="301" r:id="rId40"/>
    <p:sldId id="302" r:id="rId41"/>
    <p:sldId id="303" r:id="rId42"/>
    <p:sldId id="280" r:id="rId43"/>
    <p:sldId id="28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FF"/>
    <a:srgbClr val="800000"/>
    <a:srgbClr val="FFFF00"/>
    <a:srgbClr val="66FFCC"/>
    <a:srgbClr val="00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snapToGrid="0" showGuides="1">
      <p:cViewPr varScale="1">
        <p:scale>
          <a:sx n="111" d="100"/>
          <a:sy n="111" d="100"/>
        </p:scale>
        <p:origin x="1506" y="90"/>
      </p:cViewPr>
      <p:guideLst>
        <p:guide orient="horz" pos="2160"/>
        <p:guide pos="2880"/>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4F281-3D4E-4140-A958-856BB375A2EC}" type="datetimeFigureOut">
              <a:rPr lang="en-US" smtClean="0"/>
              <a:t>6/26/2015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E7800-62F1-4D2D-A5F4-FBDFD2FCB4FD}" type="slidenum">
              <a:rPr lang="en-US" smtClean="0"/>
              <a:t>‹#›</a:t>
            </a:fld>
            <a:endParaRPr lang="en-US"/>
          </a:p>
        </p:txBody>
      </p:sp>
    </p:spTree>
    <p:extLst>
      <p:ext uri="{BB962C8B-B14F-4D97-AF65-F5344CB8AC3E}">
        <p14:creationId xmlns:p14="http://schemas.microsoft.com/office/powerpoint/2010/main" val="24295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8 “This is not self-deceit, which the word does not denote, but deceit of others.”</a:t>
            </a:r>
          </a:p>
          <a:p>
            <a:r>
              <a:rPr lang="en-US" sz="1200" dirty="0" smtClean="0"/>
              <a:t>9 “Fools, wicked men, commit sin lightly and cheerfully, give specious names to grievous transgressions, pass over rebuke with a joke, encourage others in crime by their easy way of viewing it. … , “Sin mocks fools,” </a:t>
            </a:r>
            <a:r>
              <a:rPr lang="en-US" sz="1200" i="1" dirty="0" smtClean="0"/>
              <a:t>i.e. deceives and disappoints them of the enjoyment which they expected.”</a:t>
            </a:r>
          </a:p>
          <a:p>
            <a:pPr lvl="1"/>
            <a:r>
              <a:rPr lang="en-US" dirty="0" smtClean="0"/>
              <a:t> Spence-Jones, H. D. M. (Ed.). (1909). Proverbs (p. 269). London; New York: Funk &amp; </a:t>
            </a:r>
            <a:r>
              <a:rPr lang="en-US" dirty="0" err="1" smtClean="0"/>
              <a:t>Wagnalls</a:t>
            </a:r>
            <a:r>
              <a:rPr lang="en-US" dirty="0" smtClean="0"/>
              <a:t> Company.</a:t>
            </a:r>
          </a:p>
          <a:p>
            <a:endParaRPr lang="en-US" sz="1200" dirty="0" smtClean="0"/>
          </a:p>
          <a:p>
            <a:pPr lvl="1"/>
            <a:r>
              <a:rPr lang="en-US" dirty="0" smtClean="0"/>
              <a:t> Spence-Jones, H. D. M. (Ed.). (1909). Proverbs (p. 269). London; New York: Funk &amp; </a:t>
            </a:r>
            <a:r>
              <a:rPr lang="en-US" dirty="0" err="1" smtClean="0"/>
              <a:t>Wagnalls</a:t>
            </a:r>
            <a:r>
              <a:rPr lang="en-US" dirty="0" smtClean="0"/>
              <a:t> Company.</a:t>
            </a:r>
          </a:p>
          <a:p>
            <a:endParaRPr lang="en-US" dirty="0"/>
          </a:p>
        </p:txBody>
      </p:sp>
      <p:sp>
        <p:nvSpPr>
          <p:cNvPr id="4" name="Slide Number Placeholder 3"/>
          <p:cNvSpPr>
            <a:spLocks noGrp="1"/>
          </p:cNvSpPr>
          <p:nvPr>
            <p:ph type="sldNum" sz="quarter" idx="10"/>
          </p:nvPr>
        </p:nvSpPr>
        <p:spPr/>
        <p:txBody>
          <a:bodyPr/>
          <a:lstStyle/>
          <a:p>
            <a:fld id="{560E7800-62F1-4D2D-A5F4-FBDFD2FCB4FD}" type="slidenum">
              <a:rPr lang="en-US" smtClean="0"/>
              <a:t>15</a:t>
            </a:fld>
            <a:endParaRPr lang="en-US"/>
          </a:p>
        </p:txBody>
      </p:sp>
    </p:spTree>
    <p:extLst>
      <p:ext uri="{BB962C8B-B14F-4D97-AF65-F5344CB8AC3E}">
        <p14:creationId xmlns:p14="http://schemas.microsoft.com/office/powerpoint/2010/main" val="235225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Ver. 26.—Ponder the path of thy feet; properly, </a:t>
            </a:r>
            <a:r>
              <a:rPr lang="en-US" sz="1200" b="0" i="1" dirty="0" smtClean="0"/>
              <a:t>make straight or level the path of thy feet. The command carries on the idea of the previous verse. Simplicity of aim in the moral life is to be accompanied by attention to the moral conduct. The sense is, remove every obstacle which may impede or render insecure the way of moral life, and thus avoid every false step. …</a:t>
            </a:r>
            <a:r>
              <a:rPr lang="en-US" sz="1200" dirty="0" smtClean="0"/>
              <a:t>Weigh your conduct as in a balance; before acting, consider the consequences and nature of the act.”</a:t>
            </a:r>
          </a:p>
          <a:p>
            <a:pPr lvl="1"/>
            <a:r>
              <a:rPr lang="en-US" dirty="0" smtClean="0"/>
              <a:t> Spence-Jones, H. D. M. (Ed.). (1909). Proverbs (p. 92). London; New York: Funk &amp; </a:t>
            </a:r>
            <a:r>
              <a:rPr lang="en-US" dirty="0" err="1" smtClean="0"/>
              <a:t>Wagnalls</a:t>
            </a:r>
            <a:r>
              <a:rPr lang="en-US" dirty="0" smtClean="0"/>
              <a:t> Company.</a:t>
            </a:r>
          </a:p>
          <a:p>
            <a:r>
              <a:rPr lang="en-US" sz="1200" i="1" dirty="0" smtClean="0"/>
              <a:t>,”</a:t>
            </a:r>
            <a:endParaRPr lang="en-US" sz="1000" b="0" i="1" dirty="0" smtClean="0"/>
          </a:p>
          <a:p>
            <a:pPr lvl="1"/>
            <a:r>
              <a:rPr lang="en-US" sz="1000" dirty="0" smtClean="0"/>
              <a:t> Spence-Jones, H. D. M. (Ed.). (1909). Proverbs (p. 92). London; New York: Funk &amp; </a:t>
            </a:r>
            <a:r>
              <a:rPr lang="en-US" sz="1000" dirty="0" err="1" smtClean="0"/>
              <a:t>Wagnalls</a:t>
            </a:r>
            <a:r>
              <a:rPr lang="en-US" sz="1000" dirty="0" smtClean="0"/>
              <a:t> Company.</a:t>
            </a:r>
          </a:p>
          <a:p>
            <a:endParaRPr lang="en-US" sz="1000" dirty="0"/>
          </a:p>
        </p:txBody>
      </p:sp>
      <p:sp>
        <p:nvSpPr>
          <p:cNvPr id="4" name="Slide Number Placeholder 3"/>
          <p:cNvSpPr>
            <a:spLocks noGrp="1"/>
          </p:cNvSpPr>
          <p:nvPr>
            <p:ph type="sldNum" sz="quarter" idx="10"/>
          </p:nvPr>
        </p:nvSpPr>
        <p:spPr/>
        <p:txBody>
          <a:bodyPr/>
          <a:lstStyle/>
          <a:p>
            <a:fld id="{560E7800-62F1-4D2D-A5F4-FBDFD2FCB4FD}" type="slidenum">
              <a:rPr lang="en-US" smtClean="0"/>
              <a:t>18</a:t>
            </a:fld>
            <a:endParaRPr lang="en-US"/>
          </a:p>
        </p:txBody>
      </p:sp>
    </p:spTree>
    <p:extLst>
      <p:ext uri="{BB962C8B-B14F-4D97-AF65-F5344CB8AC3E}">
        <p14:creationId xmlns:p14="http://schemas.microsoft.com/office/powerpoint/2010/main" val="11108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3064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946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10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916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991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671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77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4882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20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858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144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0825" cy="6856413"/>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7938" y="-7938"/>
            <a:ext cx="9232901" cy="694690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Oval 5"/>
          <p:cNvSpPr>
            <a:spLocks noChangeArrowheads="1"/>
          </p:cNvSpPr>
          <p:nvPr/>
        </p:nvSpPr>
        <p:spPr bwMode="auto">
          <a:xfrm>
            <a:off x="457200" y="457200"/>
            <a:ext cx="228600" cy="2286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7938" y="-7938"/>
            <a:ext cx="9232901" cy="694690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Oval 5"/>
          <p:cNvSpPr>
            <a:spLocks noChangeArrowheads="1"/>
          </p:cNvSpPr>
          <p:nvPr/>
        </p:nvSpPr>
        <p:spPr bwMode="auto">
          <a:xfrm>
            <a:off x="457200" y="457200"/>
            <a:ext cx="228600" cy="2286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869761119"/>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12291"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400050" y="2019300"/>
            <a:ext cx="522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p:txBody>
      </p:sp>
      <p:sp>
        <p:nvSpPr>
          <p:cNvPr id="14341" name="Text Box 5"/>
          <p:cNvSpPr txBox="1">
            <a:spLocks noChangeArrowheads="1"/>
          </p:cNvSpPr>
          <p:nvPr/>
        </p:nvSpPr>
        <p:spPr bwMode="auto">
          <a:xfrm>
            <a:off x="581025" y="2776538"/>
            <a:ext cx="7239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28650" eaLnBrk="0" hangingPunct="0">
              <a:defRPr>
                <a:solidFill>
                  <a:schemeClr val="tx1"/>
                </a:solidFill>
                <a:latin typeface="Arial" panose="020B0604020202020204" pitchFamily="34" charset="0"/>
                <a:cs typeface="Arial" panose="020B0604020202020204" pitchFamily="34" charset="0"/>
              </a:defRPr>
            </a:lvl1pPr>
            <a:lvl2pPr marL="742950" indent="-285750" defTabSz="628650" eaLnBrk="0" hangingPunct="0">
              <a:defRPr>
                <a:solidFill>
                  <a:schemeClr val="tx1"/>
                </a:solidFill>
                <a:latin typeface="Arial" panose="020B0604020202020204" pitchFamily="34" charset="0"/>
                <a:cs typeface="Arial" panose="020B0604020202020204" pitchFamily="34" charset="0"/>
              </a:defRPr>
            </a:lvl2pPr>
            <a:lvl3pPr marL="1143000" indent="-228600" defTabSz="628650" eaLnBrk="0" hangingPunct="0">
              <a:defRPr>
                <a:solidFill>
                  <a:schemeClr val="tx1"/>
                </a:solidFill>
                <a:latin typeface="Arial" panose="020B0604020202020204" pitchFamily="34" charset="0"/>
                <a:cs typeface="Arial" panose="020B0604020202020204" pitchFamily="34" charset="0"/>
              </a:defRPr>
            </a:lvl3pPr>
            <a:lvl4pPr marL="1600200" indent="-228600" defTabSz="628650" eaLnBrk="0" hangingPunct="0">
              <a:defRPr>
                <a:solidFill>
                  <a:schemeClr val="tx1"/>
                </a:solidFill>
                <a:latin typeface="Arial" panose="020B0604020202020204" pitchFamily="34" charset="0"/>
                <a:cs typeface="Arial" panose="020B0604020202020204" pitchFamily="34" charset="0"/>
              </a:defRPr>
            </a:lvl4pPr>
            <a:lvl5pPr marL="2057400" indent="-228600" defTabSz="628650" eaLnBrk="0" hangingPunct="0">
              <a:defRPr>
                <a:solidFill>
                  <a:schemeClr val="tx1"/>
                </a:solidFill>
                <a:latin typeface="Arial" panose="020B0604020202020204" pitchFamily="34" charset="0"/>
                <a:cs typeface="Arial" panose="020B0604020202020204" pitchFamily="34" charset="0"/>
              </a:defRPr>
            </a:lvl5pPr>
            <a:lvl6pPr marL="25146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buFont typeface="Wingdings" panose="05000000000000000000" pitchFamily="2" charset="2"/>
              <a:buChar char="§"/>
            </a:pPr>
            <a:r>
              <a:rPr lang="en-US" altLang="en-US" sz="3200" b="1">
                <a:solidFill>
                  <a:srgbClr val="006600"/>
                </a:solidFill>
              </a:rPr>
              <a:t>Learn from mistakes or successes.</a:t>
            </a:r>
          </a:p>
          <a:p>
            <a:pPr eaLnBrk="1" hangingPunct="1">
              <a:spcAft>
                <a:spcPct val="20000"/>
              </a:spcAft>
              <a:buFont typeface="Wingdings" panose="05000000000000000000" pitchFamily="2" charset="2"/>
              <a:buChar char="§"/>
            </a:pPr>
            <a:r>
              <a:rPr lang="en-US" altLang="en-US" sz="3200" b="1">
                <a:solidFill>
                  <a:srgbClr val="0000CC"/>
                </a:solidFill>
              </a:rPr>
              <a:t>Self-awareness, a gift.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animScale>
                                      <p:cBhvr>
                                        <p:cTn id="7" dur="1000" decel="50000" fill="hold">
                                          <p:stCondLst>
                                            <p:cond delay="0"/>
                                          </p:stCondLst>
                                        </p:cTn>
                                        <p:tgtEl>
                                          <p:spTgt spid="1434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41">
                                            <p:txEl>
                                              <p:pRg st="1" end="1"/>
                                            </p:txEl>
                                          </p:spTgt>
                                        </p:tgtEl>
                                        <p:attrNameLst>
                                          <p:attrName>ppt_x</p:attrName>
                                          <p:attrName>ppt_y</p:attrName>
                                        </p:attrNameLst>
                                      </p:cBhvr>
                                    </p:animMotion>
                                    <p:animEffect transition="in" filter="fade">
                                      <p:cBhvr>
                                        <p:cTn id="9" dur="1000"/>
                                        <p:tgtEl>
                                          <p:spTgt spid="143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7938" y="-7938"/>
            <a:ext cx="9232901" cy="694690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Oval 5"/>
          <p:cNvSpPr>
            <a:spLocks noChangeArrowheads="1"/>
          </p:cNvSpPr>
          <p:nvPr/>
        </p:nvSpPr>
        <p:spPr bwMode="auto">
          <a:xfrm>
            <a:off x="457200" y="457200"/>
            <a:ext cx="228600" cy="2286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769558348"/>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14339"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400050" y="2019300"/>
            <a:ext cx="522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p:txBody>
      </p:sp>
      <p:sp>
        <p:nvSpPr>
          <p:cNvPr id="15365" name="Text Box 5"/>
          <p:cNvSpPr txBox="1">
            <a:spLocks noChangeArrowheads="1"/>
          </p:cNvSpPr>
          <p:nvPr/>
        </p:nvSpPr>
        <p:spPr bwMode="auto">
          <a:xfrm>
            <a:off x="581025" y="2776538"/>
            <a:ext cx="7239000"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28650" eaLnBrk="0" hangingPunct="0">
              <a:defRPr>
                <a:solidFill>
                  <a:schemeClr val="tx1"/>
                </a:solidFill>
                <a:latin typeface="Arial" panose="020B0604020202020204" pitchFamily="34" charset="0"/>
                <a:cs typeface="Arial" panose="020B0604020202020204" pitchFamily="34" charset="0"/>
              </a:defRPr>
            </a:lvl1pPr>
            <a:lvl2pPr marL="742950" indent="-285750" defTabSz="628650" eaLnBrk="0" hangingPunct="0">
              <a:defRPr>
                <a:solidFill>
                  <a:schemeClr val="tx1"/>
                </a:solidFill>
                <a:latin typeface="Arial" panose="020B0604020202020204" pitchFamily="34" charset="0"/>
                <a:cs typeface="Arial" panose="020B0604020202020204" pitchFamily="34" charset="0"/>
              </a:defRPr>
            </a:lvl2pPr>
            <a:lvl3pPr marL="1143000" indent="-228600" defTabSz="628650" eaLnBrk="0" hangingPunct="0">
              <a:defRPr>
                <a:solidFill>
                  <a:schemeClr val="tx1"/>
                </a:solidFill>
                <a:latin typeface="Arial" panose="020B0604020202020204" pitchFamily="34" charset="0"/>
                <a:cs typeface="Arial" panose="020B0604020202020204" pitchFamily="34" charset="0"/>
              </a:defRPr>
            </a:lvl3pPr>
            <a:lvl4pPr marL="1600200" indent="-228600" defTabSz="628650" eaLnBrk="0" hangingPunct="0">
              <a:defRPr>
                <a:solidFill>
                  <a:schemeClr val="tx1"/>
                </a:solidFill>
                <a:latin typeface="Arial" panose="020B0604020202020204" pitchFamily="34" charset="0"/>
                <a:cs typeface="Arial" panose="020B0604020202020204" pitchFamily="34" charset="0"/>
              </a:defRPr>
            </a:lvl4pPr>
            <a:lvl5pPr marL="2057400" indent="-228600" defTabSz="628650" eaLnBrk="0" hangingPunct="0">
              <a:defRPr>
                <a:solidFill>
                  <a:schemeClr val="tx1"/>
                </a:solidFill>
                <a:latin typeface="Arial" panose="020B0604020202020204" pitchFamily="34" charset="0"/>
                <a:cs typeface="Arial" panose="020B0604020202020204" pitchFamily="34" charset="0"/>
              </a:defRPr>
            </a:lvl5pPr>
            <a:lvl6pPr marL="25146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buFont typeface="Wingdings" panose="05000000000000000000" pitchFamily="2" charset="2"/>
              <a:buChar char="§"/>
            </a:pPr>
            <a:r>
              <a:rPr lang="en-US" altLang="en-US" sz="3200" b="1">
                <a:solidFill>
                  <a:srgbClr val="006600"/>
                </a:solidFill>
              </a:rPr>
              <a:t>Learn from mistakes or successes.</a:t>
            </a:r>
          </a:p>
          <a:p>
            <a:pPr eaLnBrk="1" hangingPunct="1">
              <a:spcAft>
                <a:spcPct val="20000"/>
              </a:spcAft>
              <a:buFont typeface="Wingdings" panose="05000000000000000000" pitchFamily="2" charset="2"/>
              <a:buChar char="§"/>
            </a:pPr>
            <a:r>
              <a:rPr lang="en-US" altLang="en-US" sz="3200" b="1">
                <a:solidFill>
                  <a:srgbClr val="006600"/>
                </a:solidFill>
              </a:rPr>
              <a:t>Self-awareness, a gift.</a:t>
            </a:r>
          </a:p>
          <a:p>
            <a:pPr eaLnBrk="1" hangingPunct="1">
              <a:spcAft>
                <a:spcPct val="20000"/>
              </a:spcAft>
              <a:buFont typeface="Wingdings" panose="05000000000000000000" pitchFamily="2" charset="2"/>
              <a:buChar char="§"/>
            </a:pPr>
            <a:r>
              <a:rPr lang="en-US" altLang="en-US" sz="3200" b="1">
                <a:solidFill>
                  <a:srgbClr val="0000CC"/>
                </a:solidFill>
              </a:rPr>
              <a:t>Notice consequences!</a:t>
            </a:r>
          </a:p>
          <a:p>
            <a:pPr eaLnBrk="1" hangingPunct="1">
              <a:spcAft>
                <a:spcPct val="20000"/>
              </a:spcAft>
              <a:buFont typeface="Wingdings" panose="05000000000000000000" pitchFamily="2" charset="2"/>
              <a:buNone/>
            </a:pPr>
            <a:endParaRPr lang="en-US" altLang="en-US" sz="3200" b="1">
              <a:solidFill>
                <a:srgbClr val="0066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5365">
                                            <p:txEl>
                                              <p:pRg st="2" end="2"/>
                                            </p:txEl>
                                          </p:spTgt>
                                        </p:tgtEl>
                                        <p:attrNameLst>
                                          <p:attrName>style.visibility</p:attrName>
                                        </p:attrNameLst>
                                      </p:cBhvr>
                                      <p:to>
                                        <p:strVal val="visible"/>
                                      </p:to>
                                    </p:set>
                                    <p:animScale>
                                      <p:cBhvr>
                                        <p:cTn id="7" dur="1000" decel="50000" fill="hold">
                                          <p:stCondLst>
                                            <p:cond delay="0"/>
                                          </p:stCondLst>
                                        </p:cTn>
                                        <p:tgtEl>
                                          <p:spTgt spid="1536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5">
                                            <p:txEl>
                                              <p:pRg st="2" end="2"/>
                                            </p:txEl>
                                          </p:spTgt>
                                        </p:tgtEl>
                                        <p:attrNameLst>
                                          <p:attrName>ppt_x</p:attrName>
                                          <p:attrName>ppt_y</p:attrName>
                                        </p:attrNameLst>
                                      </p:cBhvr>
                                    </p:animMotion>
                                    <p:animEffect transition="in" filter="fade">
                                      <p:cBhvr>
                                        <p:cTn id="9" dur="10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2033588" y="903288"/>
            <a:ext cx="5075237" cy="22272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000099"/>
                </a:solidFill>
                <a:latin typeface="Arial Rounded MT Bold" panose="020F0704030504030204" pitchFamily="34" charset="0"/>
              </a:rPr>
              <a:t>Deuteronomy 32:29</a:t>
            </a:r>
            <a:endParaRPr lang="en-US" altLang="en-US" sz="2800" dirty="0">
              <a:solidFill>
                <a:srgbClr val="000099"/>
              </a:solidFill>
              <a:latin typeface="Arial Rounded MT Bold" panose="020F0704030504030204" pitchFamily="34" charset="0"/>
            </a:endParaRPr>
          </a:p>
          <a:p>
            <a:r>
              <a:rPr lang="en-US" altLang="en-US" sz="2800" dirty="0">
                <a:solidFill>
                  <a:srgbClr val="000099"/>
                </a:solidFill>
                <a:latin typeface="Arial Rounded MT Bold" panose="020F0704030504030204" pitchFamily="34" charset="0"/>
              </a:rPr>
              <a:t>     Oh, that they were wise, </a:t>
            </a:r>
            <a:r>
              <a:rPr lang="en-US" altLang="en-US" sz="2800" i="1" dirty="0">
                <a:solidFill>
                  <a:srgbClr val="000099"/>
                </a:solidFill>
                <a:latin typeface="Arial Rounded MT Bold" panose="020F0704030504030204" pitchFamily="34" charset="0"/>
              </a:rPr>
              <a:t>that</a:t>
            </a:r>
            <a:r>
              <a:rPr lang="en-US" altLang="en-US" sz="2800" dirty="0">
                <a:solidFill>
                  <a:srgbClr val="000099"/>
                </a:solidFill>
                <a:latin typeface="Arial Rounded MT Bold" panose="020F0704030504030204" pitchFamily="34" charset="0"/>
              </a:rPr>
              <a:t> they understood this, </a:t>
            </a:r>
          </a:p>
          <a:p>
            <a:r>
              <a:rPr lang="en-US" altLang="en-US" sz="2800" dirty="0">
                <a:solidFill>
                  <a:srgbClr val="000099"/>
                </a:solidFill>
                <a:latin typeface="Arial Rounded MT Bold" panose="020F0704030504030204" pitchFamily="34" charset="0"/>
              </a:rPr>
              <a:t>     </a:t>
            </a:r>
            <a:r>
              <a:rPr lang="en-US" altLang="en-US" sz="2800" i="1" dirty="0">
                <a:solidFill>
                  <a:srgbClr val="000099"/>
                </a:solidFill>
                <a:latin typeface="Arial Rounded MT Bold" panose="020F0704030504030204" pitchFamily="34" charset="0"/>
              </a:rPr>
              <a:t>That</a:t>
            </a:r>
            <a:r>
              <a:rPr lang="en-US" altLang="en-US" sz="2800" dirty="0">
                <a:solidFill>
                  <a:srgbClr val="000099"/>
                </a:solidFill>
                <a:latin typeface="Arial Rounded MT Bold" panose="020F0704030504030204" pitchFamily="34" charset="0"/>
              </a:rPr>
              <a:t> they would consider their latter end! </a:t>
            </a: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0435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513855" y="903288"/>
            <a:ext cx="6116291" cy="258532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800" b="1" dirty="0">
                <a:solidFill>
                  <a:srgbClr val="0000CC"/>
                </a:solidFill>
                <a:latin typeface="Arial Rounded MT Bold" panose="020F0704030504030204" pitchFamily="34" charset="0"/>
              </a:rPr>
              <a:t>Proverbs 14:8–9 </a:t>
            </a:r>
            <a:r>
              <a:rPr lang="en-US" sz="2000" b="1" dirty="0">
                <a:solidFill>
                  <a:srgbClr val="0000CC"/>
                </a:solidFill>
                <a:latin typeface="Arial Rounded MT Bold" panose="020F0704030504030204" pitchFamily="34" charset="0"/>
              </a:rPr>
              <a:t>(ESV)</a:t>
            </a:r>
            <a:r>
              <a:rPr lang="en-US" sz="2000" dirty="0">
                <a:solidFill>
                  <a:srgbClr val="0000CC"/>
                </a:solidFill>
                <a:latin typeface="Arial Rounded MT Bold" panose="020F0704030504030204" pitchFamily="34" charset="0"/>
              </a:rPr>
              <a:t> </a:t>
            </a:r>
          </a:p>
          <a:p>
            <a:pPr defTabSz="457200"/>
            <a:r>
              <a:rPr lang="en-US" sz="2800" dirty="0" smtClean="0">
                <a:solidFill>
                  <a:srgbClr val="0000CC"/>
                </a:solidFill>
                <a:latin typeface="Arial Rounded MT Bold" panose="020F0704030504030204" pitchFamily="34" charset="0"/>
              </a:rPr>
              <a:t>	The </a:t>
            </a:r>
            <a:r>
              <a:rPr lang="en-US" sz="2800" dirty="0">
                <a:solidFill>
                  <a:srgbClr val="0000CC"/>
                </a:solidFill>
                <a:latin typeface="Arial Rounded MT Bold" panose="020F0704030504030204" pitchFamily="34" charset="0"/>
              </a:rPr>
              <a:t>wisdom of the prudent is to discern his way, </a:t>
            </a:r>
          </a:p>
          <a:p>
            <a:pPr defTabSz="457200"/>
            <a:r>
              <a:rPr lang="en-US" sz="2800" dirty="0" smtClean="0">
                <a:solidFill>
                  <a:srgbClr val="0000CC"/>
                </a:solidFill>
                <a:latin typeface="Arial Rounded MT Bold" panose="020F0704030504030204" pitchFamily="34" charset="0"/>
              </a:rPr>
              <a:t>	but </a:t>
            </a:r>
            <a:r>
              <a:rPr lang="en-US" sz="2800" dirty="0">
                <a:solidFill>
                  <a:srgbClr val="0000CC"/>
                </a:solidFill>
                <a:latin typeface="Arial Rounded MT Bold" panose="020F0704030504030204" pitchFamily="34" charset="0"/>
              </a:rPr>
              <a:t>the folly of fools is deceiving. </a:t>
            </a:r>
          </a:p>
          <a:p>
            <a:pPr defTabSz="457200"/>
            <a:r>
              <a:rPr lang="en-US" sz="2800" dirty="0" smtClean="0">
                <a:solidFill>
                  <a:srgbClr val="0000CC"/>
                </a:solidFill>
                <a:latin typeface="Arial Rounded MT Bold" panose="020F0704030504030204" pitchFamily="34" charset="0"/>
              </a:rPr>
              <a:t>	Fools </a:t>
            </a:r>
            <a:r>
              <a:rPr lang="en-US" sz="2800" dirty="0">
                <a:solidFill>
                  <a:srgbClr val="0000CC"/>
                </a:solidFill>
                <a:latin typeface="Arial Rounded MT Bold" panose="020F0704030504030204" pitchFamily="34" charset="0"/>
              </a:rPr>
              <a:t>mock at the guilt offering, </a:t>
            </a:r>
          </a:p>
          <a:p>
            <a:r>
              <a:rPr lang="en-US" sz="2800" dirty="0">
                <a:solidFill>
                  <a:srgbClr val="0000CC"/>
                </a:solidFill>
                <a:latin typeface="Arial Rounded MT Bold" panose="020F0704030504030204" pitchFamily="34" charset="0"/>
              </a:rPr>
              <a:t>but the upright enjoy acceptance. </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7938" y="-7938"/>
            <a:ext cx="9232901" cy="694690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Oval 5"/>
          <p:cNvSpPr>
            <a:spLocks noChangeArrowheads="1"/>
          </p:cNvSpPr>
          <p:nvPr/>
        </p:nvSpPr>
        <p:spPr bwMode="auto">
          <a:xfrm>
            <a:off x="457200" y="457200"/>
            <a:ext cx="228600" cy="2286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688199367"/>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18435"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400050" y="2019300"/>
            <a:ext cx="522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p:txBody>
      </p:sp>
      <p:sp>
        <p:nvSpPr>
          <p:cNvPr id="18437" name="Text Box 5"/>
          <p:cNvSpPr txBox="1">
            <a:spLocks noChangeArrowheads="1"/>
          </p:cNvSpPr>
          <p:nvPr/>
        </p:nvSpPr>
        <p:spPr bwMode="auto">
          <a:xfrm>
            <a:off x="581025" y="2776538"/>
            <a:ext cx="7239000"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28650" eaLnBrk="0" hangingPunct="0">
              <a:defRPr>
                <a:solidFill>
                  <a:schemeClr val="tx1"/>
                </a:solidFill>
                <a:latin typeface="Arial" panose="020B0604020202020204" pitchFamily="34" charset="0"/>
                <a:cs typeface="Arial" panose="020B0604020202020204" pitchFamily="34" charset="0"/>
              </a:defRPr>
            </a:lvl1pPr>
            <a:lvl2pPr marL="742950" indent="-285750" defTabSz="628650" eaLnBrk="0" hangingPunct="0">
              <a:defRPr>
                <a:solidFill>
                  <a:schemeClr val="tx1"/>
                </a:solidFill>
                <a:latin typeface="Arial" panose="020B0604020202020204" pitchFamily="34" charset="0"/>
                <a:cs typeface="Arial" panose="020B0604020202020204" pitchFamily="34" charset="0"/>
              </a:defRPr>
            </a:lvl2pPr>
            <a:lvl3pPr marL="1143000" indent="-228600" defTabSz="628650" eaLnBrk="0" hangingPunct="0">
              <a:defRPr>
                <a:solidFill>
                  <a:schemeClr val="tx1"/>
                </a:solidFill>
                <a:latin typeface="Arial" panose="020B0604020202020204" pitchFamily="34" charset="0"/>
                <a:cs typeface="Arial" panose="020B0604020202020204" pitchFamily="34" charset="0"/>
              </a:defRPr>
            </a:lvl3pPr>
            <a:lvl4pPr marL="1600200" indent="-228600" defTabSz="628650" eaLnBrk="0" hangingPunct="0">
              <a:defRPr>
                <a:solidFill>
                  <a:schemeClr val="tx1"/>
                </a:solidFill>
                <a:latin typeface="Arial" panose="020B0604020202020204" pitchFamily="34" charset="0"/>
                <a:cs typeface="Arial" panose="020B0604020202020204" pitchFamily="34" charset="0"/>
              </a:defRPr>
            </a:lvl4pPr>
            <a:lvl5pPr marL="2057400" indent="-228600" defTabSz="628650" eaLnBrk="0" hangingPunct="0">
              <a:defRPr>
                <a:solidFill>
                  <a:schemeClr val="tx1"/>
                </a:solidFill>
                <a:latin typeface="Arial" panose="020B0604020202020204" pitchFamily="34" charset="0"/>
                <a:cs typeface="Arial" panose="020B0604020202020204" pitchFamily="34" charset="0"/>
              </a:defRPr>
            </a:lvl5pPr>
            <a:lvl6pPr marL="25146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buFont typeface="Wingdings" panose="05000000000000000000" pitchFamily="2" charset="2"/>
              <a:buChar char="§"/>
            </a:pPr>
            <a:r>
              <a:rPr lang="en-US" altLang="en-US" sz="3200" b="1">
                <a:solidFill>
                  <a:srgbClr val="006600"/>
                </a:solidFill>
              </a:rPr>
              <a:t>Learn from mistakes or successes.</a:t>
            </a:r>
          </a:p>
          <a:p>
            <a:pPr eaLnBrk="1" hangingPunct="1">
              <a:spcAft>
                <a:spcPct val="20000"/>
              </a:spcAft>
              <a:buFont typeface="Wingdings" panose="05000000000000000000" pitchFamily="2" charset="2"/>
              <a:buChar char="§"/>
            </a:pPr>
            <a:r>
              <a:rPr lang="en-US" altLang="en-US" sz="3200" b="1">
                <a:solidFill>
                  <a:srgbClr val="006600"/>
                </a:solidFill>
              </a:rPr>
              <a:t>Self-awareness, a gift.</a:t>
            </a:r>
          </a:p>
          <a:p>
            <a:pPr eaLnBrk="1" hangingPunct="1">
              <a:spcAft>
                <a:spcPct val="20000"/>
              </a:spcAft>
              <a:buFont typeface="Wingdings" panose="05000000000000000000" pitchFamily="2" charset="2"/>
              <a:buChar char="§"/>
            </a:pPr>
            <a:r>
              <a:rPr lang="en-US" altLang="en-US" sz="3200" b="1">
                <a:solidFill>
                  <a:srgbClr val="006600"/>
                </a:solidFill>
              </a:rPr>
              <a:t>Notice consequences!</a:t>
            </a:r>
          </a:p>
          <a:p>
            <a:pPr eaLnBrk="1" hangingPunct="1">
              <a:spcAft>
                <a:spcPct val="20000"/>
              </a:spcAft>
              <a:buFont typeface="Wingdings" panose="05000000000000000000" pitchFamily="2" charset="2"/>
              <a:buChar char="§"/>
            </a:pPr>
            <a:r>
              <a:rPr lang="en-US" altLang="en-US" sz="3200" b="1">
                <a:solidFill>
                  <a:srgbClr val="0000CC"/>
                </a:solidFill>
              </a:rPr>
              <a:t>Observe yourself!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animScale>
                                      <p:cBhvr>
                                        <p:cTn id="7" dur="1000" decel="50000" fill="hold">
                                          <p:stCondLst>
                                            <p:cond delay="0"/>
                                          </p:stCondLst>
                                        </p:cTn>
                                        <p:tgtEl>
                                          <p:spTgt spid="1843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7">
                                            <p:txEl>
                                              <p:pRg st="3" end="3"/>
                                            </p:txEl>
                                          </p:spTgt>
                                        </p:tgtEl>
                                        <p:attrNameLst>
                                          <p:attrName>ppt_x</p:attrName>
                                          <p:attrName>ppt_y</p:attrName>
                                        </p:attrNameLst>
                                      </p:cBhvr>
                                    </p:animMotion>
                                    <p:animEffect transition="in" filter="fade">
                                      <p:cBhvr>
                                        <p:cTn id="9" dur="10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0435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2233613" y="893763"/>
            <a:ext cx="4675187" cy="22272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000099"/>
                </a:solidFill>
                <a:latin typeface="Arial Rounded MT Bold" panose="020F0704030504030204" pitchFamily="34" charset="0"/>
              </a:rPr>
              <a:t>Proverbs 4:26</a:t>
            </a:r>
            <a:endParaRPr lang="en-US" altLang="en-US" sz="2800" dirty="0">
              <a:solidFill>
                <a:srgbClr val="000099"/>
              </a:solidFill>
              <a:latin typeface="Arial Rounded MT Bold" panose="020F0704030504030204" pitchFamily="34" charset="0"/>
            </a:endParaRPr>
          </a:p>
          <a:p>
            <a:pPr algn="just" defTabSz="396875"/>
            <a:r>
              <a:rPr lang="en-US" altLang="en-US" sz="2800" dirty="0">
                <a:solidFill>
                  <a:srgbClr val="000099"/>
                </a:solidFill>
                <a:latin typeface="Arial Rounded MT Bold" panose="020F0704030504030204" pitchFamily="34" charset="0"/>
              </a:rPr>
              <a:t>    </a:t>
            </a:r>
            <a:r>
              <a:rPr lang="en-US" altLang="en-US" sz="2800" dirty="0" smtClean="0">
                <a:solidFill>
                  <a:srgbClr val="000099"/>
                </a:solidFill>
                <a:latin typeface="Arial Rounded MT Bold" panose="020F0704030504030204" pitchFamily="34" charset="0"/>
              </a:rPr>
              <a:t>Ponder </a:t>
            </a:r>
            <a:r>
              <a:rPr lang="en-US" altLang="en-US" sz="2800" dirty="0">
                <a:solidFill>
                  <a:srgbClr val="000099"/>
                </a:solidFill>
                <a:latin typeface="Arial Rounded MT Bold" panose="020F0704030504030204" pitchFamily="34" charset="0"/>
              </a:rPr>
              <a:t>the path of your feet, </a:t>
            </a:r>
          </a:p>
          <a:p>
            <a:pPr algn="just"/>
            <a:r>
              <a:rPr lang="en-US" altLang="en-US" sz="2800" dirty="0">
                <a:solidFill>
                  <a:srgbClr val="000099"/>
                </a:solidFill>
                <a:latin typeface="Arial Rounded MT Bold" panose="020F0704030504030204" pitchFamily="34" charset="0"/>
              </a:rPr>
              <a:t>    And let all your ways be established. </a:t>
            </a: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20483"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00CC"/>
                </a:solidFill>
              </a:rPr>
              <a:t>Be Observant</a:t>
            </a:r>
          </a:p>
          <a:p>
            <a:pPr eaLnBrk="1" hangingPunct="1"/>
            <a:r>
              <a:rPr lang="en-US" altLang="en-US" sz="3600" b="1" i="1">
                <a:solidFill>
                  <a:srgbClr val="006600"/>
                </a:solidFill>
              </a:rPr>
              <a:t>Be Deliberate</a:t>
            </a:r>
          </a:p>
          <a:p>
            <a:pPr eaLnBrk="1" hangingPunct="1"/>
            <a:r>
              <a:rPr lang="en-US" altLang="en-US" sz="3600" b="1" i="1">
                <a:solidFill>
                  <a:srgbClr val="006600"/>
                </a:solidFill>
              </a:rPr>
              <a:t>Be Careful</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descr="j02277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8625"/>
            <a:ext cx="4572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j04227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p:cNvSpPr txBox="1">
            <a:spLocks noChangeArrowheads="1"/>
          </p:cNvSpPr>
          <p:nvPr/>
        </p:nvSpPr>
        <p:spPr bwMode="auto">
          <a:xfrm>
            <a:off x="0" y="4460875"/>
            <a:ext cx="47767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alpha val="50000"/>
                    </a:srgbClr>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400" b="1">
              <a:solidFill>
                <a:srgbClr val="0000CC"/>
              </a:solidFill>
            </a:endParaRPr>
          </a:p>
          <a:p>
            <a:pPr algn="ctr" eaLnBrk="1" hangingPunct="1"/>
            <a:r>
              <a:rPr lang="en-US" altLang="en-US" sz="4400" b="1">
                <a:solidFill>
                  <a:srgbClr val="0000CC"/>
                </a:solidFill>
              </a:rPr>
              <a:t>“Mind Your</a:t>
            </a:r>
          </a:p>
          <a:p>
            <a:pPr algn="ctr" eaLnBrk="1" hangingPunct="1"/>
            <a:r>
              <a:rPr lang="en-US" altLang="en-US" sz="4400" b="1">
                <a:solidFill>
                  <a:srgbClr val="0000CC"/>
                </a:solidFill>
              </a:rPr>
              <a:t>Own Business”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dissolve">
                                      <p:cBhvr>
                                        <p:cTn id="7" dur="500"/>
                                        <p:tgtEl>
                                          <p:spTgt spid="513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dissolve">
                                      <p:cBhvr>
                                        <p:cTn id="11" dur="500"/>
                                        <p:tgtEl>
                                          <p:spTgt spid="5130"/>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5133"/>
                                        </p:tgtEl>
                                        <p:attrNameLst>
                                          <p:attrName>style.visibility</p:attrName>
                                        </p:attrNameLst>
                                      </p:cBhvr>
                                      <p:to>
                                        <p:strVal val="visible"/>
                                      </p:to>
                                    </p:set>
                                    <p:anim calcmode="lin" valueType="num">
                                      <p:cBhvr>
                                        <p:cTn id="15" dur="2000" fill="hold"/>
                                        <p:tgtEl>
                                          <p:spTgt spid="5133"/>
                                        </p:tgtEl>
                                        <p:attrNameLst>
                                          <p:attrName>ppt_w</p:attrName>
                                        </p:attrNameLst>
                                      </p:cBhvr>
                                      <p:tavLst>
                                        <p:tav tm="0">
                                          <p:val>
                                            <p:fltVal val="0"/>
                                          </p:val>
                                        </p:tav>
                                        <p:tav tm="100000">
                                          <p:val>
                                            <p:strVal val="#ppt_w"/>
                                          </p:val>
                                        </p:tav>
                                      </p:tavLst>
                                    </p:anim>
                                    <p:anim calcmode="lin" valueType="num">
                                      <p:cBhvr>
                                        <p:cTn id="16" dur="2000" fill="hold"/>
                                        <p:tgtEl>
                                          <p:spTgt spid="5133"/>
                                        </p:tgtEl>
                                        <p:attrNameLst>
                                          <p:attrName>ppt_h</p:attrName>
                                        </p:attrNameLst>
                                      </p:cBhvr>
                                      <p:tavLst>
                                        <p:tav tm="0">
                                          <p:val>
                                            <p:fltVal val="0"/>
                                          </p:val>
                                        </p:tav>
                                        <p:tav tm="100000">
                                          <p:val>
                                            <p:strVal val="#ppt_h"/>
                                          </p:val>
                                        </p:tav>
                                      </p:tavLst>
                                    </p:anim>
                                    <p:animEffect transition="in" filter="fade">
                                      <p:cBhvr>
                                        <p:cTn id="17"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21507"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a:p>
            <a:pPr eaLnBrk="1" hangingPunct="1"/>
            <a:r>
              <a:rPr lang="en-US" altLang="en-US" sz="3600" b="1" i="1">
                <a:solidFill>
                  <a:srgbClr val="0000CC"/>
                </a:solidFill>
              </a:rPr>
              <a:t>Be Deliberate</a:t>
            </a:r>
          </a:p>
          <a:p>
            <a:pPr eaLnBrk="1" hangingPunct="1"/>
            <a:r>
              <a:rPr lang="en-US" altLang="en-US" sz="3600" b="1" i="1">
                <a:solidFill>
                  <a:srgbClr val="006600"/>
                </a:solidFill>
              </a:rPr>
              <a:t>Be Careful</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22531"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1719263" y="2114550"/>
            <a:ext cx="3163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Deliberate</a:t>
            </a:r>
          </a:p>
        </p:txBody>
      </p:sp>
      <p:sp>
        <p:nvSpPr>
          <p:cNvPr id="22533" name="Text Box 5"/>
          <p:cNvSpPr txBox="1">
            <a:spLocks noChangeArrowheads="1"/>
          </p:cNvSpPr>
          <p:nvPr/>
        </p:nvSpPr>
        <p:spPr bwMode="auto">
          <a:xfrm>
            <a:off x="2174875" y="2778125"/>
            <a:ext cx="5248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4350" eaLnBrk="0" hangingPunct="0">
              <a:defRPr>
                <a:solidFill>
                  <a:schemeClr val="tx1"/>
                </a:solidFill>
                <a:latin typeface="Arial" panose="020B0604020202020204" pitchFamily="34" charset="0"/>
                <a:cs typeface="Arial" panose="020B0604020202020204" pitchFamily="34" charset="0"/>
              </a:defRPr>
            </a:lvl1pPr>
            <a:lvl2pPr marL="742950" indent="-285750" defTabSz="514350" eaLnBrk="0" hangingPunct="0">
              <a:defRPr>
                <a:solidFill>
                  <a:schemeClr val="tx1"/>
                </a:solidFill>
                <a:latin typeface="Arial" panose="020B0604020202020204" pitchFamily="34" charset="0"/>
                <a:cs typeface="Arial" panose="020B0604020202020204" pitchFamily="34" charset="0"/>
              </a:defRPr>
            </a:lvl2pPr>
            <a:lvl3pPr marL="1143000" indent="-228600" defTabSz="514350" eaLnBrk="0" hangingPunct="0">
              <a:defRPr>
                <a:solidFill>
                  <a:schemeClr val="tx1"/>
                </a:solidFill>
                <a:latin typeface="Arial" panose="020B0604020202020204" pitchFamily="34" charset="0"/>
                <a:cs typeface="Arial" panose="020B0604020202020204" pitchFamily="34" charset="0"/>
              </a:defRPr>
            </a:lvl3pPr>
            <a:lvl4pPr marL="1600200" indent="-228600" defTabSz="514350" eaLnBrk="0" hangingPunct="0">
              <a:defRPr>
                <a:solidFill>
                  <a:schemeClr val="tx1"/>
                </a:solidFill>
                <a:latin typeface="Arial" panose="020B0604020202020204" pitchFamily="34" charset="0"/>
                <a:cs typeface="Arial" panose="020B0604020202020204" pitchFamily="34" charset="0"/>
              </a:defRPr>
            </a:lvl4pPr>
            <a:lvl5pPr marL="2057400" indent="-228600" defTabSz="514350" eaLnBrk="0" hangingPunct="0">
              <a:defRPr>
                <a:solidFill>
                  <a:schemeClr val="tx1"/>
                </a:solidFill>
                <a:latin typeface="Arial" panose="020B060402020202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3200" b="1">
                <a:solidFill>
                  <a:srgbClr val="0000CC"/>
                </a:solidFill>
              </a:rPr>
              <a:t>Quality is chosen.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Scale>
                                      <p:cBhvr>
                                        <p:cTn id="7" dur="1000" decel="50000" fill="hold">
                                          <p:stCondLst>
                                            <p:cond delay="0"/>
                                          </p:stCondLst>
                                        </p:cTn>
                                        <p:tgtEl>
                                          <p:spTgt spid="2253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3">
                                            <p:txEl>
                                              <p:pRg st="0" end="0"/>
                                            </p:txEl>
                                          </p:spTgt>
                                        </p:tgtEl>
                                        <p:attrNameLst>
                                          <p:attrName>ppt_x</p:attrName>
                                          <p:attrName>ppt_y</p:attrName>
                                        </p:attrNameLst>
                                      </p:cBhvr>
                                    </p:animMotion>
                                    <p:animEffect transition="in" filter="fade">
                                      <p:cBhvr>
                                        <p:cTn id="9" dur="1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577970" y="903288"/>
            <a:ext cx="7988060" cy="35394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000099"/>
                </a:solidFill>
                <a:latin typeface="Arial Rounded MT Bold" panose="020F0704030504030204" pitchFamily="34" charset="0"/>
              </a:rPr>
              <a:t>Joshua 24:15</a:t>
            </a:r>
            <a:endParaRPr lang="en-US" altLang="en-US" sz="2800" dirty="0">
              <a:solidFill>
                <a:srgbClr val="000099"/>
              </a:solidFill>
              <a:latin typeface="Arial Rounded MT Bold" panose="020F0704030504030204" pitchFamily="34" charset="0"/>
            </a:endParaRPr>
          </a:p>
          <a:p>
            <a:pPr algn="just"/>
            <a:r>
              <a:rPr lang="en-US" altLang="en-US" sz="2800" dirty="0">
                <a:solidFill>
                  <a:srgbClr val="000099"/>
                </a:solidFill>
                <a:latin typeface="Arial Rounded MT Bold" panose="020F0704030504030204" pitchFamily="34" charset="0"/>
              </a:rPr>
              <a:t>And if it seems evil to you to serve the Lord, choose for yourselves this day whom you will serve, whether the gods which your fathers served that </a:t>
            </a:r>
            <a:r>
              <a:rPr lang="en-US" altLang="en-US" sz="2800" i="1" dirty="0">
                <a:solidFill>
                  <a:srgbClr val="000099"/>
                </a:solidFill>
                <a:latin typeface="Arial Rounded MT Bold" panose="020F0704030504030204" pitchFamily="34" charset="0"/>
              </a:rPr>
              <a:t>were</a:t>
            </a:r>
            <a:r>
              <a:rPr lang="en-US" altLang="en-US" sz="2800" dirty="0">
                <a:solidFill>
                  <a:srgbClr val="000099"/>
                </a:solidFill>
                <a:latin typeface="Arial Rounded MT Bold" panose="020F0704030504030204" pitchFamily="34" charset="0"/>
              </a:rPr>
              <a:t> on the other side of the River, or the gods of the Amorites, in whose land you dwell. But as for me and my house, we will serve the Lord.” </a:t>
            </a: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352550" y="904875"/>
            <a:ext cx="6437313" cy="30813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1 Kings 18:21</a:t>
            </a:r>
            <a:endParaRPr lang="en-US" altLang="en-US" sz="2800">
              <a:solidFill>
                <a:srgbClr val="000099"/>
              </a:solidFill>
              <a:latin typeface="Arial Rounded MT Bold" panose="020F0704030504030204" pitchFamily="34" charset="0"/>
            </a:endParaRPr>
          </a:p>
          <a:p>
            <a:pPr algn="just"/>
            <a:r>
              <a:rPr lang="en-US" altLang="en-US" sz="2800">
                <a:solidFill>
                  <a:srgbClr val="000099"/>
                </a:solidFill>
                <a:latin typeface="Arial Rounded MT Bold" panose="020F0704030504030204" pitchFamily="34" charset="0"/>
              </a:rPr>
              <a:t>And Elijah came to all the people, and said, “How long will you falter between two opinions? If the Lord </a:t>
            </a:r>
            <a:r>
              <a:rPr lang="en-US" altLang="en-US" sz="2800" i="1">
                <a:solidFill>
                  <a:srgbClr val="000099"/>
                </a:solidFill>
                <a:latin typeface="Arial Rounded MT Bold" panose="020F0704030504030204" pitchFamily="34" charset="0"/>
              </a:rPr>
              <a:t>is</a:t>
            </a:r>
            <a:r>
              <a:rPr lang="en-US" altLang="en-US" sz="2800">
                <a:solidFill>
                  <a:srgbClr val="000099"/>
                </a:solidFill>
                <a:latin typeface="Arial Rounded MT Bold" panose="020F0704030504030204" pitchFamily="34" charset="0"/>
              </a:rPr>
              <a:t> God, follow Him; but if Baal, follow him.” But the people answered him not a word. </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25603"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1719263" y="2114550"/>
            <a:ext cx="3163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Deliberate</a:t>
            </a:r>
          </a:p>
        </p:txBody>
      </p:sp>
      <p:sp>
        <p:nvSpPr>
          <p:cNvPr id="23557" name="Text Box 5"/>
          <p:cNvSpPr txBox="1">
            <a:spLocks noChangeArrowheads="1"/>
          </p:cNvSpPr>
          <p:nvPr/>
        </p:nvSpPr>
        <p:spPr bwMode="auto">
          <a:xfrm>
            <a:off x="2174875" y="2778125"/>
            <a:ext cx="52482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4350" eaLnBrk="0" hangingPunct="0">
              <a:defRPr>
                <a:solidFill>
                  <a:schemeClr val="tx1"/>
                </a:solidFill>
                <a:latin typeface="Arial" panose="020B0604020202020204" pitchFamily="34" charset="0"/>
                <a:cs typeface="Arial" panose="020B0604020202020204" pitchFamily="34" charset="0"/>
              </a:defRPr>
            </a:lvl1pPr>
            <a:lvl2pPr marL="742950" indent="-285750" defTabSz="514350" eaLnBrk="0" hangingPunct="0">
              <a:defRPr>
                <a:solidFill>
                  <a:schemeClr val="tx1"/>
                </a:solidFill>
                <a:latin typeface="Arial" panose="020B0604020202020204" pitchFamily="34" charset="0"/>
                <a:cs typeface="Arial" panose="020B0604020202020204" pitchFamily="34" charset="0"/>
              </a:defRPr>
            </a:lvl2pPr>
            <a:lvl3pPr marL="1143000" indent="-228600" defTabSz="514350" eaLnBrk="0" hangingPunct="0">
              <a:defRPr>
                <a:solidFill>
                  <a:schemeClr val="tx1"/>
                </a:solidFill>
                <a:latin typeface="Arial" panose="020B0604020202020204" pitchFamily="34" charset="0"/>
                <a:cs typeface="Arial" panose="020B0604020202020204" pitchFamily="34" charset="0"/>
              </a:defRPr>
            </a:lvl3pPr>
            <a:lvl4pPr marL="1600200" indent="-228600" defTabSz="514350" eaLnBrk="0" hangingPunct="0">
              <a:defRPr>
                <a:solidFill>
                  <a:schemeClr val="tx1"/>
                </a:solidFill>
                <a:latin typeface="Arial" panose="020B0604020202020204" pitchFamily="34" charset="0"/>
                <a:cs typeface="Arial" panose="020B0604020202020204" pitchFamily="34" charset="0"/>
              </a:defRPr>
            </a:lvl4pPr>
            <a:lvl5pPr marL="2057400" indent="-228600" defTabSz="514350" eaLnBrk="0" hangingPunct="0">
              <a:defRPr>
                <a:solidFill>
                  <a:schemeClr val="tx1"/>
                </a:solidFill>
                <a:latin typeface="Arial" panose="020B060402020202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3200" b="1">
                <a:solidFill>
                  <a:srgbClr val="006600"/>
                </a:solidFill>
              </a:rPr>
              <a:t>Quality is chosen.</a:t>
            </a:r>
          </a:p>
          <a:p>
            <a:pPr eaLnBrk="1" hangingPunct="1">
              <a:buFont typeface="Wingdings" panose="05000000000000000000" pitchFamily="2" charset="2"/>
              <a:buChar char="v"/>
            </a:pPr>
            <a:r>
              <a:rPr lang="en-US" altLang="en-US" sz="3200" b="1">
                <a:solidFill>
                  <a:srgbClr val="0000CC"/>
                </a:solidFill>
              </a:rPr>
              <a:t>Stop living haphazardly, 	randomly.</a:t>
            </a:r>
            <a:endParaRPr lang="en-US" altLang="en-US" sz="3200" b="1">
              <a:solidFill>
                <a:srgbClr val="0066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3557">
                                            <p:txEl>
                                              <p:pRg st="1" end="1"/>
                                            </p:txEl>
                                          </p:spTgt>
                                        </p:tgtEl>
                                        <p:attrNameLst>
                                          <p:attrName>style.visibility</p:attrName>
                                        </p:attrNameLst>
                                      </p:cBhvr>
                                      <p:to>
                                        <p:strVal val="visible"/>
                                      </p:to>
                                    </p:set>
                                    <p:animScale>
                                      <p:cBhvr>
                                        <p:cTn id="7" dur="1000" decel="50000" fill="hold">
                                          <p:stCondLst>
                                            <p:cond delay="0"/>
                                          </p:stCondLst>
                                        </p:cTn>
                                        <p:tgtEl>
                                          <p:spTgt spid="2355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7">
                                            <p:txEl>
                                              <p:pRg st="1" end="1"/>
                                            </p:txEl>
                                          </p:spTgt>
                                        </p:tgtEl>
                                        <p:attrNameLst>
                                          <p:attrName>ppt_x</p:attrName>
                                          <p:attrName>ppt_y</p:attrName>
                                        </p:attrNameLst>
                                      </p:cBhvr>
                                    </p:animMotion>
                                    <p:animEffect transition="in" filter="fade">
                                      <p:cBhvr>
                                        <p:cTn id="9" dur="10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7938" y="-7938"/>
            <a:ext cx="9232901" cy="694690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Oval 5"/>
          <p:cNvSpPr>
            <a:spLocks noChangeArrowheads="1"/>
          </p:cNvSpPr>
          <p:nvPr/>
        </p:nvSpPr>
        <p:spPr bwMode="auto">
          <a:xfrm>
            <a:off x="457200" y="457200"/>
            <a:ext cx="228600" cy="2286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105526877"/>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27651"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1719263" y="2114550"/>
            <a:ext cx="3163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Deliberate</a:t>
            </a:r>
          </a:p>
        </p:txBody>
      </p:sp>
      <p:sp>
        <p:nvSpPr>
          <p:cNvPr id="24581" name="Text Box 5"/>
          <p:cNvSpPr txBox="1">
            <a:spLocks noChangeArrowheads="1"/>
          </p:cNvSpPr>
          <p:nvPr/>
        </p:nvSpPr>
        <p:spPr bwMode="auto">
          <a:xfrm>
            <a:off x="2174875" y="2778125"/>
            <a:ext cx="52482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4350" eaLnBrk="0" hangingPunct="0">
              <a:defRPr>
                <a:solidFill>
                  <a:schemeClr val="tx1"/>
                </a:solidFill>
                <a:latin typeface="Arial" panose="020B0604020202020204" pitchFamily="34" charset="0"/>
                <a:cs typeface="Arial" panose="020B0604020202020204" pitchFamily="34" charset="0"/>
              </a:defRPr>
            </a:lvl1pPr>
            <a:lvl2pPr marL="742950" indent="-285750" defTabSz="514350" eaLnBrk="0" hangingPunct="0">
              <a:defRPr>
                <a:solidFill>
                  <a:schemeClr val="tx1"/>
                </a:solidFill>
                <a:latin typeface="Arial" panose="020B0604020202020204" pitchFamily="34" charset="0"/>
                <a:cs typeface="Arial" panose="020B0604020202020204" pitchFamily="34" charset="0"/>
              </a:defRPr>
            </a:lvl2pPr>
            <a:lvl3pPr marL="1143000" indent="-228600" defTabSz="514350" eaLnBrk="0" hangingPunct="0">
              <a:defRPr>
                <a:solidFill>
                  <a:schemeClr val="tx1"/>
                </a:solidFill>
                <a:latin typeface="Arial" panose="020B0604020202020204" pitchFamily="34" charset="0"/>
                <a:cs typeface="Arial" panose="020B0604020202020204" pitchFamily="34" charset="0"/>
              </a:defRPr>
            </a:lvl3pPr>
            <a:lvl4pPr marL="1600200" indent="-228600" defTabSz="514350" eaLnBrk="0" hangingPunct="0">
              <a:defRPr>
                <a:solidFill>
                  <a:schemeClr val="tx1"/>
                </a:solidFill>
                <a:latin typeface="Arial" panose="020B0604020202020204" pitchFamily="34" charset="0"/>
                <a:cs typeface="Arial" panose="020B0604020202020204" pitchFamily="34" charset="0"/>
              </a:defRPr>
            </a:lvl4pPr>
            <a:lvl5pPr marL="2057400" indent="-228600" defTabSz="514350" eaLnBrk="0" hangingPunct="0">
              <a:defRPr>
                <a:solidFill>
                  <a:schemeClr val="tx1"/>
                </a:solidFill>
                <a:latin typeface="Arial" panose="020B060402020202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3200" b="1">
                <a:solidFill>
                  <a:srgbClr val="006600"/>
                </a:solidFill>
              </a:rPr>
              <a:t>Quality is chosen.</a:t>
            </a:r>
          </a:p>
          <a:p>
            <a:pPr eaLnBrk="1" hangingPunct="1">
              <a:buFont typeface="Wingdings" panose="05000000000000000000" pitchFamily="2" charset="2"/>
              <a:buChar char="v"/>
            </a:pPr>
            <a:r>
              <a:rPr lang="en-US" altLang="en-US" sz="3200" b="1">
                <a:solidFill>
                  <a:srgbClr val="006600"/>
                </a:solidFill>
              </a:rPr>
              <a:t>Stop living haphazardly, 	randomly.</a:t>
            </a:r>
          </a:p>
          <a:p>
            <a:pPr eaLnBrk="1" hangingPunct="1">
              <a:buFont typeface="Wingdings" panose="05000000000000000000" pitchFamily="2" charset="2"/>
              <a:buChar char="v"/>
            </a:pPr>
            <a:r>
              <a:rPr lang="en-US" altLang="en-US" sz="3200" b="1">
                <a:solidFill>
                  <a:srgbClr val="0000CC"/>
                </a:solidFill>
              </a:rPr>
              <a:t>Be deliberate!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4581">
                                            <p:txEl>
                                              <p:pRg st="2" end="2"/>
                                            </p:txEl>
                                          </p:spTgt>
                                        </p:tgtEl>
                                        <p:attrNameLst>
                                          <p:attrName>style.visibility</p:attrName>
                                        </p:attrNameLst>
                                      </p:cBhvr>
                                      <p:to>
                                        <p:strVal val="visible"/>
                                      </p:to>
                                    </p:set>
                                    <p:animScale>
                                      <p:cBhvr>
                                        <p:cTn id="7" dur="1000" decel="50000" fill="hold">
                                          <p:stCondLst>
                                            <p:cond delay="0"/>
                                          </p:stCondLst>
                                        </p:cTn>
                                        <p:tgtEl>
                                          <p:spTgt spid="2458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581">
                                            <p:txEl>
                                              <p:pRg st="2" end="2"/>
                                            </p:txEl>
                                          </p:spTgt>
                                        </p:tgtEl>
                                        <p:attrNameLst>
                                          <p:attrName>ppt_x</p:attrName>
                                          <p:attrName>ppt_y</p:attrName>
                                        </p:attrNameLst>
                                      </p:cBhvr>
                                    </p:animMotion>
                                    <p:animEffect transition="in" filter="fade">
                                      <p:cBhvr>
                                        <p:cTn id="9" dur="1000"/>
                                        <p:tgtEl>
                                          <p:spTgt spid="24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162175" y="904875"/>
            <a:ext cx="4818063" cy="2227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Proverbs 4:23</a:t>
            </a:r>
            <a:endParaRPr lang="en-US" altLang="en-US" sz="2800">
              <a:solidFill>
                <a:srgbClr val="000099"/>
              </a:solidFill>
              <a:latin typeface="Arial Rounded MT Bold" panose="020F0704030504030204" pitchFamily="34" charset="0"/>
            </a:endParaRPr>
          </a:p>
          <a:p>
            <a:r>
              <a:rPr lang="en-US" altLang="en-US" sz="2800">
                <a:solidFill>
                  <a:srgbClr val="000099"/>
                </a:solidFill>
                <a:latin typeface="Arial Rounded MT Bold" panose="020F0704030504030204" pitchFamily="34" charset="0"/>
              </a:rPr>
              <a:t>     Keep your heart with all diligence, </a:t>
            </a:r>
          </a:p>
          <a:p>
            <a:r>
              <a:rPr lang="en-US" altLang="en-US" sz="2800">
                <a:solidFill>
                  <a:srgbClr val="000099"/>
                </a:solidFill>
                <a:latin typeface="Arial Rounded MT Bold" panose="020F0704030504030204" pitchFamily="34" charset="0"/>
              </a:rPr>
              <a:t>     For out of it </a:t>
            </a:r>
            <a:r>
              <a:rPr lang="en-US" altLang="en-US" sz="2800" i="1">
                <a:solidFill>
                  <a:srgbClr val="000099"/>
                </a:solidFill>
                <a:latin typeface="Arial Rounded MT Bold" panose="020F0704030504030204" pitchFamily="34" charset="0"/>
              </a:rPr>
              <a:t>spring</a:t>
            </a:r>
            <a:r>
              <a:rPr lang="en-US" altLang="en-US" sz="2800">
                <a:solidFill>
                  <a:srgbClr val="000099"/>
                </a:solidFill>
                <a:latin typeface="Arial Rounded MT Bold" panose="020F0704030504030204" pitchFamily="34" charset="0"/>
              </a:rPr>
              <a:t> the issues of life. </a:t>
            </a: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162175" y="904875"/>
            <a:ext cx="4818063" cy="2227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Luke 10:42</a:t>
            </a:r>
            <a:endParaRPr lang="en-US" altLang="en-US" sz="2800">
              <a:solidFill>
                <a:srgbClr val="000099"/>
              </a:solidFill>
              <a:latin typeface="Arial Rounded MT Bold" panose="020F0704030504030204" pitchFamily="34" charset="0"/>
            </a:endParaRPr>
          </a:p>
          <a:p>
            <a:pPr algn="just"/>
            <a:r>
              <a:rPr lang="en-US" altLang="en-US" sz="2800">
                <a:solidFill>
                  <a:srgbClr val="800000"/>
                </a:solidFill>
                <a:latin typeface="Arial Rounded MT Bold" panose="020F0704030504030204" pitchFamily="34" charset="0"/>
              </a:rPr>
              <a:t>“But one thing is needed, and Mary has chosen that good part, which will not be taken away from her.” </a:t>
            </a: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30723"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a:p>
            <a:pPr eaLnBrk="1" hangingPunct="1"/>
            <a:r>
              <a:rPr lang="en-US" altLang="en-US" sz="3600" b="1" i="1">
                <a:solidFill>
                  <a:srgbClr val="0000CC"/>
                </a:solidFill>
              </a:rPr>
              <a:t>Be Deliberate</a:t>
            </a:r>
          </a:p>
          <a:p>
            <a:pPr eaLnBrk="1" hangingPunct="1"/>
            <a:r>
              <a:rPr lang="en-US" altLang="en-US" sz="3600" b="1" i="1">
                <a:solidFill>
                  <a:srgbClr val="006600"/>
                </a:solidFill>
              </a:rPr>
              <a:t>Be Careful</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j0422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2517775"/>
            <a:ext cx="43402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6" descr="Picture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2517775"/>
            <a:ext cx="19748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7"/>
          <p:cNvSpPr txBox="1">
            <a:spLocks noChangeArrowheads="1"/>
          </p:cNvSpPr>
          <p:nvPr/>
        </p:nvSpPr>
        <p:spPr bwMode="auto">
          <a:xfrm>
            <a:off x="908050" y="512763"/>
            <a:ext cx="7326313"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00CC"/>
                </a:solidFill>
              </a:rPr>
              <a:t>“No Really, </a:t>
            </a:r>
          </a:p>
          <a:p>
            <a:pPr eaLnBrk="1" hangingPunct="1">
              <a:spcBef>
                <a:spcPct val="15000"/>
              </a:spcBef>
            </a:pPr>
            <a:r>
              <a:rPr lang="en-US" altLang="en-US" sz="4400" b="1">
                <a:solidFill>
                  <a:srgbClr val="0000CC"/>
                </a:solidFill>
              </a:rPr>
              <a:t>Mind Your Own Business”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31747"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a:p>
            <a:pPr eaLnBrk="1" hangingPunct="1"/>
            <a:r>
              <a:rPr lang="en-US" altLang="en-US" sz="3600" b="1" i="1">
                <a:solidFill>
                  <a:srgbClr val="006600"/>
                </a:solidFill>
              </a:rPr>
              <a:t>Be Deliberate</a:t>
            </a:r>
          </a:p>
          <a:p>
            <a:pPr eaLnBrk="1" hangingPunct="1"/>
            <a:r>
              <a:rPr lang="en-US" altLang="en-US" sz="3600" b="1" i="1">
                <a:solidFill>
                  <a:srgbClr val="0000CC"/>
                </a:solidFill>
              </a:rPr>
              <a:t>Be Careful</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32771"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1695450" y="2295525"/>
            <a:ext cx="3648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Careful</a:t>
            </a:r>
          </a:p>
        </p:txBody>
      </p:sp>
      <p:sp>
        <p:nvSpPr>
          <p:cNvPr id="25605" name="Text Box 5"/>
          <p:cNvSpPr txBox="1">
            <a:spLocks noChangeArrowheads="1"/>
          </p:cNvSpPr>
          <p:nvPr/>
        </p:nvSpPr>
        <p:spPr bwMode="auto">
          <a:xfrm>
            <a:off x="1981200" y="2943225"/>
            <a:ext cx="548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28600" eaLnBrk="0" hangingPunct="0">
              <a:defRPr>
                <a:solidFill>
                  <a:schemeClr val="tx1"/>
                </a:solidFill>
                <a:latin typeface="Arial" panose="020B0604020202020204" pitchFamily="34" charset="0"/>
                <a:cs typeface="Arial" panose="020B0604020202020204" pitchFamily="34" charset="0"/>
              </a:defRPr>
            </a:lvl1pPr>
            <a:lvl2pPr marL="742950" indent="-285750" defTabSz="228600" eaLnBrk="0" hangingPunct="0">
              <a:defRPr>
                <a:solidFill>
                  <a:schemeClr val="tx1"/>
                </a:solidFill>
                <a:latin typeface="Arial" panose="020B0604020202020204" pitchFamily="34" charset="0"/>
                <a:cs typeface="Arial" panose="020B0604020202020204" pitchFamily="34" charset="0"/>
              </a:defRPr>
            </a:lvl2pPr>
            <a:lvl3pPr marL="1143000" indent="-228600" defTabSz="228600" eaLnBrk="0" hangingPunct="0">
              <a:defRPr>
                <a:solidFill>
                  <a:schemeClr val="tx1"/>
                </a:solidFill>
                <a:latin typeface="Arial" panose="020B0604020202020204" pitchFamily="34" charset="0"/>
                <a:cs typeface="Arial" panose="020B0604020202020204" pitchFamily="34" charset="0"/>
              </a:defRPr>
            </a:lvl3pPr>
            <a:lvl4pPr marL="1600200" indent="-228600" defTabSz="228600" eaLnBrk="0" hangingPunct="0">
              <a:defRPr>
                <a:solidFill>
                  <a:schemeClr val="tx1"/>
                </a:solidFill>
                <a:latin typeface="Arial" panose="020B0604020202020204" pitchFamily="34" charset="0"/>
                <a:cs typeface="Arial" panose="020B0604020202020204" pitchFamily="34" charset="0"/>
              </a:defRPr>
            </a:lvl4pPr>
            <a:lvl5pPr marL="2057400" indent="-228600" defTabSz="228600" eaLnBrk="0" hangingPunct="0">
              <a:defRPr>
                <a:solidFill>
                  <a:schemeClr val="tx1"/>
                </a:solidFill>
                <a:latin typeface="Arial"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3200" b="1">
                <a:solidFill>
                  <a:srgbClr val="0000CC"/>
                </a:solidFill>
              </a:rPr>
              <a:t>Life requires caution and 		carefulness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Scale>
                                      <p:cBhvr>
                                        <p:cTn id="7" dur="1000" decel="50000" fill="hold">
                                          <p:stCondLst>
                                            <p:cond delay="0"/>
                                          </p:stCondLst>
                                        </p:cTn>
                                        <p:tgtEl>
                                          <p:spTgt spid="2560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5">
                                            <p:txEl>
                                              <p:pRg st="0" end="0"/>
                                            </p:txEl>
                                          </p:spTgt>
                                        </p:tgtEl>
                                        <p:attrNameLst>
                                          <p:attrName>ppt_x</p:attrName>
                                          <p:attrName>ppt_y</p:attrName>
                                        </p:attrNameLst>
                                      </p:cBhvr>
                                    </p:animMotion>
                                    <p:animEffect transition="in" filter="fade">
                                      <p:cBhvr>
                                        <p:cTn id="9" dur="10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552700" y="895350"/>
            <a:ext cx="4037013" cy="2227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1 Corinthians 10:12</a:t>
            </a:r>
            <a:endParaRPr lang="en-US" altLang="en-US" sz="2800">
              <a:solidFill>
                <a:srgbClr val="000099"/>
              </a:solidFill>
              <a:latin typeface="Arial Rounded MT Bold" panose="020F0704030504030204" pitchFamily="34" charset="0"/>
            </a:endParaRPr>
          </a:p>
          <a:p>
            <a:pPr algn="just"/>
            <a:r>
              <a:rPr lang="en-US" altLang="en-US" sz="2800">
                <a:solidFill>
                  <a:srgbClr val="000099"/>
                </a:solidFill>
                <a:latin typeface="Arial Rounded MT Bold" panose="020F0704030504030204" pitchFamily="34" charset="0"/>
              </a:rPr>
              <a:t>Therefore let him who thinks he stands take heed lest he fall. </a:t>
            </a:r>
          </a:p>
          <a:p>
            <a:pPr algn="ctr"/>
            <a:endParaRPr lang="en-US" altLang="en-US" sz="2800">
              <a:solidFill>
                <a:srgbClr val="800000"/>
              </a:solidFill>
              <a:latin typeface="Arial Rounded MT Bold" panose="020F0704030504030204" pitchFamily="34" charset="0"/>
            </a:endParaRPr>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34819"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1695450" y="2295525"/>
            <a:ext cx="3648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Careful</a:t>
            </a:r>
          </a:p>
        </p:txBody>
      </p:sp>
      <p:sp>
        <p:nvSpPr>
          <p:cNvPr id="27653" name="Text Box 5"/>
          <p:cNvSpPr txBox="1">
            <a:spLocks noChangeArrowheads="1"/>
          </p:cNvSpPr>
          <p:nvPr/>
        </p:nvSpPr>
        <p:spPr bwMode="auto">
          <a:xfrm>
            <a:off x="1981200" y="2943225"/>
            <a:ext cx="54673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28600" eaLnBrk="0" hangingPunct="0">
              <a:defRPr>
                <a:solidFill>
                  <a:schemeClr val="tx1"/>
                </a:solidFill>
                <a:latin typeface="Arial" panose="020B0604020202020204" pitchFamily="34" charset="0"/>
                <a:cs typeface="Arial" panose="020B0604020202020204" pitchFamily="34" charset="0"/>
              </a:defRPr>
            </a:lvl1pPr>
            <a:lvl2pPr marL="742950" indent="-285750" defTabSz="228600" eaLnBrk="0" hangingPunct="0">
              <a:defRPr>
                <a:solidFill>
                  <a:schemeClr val="tx1"/>
                </a:solidFill>
                <a:latin typeface="Arial" panose="020B0604020202020204" pitchFamily="34" charset="0"/>
                <a:cs typeface="Arial" panose="020B0604020202020204" pitchFamily="34" charset="0"/>
              </a:defRPr>
            </a:lvl2pPr>
            <a:lvl3pPr marL="1143000" indent="-228600" defTabSz="228600" eaLnBrk="0" hangingPunct="0">
              <a:defRPr>
                <a:solidFill>
                  <a:schemeClr val="tx1"/>
                </a:solidFill>
                <a:latin typeface="Arial" panose="020B0604020202020204" pitchFamily="34" charset="0"/>
                <a:cs typeface="Arial" panose="020B0604020202020204" pitchFamily="34" charset="0"/>
              </a:defRPr>
            </a:lvl3pPr>
            <a:lvl4pPr marL="1600200" indent="-228600" defTabSz="228600" eaLnBrk="0" hangingPunct="0">
              <a:defRPr>
                <a:solidFill>
                  <a:schemeClr val="tx1"/>
                </a:solidFill>
                <a:latin typeface="Arial" panose="020B0604020202020204" pitchFamily="34" charset="0"/>
                <a:cs typeface="Arial" panose="020B0604020202020204" pitchFamily="34" charset="0"/>
              </a:defRPr>
            </a:lvl4pPr>
            <a:lvl5pPr marL="2057400" indent="-228600" defTabSz="228600" eaLnBrk="0" hangingPunct="0">
              <a:defRPr>
                <a:solidFill>
                  <a:schemeClr val="tx1"/>
                </a:solidFill>
                <a:latin typeface="Arial"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3200" b="1">
                <a:solidFill>
                  <a:srgbClr val="006600"/>
                </a:solidFill>
              </a:rPr>
              <a:t>Life requires caution and 		carefulness</a:t>
            </a:r>
          </a:p>
          <a:p>
            <a:pPr eaLnBrk="1" hangingPunct="1">
              <a:buFont typeface="Wingdings" panose="05000000000000000000" pitchFamily="2" charset="2"/>
              <a:buChar char="Ø"/>
            </a:pPr>
            <a:r>
              <a:rPr lang="en-US" altLang="en-US" sz="3200" b="1">
                <a:solidFill>
                  <a:srgbClr val="0000CC"/>
                </a:solidFill>
              </a:rPr>
              <a:t>Caring enough to work at 		quality living.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7653">
                                            <p:txEl>
                                              <p:pRg st="1" end="1"/>
                                            </p:txEl>
                                          </p:spTgt>
                                        </p:tgtEl>
                                        <p:attrNameLst>
                                          <p:attrName>style.visibility</p:attrName>
                                        </p:attrNameLst>
                                      </p:cBhvr>
                                      <p:to>
                                        <p:strVal val="visible"/>
                                      </p:to>
                                    </p:set>
                                    <p:animScale>
                                      <p:cBhvr>
                                        <p:cTn id="7" dur="1000" decel="50000" fill="hold">
                                          <p:stCondLst>
                                            <p:cond delay="0"/>
                                          </p:stCondLst>
                                        </p:cTn>
                                        <p:tgtEl>
                                          <p:spTgt spid="2765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3">
                                            <p:txEl>
                                              <p:pRg st="1" end="1"/>
                                            </p:txEl>
                                          </p:spTgt>
                                        </p:tgtEl>
                                        <p:attrNameLst>
                                          <p:attrName>ppt_x</p:attrName>
                                          <p:attrName>ppt_y</p:attrName>
                                        </p:attrNameLst>
                                      </p:cBhvr>
                                    </p:animMotion>
                                    <p:animEffect transition="in" filter="fade">
                                      <p:cBhvr>
                                        <p:cTn id="9" dur="10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2052638" y="904875"/>
            <a:ext cx="5037137" cy="2227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Proverbs 22:9</a:t>
            </a:r>
            <a:endParaRPr lang="en-US" altLang="en-US" sz="2800">
              <a:solidFill>
                <a:srgbClr val="000099"/>
              </a:solidFill>
              <a:latin typeface="Arial Rounded MT Bold" panose="020F0704030504030204" pitchFamily="34" charset="0"/>
            </a:endParaRPr>
          </a:p>
          <a:p>
            <a:r>
              <a:rPr lang="en-US" altLang="en-US" sz="2800">
                <a:solidFill>
                  <a:srgbClr val="000099"/>
                </a:solidFill>
                <a:latin typeface="Arial Rounded MT Bold" panose="020F0704030504030204" pitchFamily="34" charset="0"/>
              </a:rPr>
              <a:t>     He who has a generous eye will be blessed, </a:t>
            </a:r>
          </a:p>
          <a:p>
            <a:pPr>
              <a:spcAft>
                <a:spcPts val="900"/>
              </a:spcAft>
            </a:pPr>
            <a:r>
              <a:rPr lang="en-US" altLang="en-US" sz="2800">
                <a:solidFill>
                  <a:srgbClr val="000099"/>
                </a:solidFill>
                <a:latin typeface="Arial Rounded MT Bold" panose="020F0704030504030204" pitchFamily="34" charset="0"/>
              </a:rPr>
              <a:t>     For he gives of his bread to the poor. </a:t>
            </a:r>
            <a:endParaRPr lang="en-US" altLang="en-US" sz="2800">
              <a:solidFill>
                <a:srgbClr val="800000"/>
              </a:solidFill>
              <a:latin typeface="Arial Rounded MT Bold" panose="020F0704030504030204" pitchFamily="34" charset="0"/>
            </a:endParaRP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2352675" y="904875"/>
            <a:ext cx="4437063" cy="2227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Romans 12:11</a:t>
            </a:r>
            <a:endParaRPr lang="en-US" altLang="en-US" sz="2800">
              <a:solidFill>
                <a:srgbClr val="000099"/>
              </a:solidFill>
              <a:latin typeface="Arial Rounded MT Bold" panose="020F0704030504030204" pitchFamily="34" charset="0"/>
            </a:endParaRPr>
          </a:p>
          <a:p>
            <a:pPr algn="just"/>
            <a:r>
              <a:rPr lang="en-US" altLang="en-US" sz="2800">
                <a:solidFill>
                  <a:srgbClr val="000099"/>
                </a:solidFill>
                <a:latin typeface="Arial Rounded MT Bold" panose="020F0704030504030204" pitchFamily="34" charset="0"/>
              </a:rPr>
              <a:t>not lagging in diligence, fervent in spirit, serving the Lord; </a:t>
            </a:r>
          </a:p>
          <a:p>
            <a:pPr algn="ctr"/>
            <a:endParaRPr lang="en-US" altLang="en-US" sz="2800">
              <a:solidFill>
                <a:srgbClr val="800000"/>
              </a:solidFill>
              <a:latin typeface="Arial Rounded MT Bold" panose="020F0704030504030204" pitchFamily="34" charset="0"/>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37891"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695450" y="2295525"/>
            <a:ext cx="3648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Careful</a:t>
            </a:r>
          </a:p>
        </p:txBody>
      </p:sp>
      <p:sp>
        <p:nvSpPr>
          <p:cNvPr id="26629" name="Text Box 5"/>
          <p:cNvSpPr txBox="1">
            <a:spLocks noChangeArrowheads="1"/>
          </p:cNvSpPr>
          <p:nvPr/>
        </p:nvSpPr>
        <p:spPr bwMode="auto">
          <a:xfrm>
            <a:off x="1981200" y="2943225"/>
            <a:ext cx="546735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28600" eaLnBrk="0" hangingPunct="0">
              <a:defRPr>
                <a:solidFill>
                  <a:schemeClr val="tx1"/>
                </a:solidFill>
                <a:latin typeface="Arial" panose="020B0604020202020204" pitchFamily="34" charset="0"/>
                <a:cs typeface="Arial" panose="020B0604020202020204" pitchFamily="34" charset="0"/>
              </a:defRPr>
            </a:lvl1pPr>
            <a:lvl2pPr marL="742950" indent="-285750" defTabSz="228600" eaLnBrk="0" hangingPunct="0">
              <a:defRPr>
                <a:solidFill>
                  <a:schemeClr val="tx1"/>
                </a:solidFill>
                <a:latin typeface="Arial" panose="020B0604020202020204" pitchFamily="34" charset="0"/>
                <a:cs typeface="Arial" panose="020B0604020202020204" pitchFamily="34" charset="0"/>
              </a:defRPr>
            </a:lvl2pPr>
            <a:lvl3pPr marL="1143000" indent="-228600" defTabSz="228600" eaLnBrk="0" hangingPunct="0">
              <a:defRPr>
                <a:solidFill>
                  <a:schemeClr val="tx1"/>
                </a:solidFill>
                <a:latin typeface="Arial" panose="020B0604020202020204" pitchFamily="34" charset="0"/>
                <a:cs typeface="Arial" panose="020B0604020202020204" pitchFamily="34" charset="0"/>
              </a:defRPr>
            </a:lvl3pPr>
            <a:lvl4pPr marL="1600200" indent="-228600" defTabSz="228600" eaLnBrk="0" hangingPunct="0">
              <a:defRPr>
                <a:solidFill>
                  <a:schemeClr val="tx1"/>
                </a:solidFill>
                <a:latin typeface="Arial" panose="020B0604020202020204" pitchFamily="34" charset="0"/>
                <a:cs typeface="Arial" panose="020B0604020202020204" pitchFamily="34" charset="0"/>
              </a:defRPr>
            </a:lvl4pPr>
            <a:lvl5pPr marL="2057400" indent="-228600" defTabSz="228600" eaLnBrk="0" hangingPunct="0">
              <a:defRPr>
                <a:solidFill>
                  <a:schemeClr val="tx1"/>
                </a:solidFill>
                <a:latin typeface="Arial"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3200" b="1">
                <a:solidFill>
                  <a:srgbClr val="006600"/>
                </a:solidFill>
              </a:rPr>
              <a:t>Life requires caution and 		carefulness</a:t>
            </a:r>
          </a:p>
          <a:p>
            <a:pPr eaLnBrk="1" hangingPunct="1">
              <a:buFont typeface="Wingdings" panose="05000000000000000000" pitchFamily="2" charset="2"/>
              <a:buChar char="Ø"/>
            </a:pPr>
            <a:r>
              <a:rPr lang="en-US" altLang="en-US" sz="3200" b="1">
                <a:solidFill>
                  <a:srgbClr val="006600"/>
                </a:solidFill>
              </a:rPr>
              <a:t>Caring enough to work at 		quality living.</a:t>
            </a:r>
          </a:p>
          <a:p>
            <a:pPr eaLnBrk="1" hangingPunct="1">
              <a:buFont typeface="Wingdings" panose="05000000000000000000" pitchFamily="2" charset="2"/>
              <a:buChar char="Ø"/>
            </a:pPr>
            <a:r>
              <a:rPr lang="en-US" altLang="en-US" sz="3200" b="1">
                <a:solidFill>
                  <a:srgbClr val="0000CC"/>
                </a:solidFill>
              </a:rPr>
              <a:t>Walk circumspectly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6629">
                                            <p:txEl>
                                              <p:pRg st="2" end="2"/>
                                            </p:txEl>
                                          </p:spTgt>
                                        </p:tgtEl>
                                        <p:attrNameLst>
                                          <p:attrName>style.visibility</p:attrName>
                                        </p:attrNameLst>
                                      </p:cBhvr>
                                      <p:to>
                                        <p:strVal val="visible"/>
                                      </p:to>
                                    </p:set>
                                    <p:animScale>
                                      <p:cBhvr>
                                        <p:cTn id="7" dur="1000" decel="50000" fill="hold">
                                          <p:stCondLst>
                                            <p:cond delay="0"/>
                                          </p:stCondLst>
                                        </p:cTn>
                                        <p:tgtEl>
                                          <p:spTgt spid="2662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629">
                                            <p:txEl>
                                              <p:pRg st="2" end="2"/>
                                            </p:txEl>
                                          </p:spTgt>
                                        </p:tgtEl>
                                        <p:attrNameLst>
                                          <p:attrName>ppt_x</p:attrName>
                                          <p:attrName>ppt_y</p:attrName>
                                        </p:attrNameLst>
                                      </p:cBhvr>
                                    </p:animMotion>
                                    <p:animEffect transition="in" filter="fade">
                                      <p:cBhvr>
                                        <p:cTn id="9" dur="1000"/>
                                        <p:tgtEl>
                                          <p:spTgt spid="266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909638" y="904875"/>
            <a:ext cx="7324725" cy="15001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Ephesians 5:15</a:t>
            </a:r>
            <a:endParaRPr lang="en-US" altLang="en-US" sz="2800">
              <a:solidFill>
                <a:srgbClr val="000099"/>
              </a:solidFill>
              <a:latin typeface="Arial Rounded MT Bold" panose="020F0704030504030204" pitchFamily="34" charset="0"/>
            </a:endParaRPr>
          </a:p>
          <a:p>
            <a:pPr>
              <a:spcBef>
                <a:spcPts val="900"/>
              </a:spcBef>
            </a:pPr>
            <a:r>
              <a:rPr lang="en-US" altLang="en-US" sz="2800">
                <a:solidFill>
                  <a:srgbClr val="000099"/>
                </a:solidFill>
                <a:latin typeface="Arial Rounded MT Bold" panose="020F0704030504030204" pitchFamily="34" charset="0"/>
              </a:rPr>
              <a:t>See then that you walk circumspectly, not as fools but as wise</a:t>
            </a:r>
            <a:endParaRPr lang="en-US" altLang="en-US" sz="2800">
              <a:solidFill>
                <a:srgbClr val="800000"/>
              </a:solidFill>
              <a:latin typeface="Arial Rounded MT Bold" panose="020F0704030504030204" pitchFamily="34" charset="0"/>
            </a:endParaRPr>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39939"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00CC"/>
                </a:solidFill>
              </a:rPr>
              <a:t>Be Observant</a:t>
            </a:r>
          </a:p>
          <a:p>
            <a:pPr eaLnBrk="1" hangingPunct="1"/>
            <a:r>
              <a:rPr lang="en-US" altLang="en-US" sz="3600" b="1" i="1">
                <a:solidFill>
                  <a:srgbClr val="0000CC"/>
                </a:solidFill>
              </a:rPr>
              <a:t>Be Deliberate</a:t>
            </a:r>
          </a:p>
          <a:p>
            <a:pPr eaLnBrk="1" hangingPunct="1"/>
            <a:r>
              <a:rPr lang="en-US" altLang="en-US" sz="3600" b="1" i="1">
                <a:solidFill>
                  <a:srgbClr val="0000CC"/>
                </a:solidFill>
              </a:rPr>
              <a:t>Be Careful</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776288" y="904875"/>
            <a:ext cx="7591425" cy="2362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Galatians 6:4-5</a:t>
            </a:r>
            <a:endParaRPr lang="en-US" altLang="en-US" sz="2800">
              <a:solidFill>
                <a:srgbClr val="000099"/>
              </a:solidFill>
              <a:latin typeface="Arial Rounded MT Bold" panose="020F0704030504030204" pitchFamily="34" charset="0"/>
            </a:endParaRPr>
          </a:p>
          <a:p>
            <a:pPr algn="just">
              <a:spcBef>
                <a:spcPts val="900"/>
              </a:spcBef>
            </a:pPr>
            <a:r>
              <a:rPr lang="en-US" altLang="en-US" sz="2800" baseline="30000">
                <a:solidFill>
                  <a:srgbClr val="000099"/>
                </a:solidFill>
                <a:latin typeface="Arial Rounded MT Bold" panose="020F0704030504030204" pitchFamily="34" charset="0"/>
              </a:rPr>
              <a:t>4</a:t>
            </a:r>
            <a:r>
              <a:rPr lang="en-US" altLang="en-US" sz="2800">
                <a:solidFill>
                  <a:srgbClr val="000099"/>
                </a:solidFill>
                <a:latin typeface="Arial Rounded MT Bold" panose="020F0704030504030204" pitchFamily="34" charset="0"/>
              </a:rPr>
              <a:t> But let each one examine his own work, and then he will have rejoicing in himself alone, and not in another. </a:t>
            </a:r>
            <a:r>
              <a:rPr lang="en-US" altLang="en-US" sz="2800" baseline="30000">
                <a:solidFill>
                  <a:srgbClr val="000099"/>
                </a:solidFill>
                <a:latin typeface="Arial Rounded MT Bold" panose="020F0704030504030204" pitchFamily="34" charset="0"/>
              </a:rPr>
              <a:t>5</a:t>
            </a:r>
            <a:r>
              <a:rPr lang="en-US" altLang="en-US" sz="2800">
                <a:solidFill>
                  <a:srgbClr val="000099"/>
                </a:solidFill>
                <a:latin typeface="Arial Rounded MT Bold" panose="020F0704030504030204" pitchFamily="34" charset="0"/>
              </a:rPr>
              <a:t> For each one shall bear his own load. </a:t>
            </a:r>
            <a:endParaRPr lang="en-US" altLang="en-US" sz="2800">
              <a:solidFill>
                <a:srgbClr val="800000"/>
              </a:solidFill>
              <a:latin typeface="Arial Rounded MT Bold" panose="020F0704030504030204" pitchFamily="34"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422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2517775"/>
            <a:ext cx="43402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icture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2517775"/>
            <a:ext cx="19748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908050" y="512763"/>
            <a:ext cx="7326313"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00CC"/>
                </a:solidFill>
              </a:rPr>
              <a:t>“No Really, </a:t>
            </a:r>
          </a:p>
          <a:p>
            <a:pPr eaLnBrk="1" hangingPunct="1">
              <a:spcBef>
                <a:spcPct val="15000"/>
              </a:spcBef>
            </a:pPr>
            <a:r>
              <a:rPr lang="en-US" altLang="en-US" sz="4400" b="1">
                <a:solidFill>
                  <a:srgbClr val="0000CC"/>
                </a:solidFill>
              </a:rPr>
              <a:t>Mind Your Own Business”</a:t>
            </a: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8194"/>
                                        </p:tgtEl>
                                      </p:cBhvr>
                                    </p:animEffect>
                                    <p:set>
                                      <p:cBhvr>
                                        <p:cTn id="7" dur="1" fill="hold">
                                          <p:stCondLst>
                                            <p:cond delay="1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1562100" y="904875"/>
            <a:ext cx="6018213" cy="3622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1 Timothy 4:15-16</a:t>
            </a:r>
            <a:endParaRPr lang="en-US" altLang="en-US" sz="2800">
              <a:solidFill>
                <a:srgbClr val="000099"/>
              </a:solidFill>
              <a:latin typeface="Arial Rounded MT Bold" panose="020F0704030504030204" pitchFamily="34" charset="0"/>
            </a:endParaRPr>
          </a:p>
          <a:p>
            <a:pPr algn="just">
              <a:spcBef>
                <a:spcPts val="900"/>
              </a:spcBef>
            </a:pPr>
            <a:r>
              <a:rPr lang="en-US" altLang="en-US" sz="2800" baseline="30000">
                <a:solidFill>
                  <a:srgbClr val="000099"/>
                </a:solidFill>
                <a:latin typeface="Arial Rounded MT Bold" panose="020F0704030504030204" pitchFamily="34" charset="0"/>
              </a:rPr>
              <a:t>15</a:t>
            </a:r>
            <a:r>
              <a:rPr lang="en-US" altLang="en-US" sz="2800">
                <a:solidFill>
                  <a:srgbClr val="000099"/>
                </a:solidFill>
                <a:latin typeface="Arial Rounded MT Bold" panose="020F0704030504030204" pitchFamily="34" charset="0"/>
              </a:rPr>
              <a:t> Meditate on these things; give yourself entirely to them, that your progress may be evident to all. </a:t>
            </a:r>
            <a:r>
              <a:rPr lang="en-US" altLang="en-US" sz="2800" baseline="30000">
                <a:solidFill>
                  <a:srgbClr val="000099"/>
                </a:solidFill>
                <a:latin typeface="Arial Rounded MT Bold" panose="020F0704030504030204" pitchFamily="34" charset="0"/>
              </a:rPr>
              <a:t>16</a:t>
            </a:r>
            <a:r>
              <a:rPr lang="en-US" altLang="en-US" sz="2800">
                <a:solidFill>
                  <a:srgbClr val="000099"/>
                </a:solidFill>
                <a:latin typeface="Arial Rounded MT Bold" panose="020F0704030504030204" pitchFamily="34" charset="0"/>
              </a:rPr>
              <a:t> Take heed to yourself and to the doctrine. Continue in them, for in doing this you will save both yourself and those who hear you. </a:t>
            </a:r>
            <a:endParaRPr lang="en-US" altLang="en-US" sz="2800">
              <a:solidFill>
                <a:srgbClr val="800000"/>
              </a:solidFill>
              <a:latin typeface="Arial Rounded MT Bold" panose="020F0704030504030204" pitchFamily="34" charset="0"/>
            </a:endParaRPr>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43011"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00CC"/>
                </a:solidFill>
              </a:rPr>
              <a:t>Be Observant</a:t>
            </a:r>
          </a:p>
          <a:p>
            <a:pPr eaLnBrk="1" hangingPunct="1"/>
            <a:r>
              <a:rPr lang="en-US" altLang="en-US" sz="3600" b="1" i="1">
                <a:solidFill>
                  <a:srgbClr val="0000CC"/>
                </a:solidFill>
              </a:rPr>
              <a:t>Be Deliberate</a:t>
            </a:r>
          </a:p>
          <a:p>
            <a:pPr eaLnBrk="1" hangingPunct="1"/>
            <a:r>
              <a:rPr lang="en-US" altLang="en-US" sz="3600" b="1" i="1">
                <a:solidFill>
                  <a:srgbClr val="0000CC"/>
                </a:solidFill>
              </a:rPr>
              <a:t>Be Careful</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938" y="-7938"/>
            <a:ext cx="9720263" cy="6992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35" name="Text Box 3"/>
          <p:cNvSpPr txBox="1">
            <a:spLocks noChangeArrowheads="1"/>
          </p:cNvSpPr>
          <p:nvPr/>
        </p:nvSpPr>
        <p:spPr bwMode="auto">
          <a:xfrm>
            <a:off x="468313" y="225425"/>
            <a:ext cx="6516687"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rgbClr val="FFFF00"/>
                </a:solidFill>
              </a:rPr>
              <a:t>How do we first enter the Light?</a:t>
            </a:r>
          </a:p>
          <a:p>
            <a:pPr eaLnBrk="1" hangingPunct="1">
              <a:buFont typeface="Old English Text MT" panose="03040902040508030806" pitchFamily="66" charset="0"/>
              <a:buNone/>
            </a:pPr>
            <a:r>
              <a:rPr lang="en-US" altLang="en-US" sz="3200">
                <a:solidFill>
                  <a:schemeClr val="bg1"/>
                </a:solidFill>
              </a:rPr>
              <a:t> Walking in darkness 	   	</a:t>
            </a:r>
            <a:r>
              <a:rPr lang="en-US" altLang="en-US" sz="3200" b="1">
                <a:solidFill>
                  <a:schemeClr val="bg1"/>
                </a:solidFill>
              </a:rPr>
              <a:t>Romans 3:23; 6:23</a:t>
            </a: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Hear</a:t>
            </a:r>
            <a:r>
              <a:rPr lang="en-US" altLang="en-US" sz="3200">
                <a:solidFill>
                  <a:schemeClr val="bg1"/>
                </a:solidFill>
              </a:rPr>
              <a:t> God’s </a:t>
            </a:r>
            <a:r>
              <a:rPr lang="en-US" altLang="en-US" sz="3200" b="1">
                <a:solidFill>
                  <a:srgbClr val="FFFF00"/>
                </a:solidFill>
              </a:rPr>
              <a:t>Grace </a:t>
            </a:r>
            <a:r>
              <a:rPr lang="en-US" altLang="en-US" sz="3200">
                <a:solidFill>
                  <a:schemeClr val="bg1"/>
                </a:solidFill>
              </a:rPr>
              <a:t>given 	</a:t>
            </a:r>
            <a:r>
              <a:rPr lang="en-US" altLang="en-US" sz="3200" b="1">
                <a:solidFill>
                  <a:schemeClr val="bg1"/>
                </a:solidFill>
              </a:rPr>
              <a:t>Ephesians 2:8</a:t>
            </a: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Believe</a:t>
            </a:r>
            <a:r>
              <a:rPr lang="en-US" altLang="en-US" sz="3200">
                <a:solidFill>
                  <a:srgbClr val="FFFF00"/>
                </a:solidFill>
              </a:rPr>
              <a:t> </a:t>
            </a:r>
            <a:r>
              <a:rPr lang="en-US" altLang="en-US" sz="3200">
                <a:solidFill>
                  <a:schemeClr val="bg1"/>
                </a:solidFill>
              </a:rPr>
              <a:t>in Jesus as Christ 	</a:t>
            </a:r>
            <a:r>
              <a:rPr lang="en-US" altLang="en-US" sz="3200" b="1">
                <a:solidFill>
                  <a:schemeClr val="bg1"/>
                </a:solidFill>
              </a:rPr>
              <a:t>John 3:16</a:t>
            </a: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Repent</a:t>
            </a:r>
            <a:r>
              <a:rPr lang="en-US" altLang="en-US" sz="3200">
                <a:solidFill>
                  <a:schemeClr val="bg1"/>
                </a:solidFill>
              </a:rPr>
              <a:t> (turn to Jesus)</a:t>
            </a:r>
          </a:p>
          <a:p>
            <a:pPr eaLnBrk="1" hangingPunct="1">
              <a:buFont typeface="Old English Text MT" panose="03040902040508030806" pitchFamily="66" charset="0"/>
              <a:buNone/>
            </a:pPr>
            <a:r>
              <a:rPr lang="en-US" altLang="en-US" sz="3200">
                <a:solidFill>
                  <a:schemeClr val="bg1"/>
                </a:solidFill>
              </a:rPr>
              <a:t>	 </a:t>
            </a:r>
            <a:r>
              <a:rPr lang="en-US" altLang="en-US" sz="3200" b="1" i="1">
                <a:solidFill>
                  <a:schemeClr val="bg1"/>
                </a:solidFill>
              </a:rPr>
              <a:t>Acts 2:38</a:t>
            </a:r>
            <a:endParaRPr lang="en-US" altLang="en-US" sz="3200">
              <a:solidFill>
                <a:schemeClr val="bg1"/>
              </a:solidFill>
            </a:endParaRP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Confess</a:t>
            </a:r>
            <a:r>
              <a:rPr lang="en-US" altLang="en-US" sz="3200">
                <a:solidFill>
                  <a:srgbClr val="FFFF00"/>
                </a:solidFill>
              </a:rPr>
              <a:t> </a:t>
            </a:r>
            <a:r>
              <a:rPr lang="en-US" altLang="en-US" sz="3200">
                <a:solidFill>
                  <a:schemeClr val="bg1"/>
                </a:solidFill>
              </a:rPr>
              <a:t>Jesus        	</a:t>
            </a:r>
          </a:p>
          <a:p>
            <a:pPr eaLnBrk="1" hangingPunct="1">
              <a:buFont typeface="Old English Text MT" panose="03040902040508030806" pitchFamily="66" charset="0"/>
              <a:buNone/>
            </a:pPr>
            <a:r>
              <a:rPr lang="en-US" altLang="en-US" sz="3200" b="1" i="1">
                <a:solidFill>
                  <a:schemeClr val="bg1"/>
                </a:solidFill>
              </a:rPr>
              <a:t>	Acts 8:37</a:t>
            </a:r>
            <a:endParaRPr lang="en-US" altLang="en-US" sz="3200">
              <a:solidFill>
                <a:schemeClr val="bg1"/>
              </a:solidFill>
            </a:endParaRPr>
          </a:p>
          <a:p>
            <a:pPr eaLnBrk="1" hangingPunct="1">
              <a:buFont typeface="Old English Text MT" panose="03040902040508030806" pitchFamily="66" charset="0"/>
              <a:buNone/>
            </a:pPr>
            <a:r>
              <a:rPr lang="en-US" altLang="en-US" sz="3200">
                <a:solidFill>
                  <a:srgbClr val="FFFF00"/>
                </a:solidFill>
              </a:rPr>
              <a:t> </a:t>
            </a:r>
            <a:r>
              <a:rPr lang="en-US" altLang="en-US" sz="3200" b="1">
                <a:solidFill>
                  <a:srgbClr val="FFFF00"/>
                </a:solidFill>
              </a:rPr>
              <a:t>Baptized</a:t>
            </a:r>
            <a:r>
              <a:rPr lang="en-US" altLang="en-US" sz="3200">
                <a:solidFill>
                  <a:srgbClr val="FFFF00"/>
                </a:solidFill>
              </a:rPr>
              <a:t> </a:t>
            </a:r>
            <a:r>
              <a:rPr lang="en-US" altLang="en-US" sz="3200">
                <a:solidFill>
                  <a:schemeClr val="bg1"/>
                </a:solidFill>
              </a:rPr>
              <a:t>to wash away sins        	</a:t>
            </a:r>
            <a:r>
              <a:rPr lang="en-US" altLang="en-US" sz="3200" b="1" i="1">
                <a:solidFill>
                  <a:schemeClr val="bg1"/>
                </a:solidFill>
              </a:rPr>
              <a:t>Acts 22:16</a:t>
            </a:r>
            <a:endParaRPr lang="en-US" altLang="en-US" sz="3200">
              <a:solidFill>
                <a:schemeClr val="bg1"/>
              </a:solidFill>
            </a:endParaRPr>
          </a:p>
        </p:txBody>
      </p:sp>
      <p:grpSp>
        <p:nvGrpSpPr>
          <p:cNvPr id="44036" name="Group 4"/>
          <p:cNvGrpSpPr>
            <a:grpSpLocks/>
          </p:cNvGrpSpPr>
          <p:nvPr/>
        </p:nvGrpSpPr>
        <p:grpSpPr bwMode="auto">
          <a:xfrm>
            <a:off x="6516688" y="250825"/>
            <a:ext cx="2338387" cy="6356350"/>
            <a:chOff x="4105" y="158"/>
            <a:chExt cx="1473" cy="4004"/>
          </a:xfrm>
        </p:grpSpPr>
        <p:sp>
          <p:nvSpPr>
            <p:cNvPr id="29701" name="AutoShape 5"/>
            <p:cNvSpPr>
              <a:spLocks noChangeArrowheads="1"/>
            </p:cNvSpPr>
            <p:nvPr/>
          </p:nvSpPr>
          <p:spPr bwMode="auto">
            <a:xfrm>
              <a:off x="4264" y="158"/>
              <a:ext cx="952" cy="953"/>
            </a:xfrm>
            <a:prstGeom prst="star4">
              <a:avLst>
                <a:gd name="adj" fmla="val 12500"/>
              </a:avLst>
            </a:prstGeom>
            <a:gradFill rotWithShape="1">
              <a:gsLst>
                <a:gs pos="0">
                  <a:schemeClr val="bg1"/>
                </a:gs>
                <a:gs pos="50000">
                  <a:srgbClr val="FFFF00"/>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4047" name="Oval 6"/>
            <p:cNvSpPr>
              <a:spLocks noChangeAspect="1" noChangeArrowheads="1"/>
            </p:cNvSpPr>
            <p:nvPr/>
          </p:nvSpPr>
          <p:spPr bwMode="auto">
            <a:xfrm>
              <a:off x="4172" y="3697"/>
              <a:ext cx="1406" cy="465"/>
            </a:xfrm>
            <a:prstGeom prst="ellipse">
              <a:avLst/>
            </a:prstGeom>
            <a:gradFill rotWithShape="1">
              <a:gsLst>
                <a:gs pos="0">
                  <a:srgbClr val="FF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3" name="AutoShape 7"/>
            <p:cNvSpPr>
              <a:spLocks noChangeArrowheads="1"/>
            </p:cNvSpPr>
            <p:nvPr/>
          </p:nvSpPr>
          <p:spPr bwMode="auto">
            <a:xfrm rot="21457208" flipV="1">
              <a:off x="4105" y="634"/>
              <a:ext cx="1405" cy="3315"/>
            </a:xfrm>
            <a:custGeom>
              <a:avLst/>
              <a:gdLst>
                <a:gd name="G0" fmla="+- 9004 0 0"/>
                <a:gd name="G1" fmla="+- 21600 0 9004"/>
                <a:gd name="G2" fmla="*/ 9004 1 2"/>
                <a:gd name="G3" fmla="+- 21600 0 G2"/>
                <a:gd name="G4" fmla="+/ 9004 21600 2"/>
                <a:gd name="G5" fmla="+/ G1 0 2"/>
                <a:gd name="G6" fmla="*/ 21600 21600 9004"/>
                <a:gd name="G7" fmla="*/ G6 1 2"/>
                <a:gd name="G8" fmla="+- 21600 0 G7"/>
                <a:gd name="G9" fmla="*/ 21600 1 2"/>
                <a:gd name="G10" fmla="+- 9004 0 G9"/>
                <a:gd name="G11" fmla="?: G10 G8 0"/>
                <a:gd name="G12" fmla="?: G10 G7 21600"/>
                <a:gd name="T0" fmla="*/ 17098 w 21600"/>
                <a:gd name="T1" fmla="*/ 10800 h 21600"/>
                <a:gd name="T2" fmla="*/ 10800 w 21600"/>
                <a:gd name="T3" fmla="*/ 21600 h 21600"/>
                <a:gd name="T4" fmla="*/ 4502 w 21600"/>
                <a:gd name="T5" fmla="*/ 10800 h 21600"/>
                <a:gd name="T6" fmla="*/ 10800 w 21600"/>
                <a:gd name="T7" fmla="*/ 0 h 21600"/>
                <a:gd name="T8" fmla="*/ 6302 w 21600"/>
                <a:gd name="T9" fmla="*/ 6302 h 21600"/>
                <a:gd name="T10" fmla="*/ 15298 w 21600"/>
                <a:gd name="T11" fmla="*/ 15298 h 21600"/>
              </a:gdLst>
              <a:ahLst/>
              <a:cxnLst>
                <a:cxn ang="0">
                  <a:pos x="T0" y="T1"/>
                </a:cxn>
                <a:cxn ang="0">
                  <a:pos x="T2" y="T3"/>
                </a:cxn>
                <a:cxn ang="0">
                  <a:pos x="T4" y="T5"/>
                </a:cxn>
                <a:cxn ang="0">
                  <a:pos x="T6" y="T7"/>
                </a:cxn>
              </a:cxnLst>
              <a:rect l="T8" t="T9" r="T10" b="T11"/>
              <a:pathLst>
                <a:path w="21600" h="21600">
                  <a:moveTo>
                    <a:pt x="0" y="0"/>
                  </a:moveTo>
                  <a:lnTo>
                    <a:pt x="9004" y="21600"/>
                  </a:lnTo>
                  <a:lnTo>
                    <a:pt x="12596" y="21600"/>
                  </a:lnTo>
                  <a:lnTo>
                    <a:pt x="21600" y="0"/>
                  </a:lnTo>
                  <a:close/>
                </a:path>
              </a:pathLst>
            </a:custGeom>
            <a:gradFill rotWithShape="1">
              <a:gsLst>
                <a:gs pos="0">
                  <a:schemeClr val="bg1"/>
                </a:gs>
                <a:gs pos="50000">
                  <a:srgbClr val="FFFF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4049" name="AutoShape 8"/>
            <p:cNvSpPr>
              <a:spLocks noChangeArrowheads="1"/>
            </p:cNvSpPr>
            <p:nvPr/>
          </p:nvSpPr>
          <p:spPr bwMode="auto">
            <a:xfrm>
              <a:off x="4264" y="158"/>
              <a:ext cx="952" cy="953"/>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4037" name="Picture 9"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4029075"/>
            <a:ext cx="26289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0"/>
          <p:cNvSpPr>
            <a:spLocks noChangeArrowheads="1"/>
          </p:cNvSpPr>
          <p:nvPr/>
        </p:nvSpPr>
        <p:spPr bwMode="auto">
          <a:xfrm>
            <a:off x="-7938" y="-7938"/>
            <a:ext cx="9720263" cy="6992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39" name="AutoShape 11"/>
          <p:cNvSpPr>
            <a:spLocks noChangeArrowheads="1"/>
          </p:cNvSpPr>
          <p:nvPr/>
        </p:nvSpPr>
        <p:spPr bwMode="auto">
          <a:xfrm>
            <a:off x="6769100" y="250825"/>
            <a:ext cx="1511300" cy="1512888"/>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9708" name="Group 12"/>
          <p:cNvGrpSpPr>
            <a:grpSpLocks/>
          </p:cNvGrpSpPr>
          <p:nvPr/>
        </p:nvGrpSpPr>
        <p:grpSpPr bwMode="auto">
          <a:xfrm>
            <a:off x="6516688" y="246063"/>
            <a:ext cx="2338387" cy="6356350"/>
            <a:chOff x="4105" y="158"/>
            <a:chExt cx="1473" cy="4004"/>
          </a:xfrm>
        </p:grpSpPr>
        <p:sp>
          <p:nvSpPr>
            <p:cNvPr id="44043" name="Oval 13"/>
            <p:cNvSpPr>
              <a:spLocks noChangeAspect="1" noChangeArrowheads="1"/>
            </p:cNvSpPr>
            <p:nvPr/>
          </p:nvSpPr>
          <p:spPr bwMode="auto">
            <a:xfrm>
              <a:off x="4172" y="3697"/>
              <a:ext cx="1406" cy="465"/>
            </a:xfrm>
            <a:prstGeom prst="ellipse">
              <a:avLst/>
            </a:prstGeom>
            <a:gradFill rotWithShape="1">
              <a:gsLst>
                <a:gs pos="0">
                  <a:srgbClr val="FF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0" name="AutoShape 14"/>
            <p:cNvSpPr>
              <a:spLocks noChangeArrowheads="1"/>
            </p:cNvSpPr>
            <p:nvPr/>
          </p:nvSpPr>
          <p:spPr bwMode="auto">
            <a:xfrm rot="21457208" flipV="1">
              <a:off x="4105" y="634"/>
              <a:ext cx="1405" cy="3315"/>
            </a:xfrm>
            <a:custGeom>
              <a:avLst/>
              <a:gdLst>
                <a:gd name="G0" fmla="+- 9004 0 0"/>
                <a:gd name="G1" fmla="+- 21600 0 9004"/>
                <a:gd name="G2" fmla="*/ 9004 1 2"/>
                <a:gd name="G3" fmla="+- 21600 0 G2"/>
                <a:gd name="G4" fmla="+/ 9004 21600 2"/>
                <a:gd name="G5" fmla="+/ G1 0 2"/>
                <a:gd name="G6" fmla="*/ 21600 21600 9004"/>
                <a:gd name="G7" fmla="*/ G6 1 2"/>
                <a:gd name="G8" fmla="+- 21600 0 G7"/>
                <a:gd name="G9" fmla="*/ 21600 1 2"/>
                <a:gd name="G10" fmla="+- 9004 0 G9"/>
                <a:gd name="G11" fmla="?: G10 G8 0"/>
                <a:gd name="G12" fmla="?: G10 G7 21600"/>
                <a:gd name="T0" fmla="*/ 17098 w 21600"/>
                <a:gd name="T1" fmla="*/ 10800 h 21600"/>
                <a:gd name="T2" fmla="*/ 10800 w 21600"/>
                <a:gd name="T3" fmla="*/ 21600 h 21600"/>
                <a:gd name="T4" fmla="*/ 4502 w 21600"/>
                <a:gd name="T5" fmla="*/ 10800 h 21600"/>
                <a:gd name="T6" fmla="*/ 10800 w 21600"/>
                <a:gd name="T7" fmla="*/ 0 h 21600"/>
                <a:gd name="T8" fmla="*/ 6302 w 21600"/>
                <a:gd name="T9" fmla="*/ 6302 h 21600"/>
                <a:gd name="T10" fmla="*/ 15298 w 21600"/>
                <a:gd name="T11" fmla="*/ 15298 h 21600"/>
              </a:gdLst>
              <a:ahLst/>
              <a:cxnLst>
                <a:cxn ang="0">
                  <a:pos x="T0" y="T1"/>
                </a:cxn>
                <a:cxn ang="0">
                  <a:pos x="T2" y="T3"/>
                </a:cxn>
                <a:cxn ang="0">
                  <a:pos x="T4" y="T5"/>
                </a:cxn>
                <a:cxn ang="0">
                  <a:pos x="T6" y="T7"/>
                </a:cxn>
              </a:cxnLst>
              <a:rect l="T8" t="T9" r="T10" b="T11"/>
              <a:pathLst>
                <a:path w="21600" h="21600">
                  <a:moveTo>
                    <a:pt x="0" y="0"/>
                  </a:moveTo>
                  <a:lnTo>
                    <a:pt x="9004" y="21600"/>
                  </a:lnTo>
                  <a:lnTo>
                    <a:pt x="12596" y="21600"/>
                  </a:lnTo>
                  <a:lnTo>
                    <a:pt x="21600" y="0"/>
                  </a:lnTo>
                  <a:close/>
                </a:path>
              </a:pathLst>
            </a:custGeom>
            <a:gradFill rotWithShape="1">
              <a:gsLst>
                <a:gs pos="0">
                  <a:schemeClr val="bg1"/>
                </a:gs>
                <a:gs pos="50000">
                  <a:srgbClr val="FFFF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4045" name="AutoShape 15"/>
            <p:cNvSpPr>
              <a:spLocks noChangeArrowheads="1"/>
            </p:cNvSpPr>
            <p:nvPr/>
          </p:nvSpPr>
          <p:spPr bwMode="auto">
            <a:xfrm>
              <a:off x="4264" y="158"/>
              <a:ext cx="952" cy="953"/>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29712" name="Picture 16"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4029075"/>
            <a:ext cx="26289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Text Box 17"/>
          <p:cNvSpPr txBox="1">
            <a:spLocks noChangeArrowheads="1"/>
          </p:cNvSpPr>
          <p:nvPr/>
        </p:nvSpPr>
        <p:spPr bwMode="auto">
          <a:xfrm>
            <a:off x="914400" y="1066800"/>
            <a:ext cx="47244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chemeClr val="bg1"/>
                </a:solidFill>
                <a:latin typeface="Arial Rounded MT Bold" panose="020F0704030504030204" pitchFamily="34" charset="0"/>
              </a:rPr>
              <a:t>1 John 1:7</a:t>
            </a:r>
            <a:endParaRPr lang="en-US" altLang="en-US" sz="2800">
              <a:solidFill>
                <a:schemeClr val="bg1"/>
              </a:solidFill>
              <a:latin typeface="Arial Rounded MT Bold" panose="020F0704030504030204" pitchFamily="34" charset="0"/>
            </a:endParaRPr>
          </a:p>
          <a:p>
            <a:pPr eaLnBrk="1" hangingPunct="1">
              <a:spcBef>
                <a:spcPct val="50000"/>
              </a:spcBef>
            </a:pPr>
            <a:r>
              <a:rPr lang="en-US" altLang="en-US" sz="2800">
                <a:solidFill>
                  <a:schemeClr val="bg1"/>
                </a:solidFill>
                <a:latin typeface="Arial Rounded MT Bold" panose="020F0704030504030204" pitchFamily="34" charset="0"/>
              </a:rPr>
              <a:t>But if we walk in the light, as he is in the light, we have fellowship one with another, and the blood of Jesus Christ his Son cleanseth us from all sin.</a:t>
            </a:r>
            <a:endParaRPr lang="en-US" altLang="en-US" sz="2800" b="1">
              <a:solidFill>
                <a:schemeClr val="bg1"/>
              </a:solidFill>
              <a:latin typeface="Arial Rounded MT Bold" panose="020F0704030504030204" pitchFamily="34" charset="0"/>
            </a:endParaRPr>
          </a:p>
        </p:txBody>
      </p:sp>
    </p:spTree>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713"/>
                                        </p:tgtEl>
                                        <p:attrNameLst>
                                          <p:attrName>style.visibility</p:attrName>
                                        </p:attrNameLst>
                                      </p:cBhvr>
                                      <p:to>
                                        <p:strVal val="visible"/>
                                      </p:to>
                                    </p:set>
                                    <p:anim calcmode="lin" valueType="num">
                                      <p:cBhvr>
                                        <p:cTn id="7" dur="1000" fill="hold"/>
                                        <p:tgtEl>
                                          <p:spTgt spid="29713"/>
                                        </p:tgtEl>
                                        <p:attrNameLst>
                                          <p:attrName>ppt_w</p:attrName>
                                        </p:attrNameLst>
                                      </p:cBhvr>
                                      <p:tavLst>
                                        <p:tav tm="0">
                                          <p:val>
                                            <p:fltVal val="0"/>
                                          </p:val>
                                        </p:tav>
                                        <p:tav tm="100000">
                                          <p:val>
                                            <p:strVal val="#ppt_w"/>
                                          </p:val>
                                        </p:tav>
                                      </p:tavLst>
                                    </p:anim>
                                    <p:anim calcmode="lin" valueType="num">
                                      <p:cBhvr>
                                        <p:cTn id="8" dur="1000" fill="hold"/>
                                        <p:tgtEl>
                                          <p:spTgt spid="29713"/>
                                        </p:tgtEl>
                                        <p:attrNameLst>
                                          <p:attrName>ppt_h</p:attrName>
                                        </p:attrNameLst>
                                      </p:cBhvr>
                                      <p:tavLst>
                                        <p:tav tm="0">
                                          <p:val>
                                            <p:fltVal val="0"/>
                                          </p:val>
                                        </p:tav>
                                        <p:tav tm="100000">
                                          <p:val>
                                            <p:strVal val="#ppt_h"/>
                                          </p:val>
                                        </p:tav>
                                      </p:tavLst>
                                    </p:anim>
                                    <p:animEffect transition="in" filter="fade">
                                      <p:cBhvr>
                                        <p:cTn id="9" dur="1000"/>
                                        <p:tgtEl>
                                          <p:spTgt spid="29713"/>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9712"/>
                                        </p:tgtEl>
                                        <p:attrNameLst>
                                          <p:attrName>style.visibility</p:attrName>
                                        </p:attrNameLst>
                                      </p:cBhvr>
                                      <p:to>
                                        <p:strVal val="visible"/>
                                      </p:to>
                                    </p:set>
                                    <p:animEffect transition="in" filter="fade">
                                      <p:cBhvr>
                                        <p:cTn id="13" dur="1000"/>
                                        <p:tgtEl>
                                          <p:spTgt spid="29712"/>
                                        </p:tgtEl>
                                      </p:cBhvr>
                                    </p:animEffect>
                                  </p:childTnLst>
                                </p:cTn>
                              </p:par>
                              <p:par>
                                <p:cTn id="14" presetID="22" presetClass="entr" presetSubtype="1" fill="hold" nodeType="withEffect">
                                  <p:stCondLst>
                                    <p:cond delay="0"/>
                                  </p:stCondLst>
                                  <p:childTnLst>
                                    <p:set>
                                      <p:cBhvr>
                                        <p:cTn id="15" dur="1" fill="hold">
                                          <p:stCondLst>
                                            <p:cond delay="0"/>
                                          </p:stCondLst>
                                        </p:cTn>
                                        <p:tgtEl>
                                          <p:spTgt spid="29708"/>
                                        </p:tgtEl>
                                        <p:attrNameLst>
                                          <p:attrName>style.visibility</p:attrName>
                                        </p:attrNameLst>
                                      </p:cBhvr>
                                      <p:to>
                                        <p:strVal val="visible"/>
                                      </p:to>
                                    </p:set>
                                    <p:animEffect transition="in" filter="wipe(up)">
                                      <p:cBhvr>
                                        <p:cTn id="16" dur="10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938" y="-7938"/>
            <a:ext cx="9720263" cy="6992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3" name="Text Box 3"/>
          <p:cNvSpPr txBox="1">
            <a:spLocks noChangeArrowheads="1"/>
          </p:cNvSpPr>
          <p:nvPr/>
        </p:nvSpPr>
        <p:spPr bwMode="auto">
          <a:xfrm>
            <a:off x="468313" y="225425"/>
            <a:ext cx="6516687"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rgbClr val="FFFF00"/>
                </a:solidFill>
              </a:rPr>
              <a:t>How do we first enter the Light?</a:t>
            </a:r>
          </a:p>
          <a:p>
            <a:pPr eaLnBrk="1" hangingPunct="1">
              <a:buFont typeface="Old English Text MT" panose="03040902040508030806" pitchFamily="66" charset="0"/>
              <a:buNone/>
            </a:pPr>
            <a:r>
              <a:rPr lang="en-US" altLang="en-US" sz="3200">
                <a:solidFill>
                  <a:schemeClr val="bg1"/>
                </a:solidFill>
              </a:rPr>
              <a:t> Walking in darkness 	   	</a:t>
            </a:r>
            <a:r>
              <a:rPr lang="en-US" altLang="en-US" sz="3200" b="1">
                <a:solidFill>
                  <a:schemeClr val="bg1"/>
                </a:solidFill>
              </a:rPr>
              <a:t>Romans 3:23; 6:23</a:t>
            </a: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Hear</a:t>
            </a:r>
            <a:r>
              <a:rPr lang="en-US" altLang="en-US" sz="3200">
                <a:solidFill>
                  <a:schemeClr val="bg1"/>
                </a:solidFill>
              </a:rPr>
              <a:t> God’s </a:t>
            </a:r>
            <a:r>
              <a:rPr lang="en-US" altLang="en-US" sz="3200" b="1">
                <a:solidFill>
                  <a:srgbClr val="FFFF00"/>
                </a:solidFill>
              </a:rPr>
              <a:t>Grace </a:t>
            </a:r>
            <a:r>
              <a:rPr lang="en-US" altLang="en-US" sz="3200">
                <a:solidFill>
                  <a:schemeClr val="bg1"/>
                </a:solidFill>
              </a:rPr>
              <a:t>given 	</a:t>
            </a:r>
            <a:r>
              <a:rPr lang="en-US" altLang="en-US" sz="3200" b="1">
                <a:solidFill>
                  <a:schemeClr val="bg1"/>
                </a:solidFill>
              </a:rPr>
              <a:t>Ephesians 2:8</a:t>
            </a: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Believe</a:t>
            </a:r>
            <a:r>
              <a:rPr lang="en-US" altLang="en-US" sz="3200">
                <a:solidFill>
                  <a:srgbClr val="FFFF00"/>
                </a:solidFill>
              </a:rPr>
              <a:t> </a:t>
            </a:r>
            <a:r>
              <a:rPr lang="en-US" altLang="en-US" sz="3200">
                <a:solidFill>
                  <a:schemeClr val="bg1"/>
                </a:solidFill>
              </a:rPr>
              <a:t>in Jesus as Christ 	</a:t>
            </a:r>
            <a:r>
              <a:rPr lang="en-US" altLang="en-US" sz="3200" b="1">
                <a:solidFill>
                  <a:schemeClr val="bg1"/>
                </a:solidFill>
              </a:rPr>
              <a:t>John 3:16</a:t>
            </a: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Repent</a:t>
            </a:r>
            <a:r>
              <a:rPr lang="en-US" altLang="en-US" sz="3200">
                <a:solidFill>
                  <a:schemeClr val="bg1"/>
                </a:solidFill>
              </a:rPr>
              <a:t> (turn to Jesus)</a:t>
            </a:r>
          </a:p>
          <a:p>
            <a:pPr eaLnBrk="1" hangingPunct="1">
              <a:buFont typeface="Old English Text MT" panose="03040902040508030806" pitchFamily="66" charset="0"/>
              <a:buNone/>
            </a:pPr>
            <a:r>
              <a:rPr lang="en-US" altLang="en-US" sz="3200">
                <a:solidFill>
                  <a:schemeClr val="bg1"/>
                </a:solidFill>
              </a:rPr>
              <a:t>	 </a:t>
            </a:r>
            <a:r>
              <a:rPr lang="en-US" altLang="en-US" sz="3200" b="1" i="1">
                <a:solidFill>
                  <a:schemeClr val="bg1"/>
                </a:solidFill>
              </a:rPr>
              <a:t>Acts 2:38</a:t>
            </a:r>
            <a:endParaRPr lang="en-US" altLang="en-US" sz="3200">
              <a:solidFill>
                <a:schemeClr val="bg1"/>
              </a:solidFill>
            </a:endParaRPr>
          </a:p>
          <a:p>
            <a:pPr eaLnBrk="1" hangingPunct="1">
              <a:buFont typeface="Old English Text MT" panose="03040902040508030806" pitchFamily="66" charset="0"/>
              <a:buNone/>
            </a:pPr>
            <a:r>
              <a:rPr lang="en-US" altLang="en-US" sz="3200">
                <a:solidFill>
                  <a:schemeClr val="bg1"/>
                </a:solidFill>
              </a:rPr>
              <a:t> </a:t>
            </a:r>
            <a:r>
              <a:rPr lang="en-US" altLang="en-US" sz="3200" b="1">
                <a:solidFill>
                  <a:srgbClr val="FFFF00"/>
                </a:solidFill>
              </a:rPr>
              <a:t>Confess</a:t>
            </a:r>
            <a:r>
              <a:rPr lang="en-US" altLang="en-US" sz="3200">
                <a:solidFill>
                  <a:srgbClr val="FFFF00"/>
                </a:solidFill>
              </a:rPr>
              <a:t> </a:t>
            </a:r>
            <a:r>
              <a:rPr lang="en-US" altLang="en-US" sz="3200">
                <a:solidFill>
                  <a:schemeClr val="bg1"/>
                </a:solidFill>
              </a:rPr>
              <a:t>Jesus        	</a:t>
            </a:r>
          </a:p>
          <a:p>
            <a:pPr eaLnBrk="1" hangingPunct="1">
              <a:buFont typeface="Old English Text MT" panose="03040902040508030806" pitchFamily="66" charset="0"/>
              <a:buNone/>
            </a:pPr>
            <a:r>
              <a:rPr lang="en-US" altLang="en-US" sz="3200" b="1" i="1">
                <a:solidFill>
                  <a:schemeClr val="bg1"/>
                </a:solidFill>
              </a:rPr>
              <a:t>	Acts 8:37</a:t>
            </a:r>
            <a:endParaRPr lang="en-US" altLang="en-US" sz="3200">
              <a:solidFill>
                <a:schemeClr val="bg1"/>
              </a:solidFill>
            </a:endParaRPr>
          </a:p>
          <a:p>
            <a:pPr eaLnBrk="1" hangingPunct="1">
              <a:buFont typeface="Old English Text MT" panose="03040902040508030806" pitchFamily="66" charset="0"/>
              <a:buNone/>
            </a:pPr>
            <a:r>
              <a:rPr lang="en-US" altLang="en-US" sz="3200">
                <a:solidFill>
                  <a:srgbClr val="FFFF00"/>
                </a:solidFill>
              </a:rPr>
              <a:t> </a:t>
            </a:r>
            <a:r>
              <a:rPr lang="en-US" altLang="en-US" sz="3200" b="1">
                <a:solidFill>
                  <a:srgbClr val="FFFF00"/>
                </a:solidFill>
              </a:rPr>
              <a:t>Baptized</a:t>
            </a:r>
            <a:r>
              <a:rPr lang="en-US" altLang="en-US" sz="3200">
                <a:solidFill>
                  <a:srgbClr val="FFFF00"/>
                </a:solidFill>
              </a:rPr>
              <a:t> </a:t>
            </a:r>
            <a:r>
              <a:rPr lang="en-US" altLang="en-US" sz="3200">
                <a:solidFill>
                  <a:schemeClr val="bg1"/>
                </a:solidFill>
              </a:rPr>
              <a:t>to wash away sins        	</a:t>
            </a:r>
            <a:r>
              <a:rPr lang="en-US" altLang="en-US" sz="3200" b="1" i="1">
                <a:solidFill>
                  <a:schemeClr val="bg1"/>
                </a:solidFill>
              </a:rPr>
              <a:t>Acts 22:16</a:t>
            </a:r>
            <a:endParaRPr lang="en-US" altLang="en-US" sz="3200">
              <a:solidFill>
                <a:schemeClr val="bg1"/>
              </a:solidFill>
            </a:endParaRPr>
          </a:p>
        </p:txBody>
      </p:sp>
      <p:grpSp>
        <p:nvGrpSpPr>
          <p:cNvPr id="45060" name="Group 4"/>
          <p:cNvGrpSpPr>
            <a:grpSpLocks/>
          </p:cNvGrpSpPr>
          <p:nvPr/>
        </p:nvGrpSpPr>
        <p:grpSpPr bwMode="auto">
          <a:xfrm>
            <a:off x="6516688" y="250825"/>
            <a:ext cx="2338387" cy="6356350"/>
            <a:chOff x="4105" y="158"/>
            <a:chExt cx="1473" cy="4004"/>
          </a:xfrm>
        </p:grpSpPr>
        <p:sp>
          <p:nvSpPr>
            <p:cNvPr id="30725" name="AutoShape 5"/>
            <p:cNvSpPr>
              <a:spLocks noChangeArrowheads="1"/>
            </p:cNvSpPr>
            <p:nvPr/>
          </p:nvSpPr>
          <p:spPr bwMode="auto">
            <a:xfrm>
              <a:off x="4264" y="158"/>
              <a:ext cx="952" cy="953"/>
            </a:xfrm>
            <a:prstGeom prst="star4">
              <a:avLst>
                <a:gd name="adj" fmla="val 12500"/>
              </a:avLst>
            </a:prstGeom>
            <a:gradFill rotWithShape="1">
              <a:gsLst>
                <a:gs pos="0">
                  <a:schemeClr val="bg1"/>
                </a:gs>
                <a:gs pos="50000">
                  <a:srgbClr val="FFFF00"/>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5063" name="Oval 6"/>
            <p:cNvSpPr>
              <a:spLocks noChangeAspect="1" noChangeArrowheads="1"/>
            </p:cNvSpPr>
            <p:nvPr/>
          </p:nvSpPr>
          <p:spPr bwMode="auto">
            <a:xfrm>
              <a:off x="4172" y="3697"/>
              <a:ext cx="1406" cy="465"/>
            </a:xfrm>
            <a:prstGeom prst="ellipse">
              <a:avLst/>
            </a:prstGeom>
            <a:gradFill rotWithShape="1">
              <a:gsLst>
                <a:gs pos="0">
                  <a:srgbClr val="FF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7" name="AutoShape 7"/>
            <p:cNvSpPr>
              <a:spLocks noChangeArrowheads="1"/>
            </p:cNvSpPr>
            <p:nvPr/>
          </p:nvSpPr>
          <p:spPr bwMode="auto">
            <a:xfrm rot="21457208" flipV="1">
              <a:off x="4105" y="634"/>
              <a:ext cx="1405" cy="3315"/>
            </a:xfrm>
            <a:custGeom>
              <a:avLst/>
              <a:gdLst>
                <a:gd name="G0" fmla="+- 9004 0 0"/>
                <a:gd name="G1" fmla="+- 21600 0 9004"/>
                <a:gd name="G2" fmla="*/ 9004 1 2"/>
                <a:gd name="G3" fmla="+- 21600 0 G2"/>
                <a:gd name="G4" fmla="+/ 9004 21600 2"/>
                <a:gd name="G5" fmla="+/ G1 0 2"/>
                <a:gd name="G6" fmla="*/ 21600 21600 9004"/>
                <a:gd name="G7" fmla="*/ G6 1 2"/>
                <a:gd name="G8" fmla="+- 21600 0 G7"/>
                <a:gd name="G9" fmla="*/ 21600 1 2"/>
                <a:gd name="G10" fmla="+- 9004 0 G9"/>
                <a:gd name="G11" fmla="?: G10 G8 0"/>
                <a:gd name="G12" fmla="?: G10 G7 21600"/>
                <a:gd name="T0" fmla="*/ 17098 w 21600"/>
                <a:gd name="T1" fmla="*/ 10800 h 21600"/>
                <a:gd name="T2" fmla="*/ 10800 w 21600"/>
                <a:gd name="T3" fmla="*/ 21600 h 21600"/>
                <a:gd name="T4" fmla="*/ 4502 w 21600"/>
                <a:gd name="T5" fmla="*/ 10800 h 21600"/>
                <a:gd name="T6" fmla="*/ 10800 w 21600"/>
                <a:gd name="T7" fmla="*/ 0 h 21600"/>
                <a:gd name="T8" fmla="*/ 6302 w 21600"/>
                <a:gd name="T9" fmla="*/ 6302 h 21600"/>
                <a:gd name="T10" fmla="*/ 15298 w 21600"/>
                <a:gd name="T11" fmla="*/ 15298 h 21600"/>
              </a:gdLst>
              <a:ahLst/>
              <a:cxnLst>
                <a:cxn ang="0">
                  <a:pos x="T0" y="T1"/>
                </a:cxn>
                <a:cxn ang="0">
                  <a:pos x="T2" y="T3"/>
                </a:cxn>
                <a:cxn ang="0">
                  <a:pos x="T4" y="T5"/>
                </a:cxn>
                <a:cxn ang="0">
                  <a:pos x="T6" y="T7"/>
                </a:cxn>
              </a:cxnLst>
              <a:rect l="T8" t="T9" r="T10" b="T11"/>
              <a:pathLst>
                <a:path w="21600" h="21600">
                  <a:moveTo>
                    <a:pt x="0" y="0"/>
                  </a:moveTo>
                  <a:lnTo>
                    <a:pt x="9004" y="21600"/>
                  </a:lnTo>
                  <a:lnTo>
                    <a:pt x="12596" y="21600"/>
                  </a:lnTo>
                  <a:lnTo>
                    <a:pt x="21600" y="0"/>
                  </a:lnTo>
                  <a:close/>
                </a:path>
              </a:pathLst>
            </a:custGeom>
            <a:gradFill rotWithShape="1">
              <a:gsLst>
                <a:gs pos="0">
                  <a:schemeClr val="bg1"/>
                </a:gs>
                <a:gs pos="50000">
                  <a:srgbClr val="FFFF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5065" name="AutoShape 8"/>
            <p:cNvSpPr>
              <a:spLocks noChangeArrowheads="1"/>
            </p:cNvSpPr>
            <p:nvPr/>
          </p:nvSpPr>
          <p:spPr bwMode="auto">
            <a:xfrm>
              <a:off x="4264" y="158"/>
              <a:ext cx="952" cy="953"/>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45061" name="Picture 9"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4029075"/>
            <a:ext cx="26289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p:cTn id="7"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723">
                                            <p:txEl>
                                              <p:pRg st="1" end="1"/>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p:cTn id="13"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0723">
                                            <p:txEl>
                                              <p:pRg st="2" end="2"/>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p:cTn id="19"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0723">
                                            <p:txEl>
                                              <p:pRg st="3" end="3"/>
                                            </p:txEl>
                                          </p:spTgt>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p:cTn id="25"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0723">
                                            <p:txEl>
                                              <p:pRg st="4" end="4"/>
                                            </p:txEl>
                                          </p:spTgt>
                                        </p:tgtEl>
                                      </p:cBhvr>
                                    </p:animEffect>
                                  </p:childTnLst>
                                </p:cTn>
                              </p:par>
                              <p:par>
                                <p:cTn id="28" presetID="53" presetClass="entr" presetSubtype="0" fill="hold" nodeType="withEffect">
                                  <p:stCondLst>
                                    <p:cond delay="0"/>
                                  </p:stCondLst>
                                  <p:childTnLst>
                                    <p:set>
                                      <p:cBhvr>
                                        <p:cTn id="29" dur="1" fill="hold">
                                          <p:stCondLst>
                                            <p:cond delay="0"/>
                                          </p:stCondLst>
                                        </p:cTn>
                                        <p:tgtEl>
                                          <p:spTgt spid="30723">
                                            <p:txEl>
                                              <p:pRg st="5" end="5"/>
                                            </p:txEl>
                                          </p:spTgt>
                                        </p:tgtEl>
                                        <p:attrNameLst>
                                          <p:attrName>style.visibility</p:attrName>
                                        </p:attrNameLst>
                                      </p:cBhvr>
                                      <p:to>
                                        <p:strVal val="visible"/>
                                      </p:to>
                                    </p:set>
                                    <p:anim calcmode="lin" valueType="num">
                                      <p:cBhvr>
                                        <p:cTn id="30"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072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0723">
                                            <p:txEl>
                                              <p:pRg st="5" end="5"/>
                                            </p:txEl>
                                          </p:spTgt>
                                        </p:tgtEl>
                                      </p:cBhvr>
                                    </p:animEffect>
                                  </p:childTnLst>
                                </p:cTn>
                              </p:par>
                            </p:childTnLst>
                          </p:cTn>
                        </p:par>
                        <p:par>
                          <p:cTn id="33" fill="hold" nodeType="afterGroup">
                            <p:stCondLst>
                              <p:cond delay="2000"/>
                            </p:stCondLst>
                            <p:childTnLst>
                              <p:par>
                                <p:cTn id="34" presetID="53" presetClass="entr" presetSubtype="0" fill="hold" nodeType="afterEffect">
                                  <p:stCondLst>
                                    <p:cond delay="0"/>
                                  </p:stCondLst>
                                  <p:childTnLst>
                                    <p:set>
                                      <p:cBhvr>
                                        <p:cTn id="35" dur="1" fill="hold">
                                          <p:stCondLst>
                                            <p:cond delay="0"/>
                                          </p:stCondLst>
                                        </p:cTn>
                                        <p:tgtEl>
                                          <p:spTgt spid="30723">
                                            <p:txEl>
                                              <p:pRg st="6" end="6"/>
                                            </p:txEl>
                                          </p:spTgt>
                                        </p:tgtEl>
                                        <p:attrNameLst>
                                          <p:attrName>style.visibility</p:attrName>
                                        </p:attrNameLst>
                                      </p:cBhvr>
                                      <p:to>
                                        <p:strVal val="visible"/>
                                      </p:to>
                                    </p:set>
                                    <p:anim calcmode="lin" valueType="num">
                                      <p:cBhvr>
                                        <p:cTn id="36"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072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0723">
                                            <p:txEl>
                                              <p:pRg st="6" end="6"/>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30723">
                                            <p:txEl>
                                              <p:pRg st="7" end="7"/>
                                            </p:txEl>
                                          </p:spTgt>
                                        </p:tgtEl>
                                        <p:attrNameLst>
                                          <p:attrName>style.visibility</p:attrName>
                                        </p:attrNameLst>
                                      </p:cBhvr>
                                      <p:to>
                                        <p:strVal val="visible"/>
                                      </p:to>
                                    </p:set>
                                    <p:anim calcmode="lin" valueType="num">
                                      <p:cBhvr>
                                        <p:cTn id="41" dur="500" fill="hold"/>
                                        <p:tgtEl>
                                          <p:spTgt spid="3072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0723">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30723">
                                            <p:txEl>
                                              <p:pRg st="7" end="7"/>
                                            </p:txEl>
                                          </p:spTgt>
                                        </p:tgtEl>
                                      </p:cBhvr>
                                    </p:animEffect>
                                  </p:childTnLst>
                                </p:cTn>
                              </p:par>
                            </p:childTnLst>
                          </p:cTn>
                        </p:par>
                        <p:par>
                          <p:cTn id="44" fill="hold" nodeType="afterGroup">
                            <p:stCondLst>
                              <p:cond delay="2500"/>
                            </p:stCondLst>
                            <p:childTnLst>
                              <p:par>
                                <p:cTn id="45" presetID="53" presetClass="entr" presetSubtype="0" fill="hold" nodeType="after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 calcmode="lin" valueType="num">
                                      <p:cBhvr>
                                        <p:cTn id="47" dur="500" fill="hold"/>
                                        <p:tgtEl>
                                          <p:spTgt spid="3072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072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2517775"/>
            <a:ext cx="19748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908050" y="512763"/>
            <a:ext cx="7326313"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00CC"/>
                </a:solidFill>
              </a:rPr>
              <a:t>“No Really, </a:t>
            </a:r>
          </a:p>
          <a:p>
            <a:pPr eaLnBrk="1" hangingPunct="1">
              <a:spcBef>
                <a:spcPct val="15000"/>
              </a:spcBef>
            </a:pPr>
            <a:r>
              <a:rPr lang="en-US" altLang="en-US" sz="4400" b="1">
                <a:solidFill>
                  <a:srgbClr val="0000CC"/>
                </a:solidFill>
              </a:rPr>
              <a:t>Mind Your Own Business”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54274"/>
                                        </p:tgtEl>
                                      </p:cBhvr>
                                      <p:by x="50000" y="50000"/>
                                    </p:animScale>
                                  </p:childTnLst>
                                </p:cTn>
                              </p:par>
                              <p:par>
                                <p:cTn id="7" presetID="0" presetClass="path" presetSubtype="0" accel="50000" decel="50000" fill="hold" nodeType="withEffect">
                                  <p:stCondLst>
                                    <p:cond delay="0"/>
                                  </p:stCondLst>
                                  <p:childTnLst>
                                    <p:animMotion origin="layout" path="M 0.00417 -7.40741E-7 C -0.14531 -0.00208 -0.29444 -0.0037 -0.32951 -0.05856 C -0.36458 -0.11389 -0.2908 -0.26944 -0.20712 -0.33102 C -0.12344 -0.39259 0.02431 -0.41042 0.1724 -0.42778 " pathEditMode="relative" rAng="0" ptsTypes="aaaA">
                                      <p:cBhvr>
                                        <p:cTn id="8" dur="2000" fill="hold"/>
                                        <p:tgtEl>
                                          <p:spTgt spid="54274"/>
                                        </p:tgtEl>
                                        <p:attrNameLst>
                                          <p:attrName>ppt_x</p:attrName>
                                          <p:attrName>ppt_y</p:attrName>
                                        </p:attrNameLst>
                                      </p:cBhvr>
                                      <p:rCtr x="-10035" y="-21389"/>
                                    </p:animMotion>
                                  </p:childTnLst>
                                </p:cTn>
                              </p:par>
                            </p:childTnLst>
                          </p:cTn>
                        </p:par>
                        <p:par>
                          <p:cTn id="9" fill="hold" nodeType="afterGroup">
                            <p:stCondLst>
                              <p:cond delay="2000"/>
                            </p:stCondLst>
                            <p:childTnLst>
                              <p:par>
                                <p:cTn id="10" presetID="10" presetClass="exit" presetSubtype="0" fill="hold" grpId="0" nodeType="afterEffect">
                                  <p:stCondLst>
                                    <p:cond delay="0"/>
                                  </p:stCondLst>
                                  <p:childTnLst>
                                    <p:animEffect transition="out" filter="fade">
                                      <p:cBhvr>
                                        <p:cTn id="11" dur="1000"/>
                                        <p:tgtEl>
                                          <p:spTgt spid="54275"/>
                                        </p:tgtEl>
                                      </p:cBhvr>
                                    </p:animEffect>
                                    <p:set>
                                      <p:cBhvr>
                                        <p:cTn id="12" dur="1" fill="hold">
                                          <p:stCondLst>
                                            <p:cond delay="999"/>
                                          </p:stCondLst>
                                        </p:cTn>
                                        <p:tgtEl>
                                          <p:spTgt spid="54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244600" y="2695575"/>
            <a:ext cx="6807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Arial Rounded MT Bold" panose="020F0704030504030204" pitchFamily="34" charset="0"/>
              </a:rPr>
              <a:t>“that you also aspire to lead a quiet life, to mind your own business, and to work with your own hands, as we commanded you,” </a:t>
            </a:r>
            <a:r>
              <a:rPr lang="en-US" altLang="en-US" sz="2800" b="1" dirty="0">
                <a:latin typeface="Arial Rounded MT Bold" panose="020F0704030504030204" pitchFamily="34" charset="0"/>
              </a:rPr>
              <a:t>1 Thess.4:11</a:t>
            </a:r>
            <a:endParaRPr lang="en-US" altLang="en-US" sz="2800" dirty="0">
              <a:latin typeface="Arial Rounded MT Bold" panose="020F0704030504030204" pitchFamily="34" charset="0"/>
            </a:endParaRPr>
          </a:p>
        </p:txBody>
      </p:sp>
      <p:sp>
        <p:nvSpPr>
          <p:cNvPr id="12294" name="Text Box 6"/>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00CC"/>
                </a:solidFill>
              </a:rPr>
              <a:t>“Mind Your Own Business” </a:t>
            </a:r>
            <a:r>
              <a:rPr lang="en-US" altLang="en-US" sz="3600" b="1">
                <a:solidFill>
                  <a:srgbClr val="0000CC"/>
                </a:solidFill>
              </a:rPr>
              <a:t>1 Thess.4:11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1000"/>
                                        <p:tgtEl>
                                          <p:spTgt spid="12293"/>
                                        </p:tgtEl>
                                        <p:attrNameLst>
                                          <p:attrName>ppt_w</p:attrName>
                                        </p:attrNameLst>
                                      </p:cBhvr>
                                      <p:tavLst>
                                        <p:tav tm="0">
                                          <p:val>
                                            <p:strVal val="ppt_w"/>
                                          </p:val>
                                        </p:tav>
                                        <p:tav tm="100000">
                                          <p:val>
                                            <p:fltVal val="0"/>
                                          </p:val>
                                        </p:tav>
                                      </p:tavLst>
                                    </p:anim>
                                    <p:anim calcmode="lin" valueType="num">
                                      <p:cBhvr>
                                        <p:cTn id="7" dur="1000"/>
                                        <p:tgtEl>
                                          <p:spTgt spid="12293"/>
                                        </p:tgtEl>
                                        <p:attrNameLst>
                                          <p:attrName>ppt_h</p:attrName>
                                        </p:attrNameLst>
                                      </p:cBhvr>
                                      <p:tavLst>
                                        <p:tav tm="0">
                                          <p:val>
                                            <p:strVal val="ppt_h"/>
                                          </p:val>
                                        </p:tav>
                                        <p:tav tm="100000">
                                          <p:val>
                                            <p:fltVal val="0"/>
                                          </p:val>
                                        </p:tav>
                                      </p:tavLst>
                                    </p:anim>
                                    <p:animEffect transition="out" filter="fade">
                                      <p:cBhvr>
                                        <p:cTn id="8" dur="1000"/>
                                        <p:tgtEl>
                                          <p:spTgt spid="12293"/>
                                        </p:tgtEl>
                                      </p:cBhvr>
                                    </p:animEffect>
                                    <p:set>
                                      <p:cBhvr>
                                        <p:cTn id="9" dur="1" fill="hold">
                                          <p:stCondLst>
                                            <p:cond delay="999"/>
                                          </p:stCondLst>
                                        </p:cTn>
                                        <p:tgtEl>
                                          <p:spTgt spid="12293"/>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p:cTn id="12" dur="1000" fill="hold"/>
                                        <p:tgtEl>
                                          <p:spTgt spid="12294"/>
                                        </p:tgtEl>
                                        <p:attrNameLst>
                                          <p:attrName>ppt_w</p:attrName>
                                        </p:attrNameLst>
                                      </p:cBhvr>
                                      <p:tavLst>
                                        <p:tav tm="0">
                                          <p:val>
                                            <p:fltVal val="0"/>
                                          </p:val>
                                        </p:tav>
                                        <p:tav tm="100000">
                                          <p:val>
                                            <p:strVal val="#ppt_w"/>
                                          </p:val>
                                        </p:tav>
                                      </p:tavLst>
                                    </p:anim>
                                    <p:anim calcmode="lin" valueType="num">
                                      <p:cBhvr>
                                        <p:cTn id="13" dur="1000" fill="hold"/>
                                        <p:tgtEl>
                                          <p:spTgt spid="12294"/>
                                        </p:tgtEl>
                                        <p:attrNameLst>
                                          <p:attrName>ppt_h</p:attrName>
                                        </p:attrNameLst>
                                      </p:cBhvr>
                                      <p:tavLst>
                                        <p:tav tm="0">
                                          <p:val>
                                            <p:fltVal val="0"/>
                                          </p:val>
                                        </p:tav>
                                        <p:tav tm="100000">
                                          <p:val>
                                            <p:strVal val="#ppt_h"/>
                                          </p:val>
                                        </p:tav>
                                      </p:tavLst>
                                    </p:anim>
                                    <p:animEffect transition="in" filter="fade">
                                      <p:cBhvr>
                                        <p:cTn id="14"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8195"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2962275" y="2238375"/>
            <a:ext cx="3219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a:p>
            <a:pPr eaLnBrk="1" hangingPunct="1"/>
            <a:r>
              <a:rPr lang="en-US" altLang="en-US" sz="3600" b="1" i="1">
                <a:solidFill>
                  <a:srgbClr val="006600"/>
                </a:solidFill>
              </a:rPr>
              <a:t>Be Deliberate</a:t>
            </a:r>
          </a:p>
          <a:p>
            <a:pPr eaLnBrk="1" hangingPunct="1"/>
            <a:r>
              <a:rPr lang="en-US" altLang="en-US" sz="3600" b="1" i="1">
                <a:solidFill>
                  <a:srgbClr val="006600"/>
                </a:solidFill>
              </a:rPr>
              <a:t>Be Careful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p:cTn id="7" dur="500" fill="hold"/>
                                        <p:tgtEl>
                                          <p:spTgt spid="553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0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300">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5300">
                                            <p:txEl>
                                              <p:pRg st="1" end="1"/>
                                            </p:txEl>
                                          </p:spTgt>
                                        </p:tgtEl>
                                        <p:attrNameLst>
                                          <p:attrName>style.visibility</p:attrName>
                                        </p:attrNameLst>
                                      </p:cBhvr>
                                      <p:to>
                                        <p:strVal val="visible"/>
                                      </p:to>
                                    </p:set>
                                    <p:anim calcmode="lin" valueType="num">
                                      <p:cBhvr>
                                        <p:cTn id="13" dur="500" fill="hold"/>
                                        <p:tgtEl>
                                          <p:spTgt spid="5530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30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5300">
                                            <p:txEl>
                                              <p:pRg st="1" end="1"/>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55300">
                                            <p:txEl>
                                              <p:pRg st="2" end="2"/>
                                            </p:txEl>
                                          </p:spTgt>
                                        </p:tgtEl>
                                        <p:attrNameLst>
                                          <p:attrName>style.visibility</p:attrName>
                                        </p:attrNameLst>
                                      </p:cBhvr>
                                      <p:to>
                                        <p:strVal val="visible"/>
                                      </p:to>
                                    </p:set>
                                    <p:anim calcmode="lin" valueType="num">
                                      <p:cBhvr>
                                        <p:cTn id="19" dur="500" fill="hold"/>
                                        <p:tgtEl>
                                          <p:spTgt spid="5530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530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5300">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2000" fill="hold"/>
                                        <p:tgtEl>
                                          <p:spTgt spid="55300">
                                            <p:txEl>
                                              <p:pRg st="0" end="0"/>
                                            </p:txEl>
                                          </p:spTgt>
                                        </p:tgtEl>
                                        <p:attrNameLst>
                                          <p:attrName>style.color</p:attrName>
                                        </p:attrNameLst>
                                      </p:cBhvr>
                                      <p:to>
                                        <a:srgbClr val="0000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08050" y="512763"/>
            <a:ext cx="73263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US" altLang="en-US" sz="4400" b="1">
                <a:solidFill>
                  <a:srgbClr val="006666"/>
                </a:solidFill>
              </a:rPr>
              <a:t>“Mind Your Own Business” </a:t>
            </a:r>
            <a:r>
              <a:rPr lang="en-US" altLang="en-US" sz="3600" b="1">
                <a:solidFill>
                  <a:srgbClr val="006666"/>
                </a:solidFill>
              </a:rPr>
              <a:t>1 Thess.4:11</a:t>
            </a:r>
          </a:p>
        </p:txBody>
      </p:sp>
      <p:pic>
        <p:nvPicPr>
          <p:cNvPr id="9219" name="Picture 3" descr="Pictur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549275"/>
            <a:ext cx="987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00050" y="2019300"/>
            <a:ext cx="522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6600"/>
                </a:solidFill>
              </a:rPr>
              <a:t>Be Observant</a:t>
            </a:r>
          </a:p>
        </p:txBody>
      </p:sp>
      <p:sp>
        <p:nvSpPr>
          <p:cNvPr id="13317" name="Text Box 5"/>
          <p:cNvSpPr txBox="1">
            <a:spLocks noChangeArrowheads="1"/>
          </p:cNvSpPr>
          <p:nvPr/>
        </p:nvSpPr>
        <p:spPr bwMode="auto">
          <a:xfrm>
            <a:off x="581025" y="2776538"/>
            <a:ext cx="7239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28650" eaLnBrk="0" hangingPunct="0">
              <a:defRPr>
                <a:solidFill>
                  <a:schemeClr val="tx1"/>
                </a:solidFill>
                <a:latin typeface="Arial" panose="020B0604020202020204" pitchFamily="34" charset="0"/>
                <a:cs typeface="Arial" panose="020B0604020202020204" pitchFamily="34" charset="0"/>
              </a:defRPr>
            </a:lvl1pPr>
            <a:lvl2pPr marL="742950" indent="-285750" defTabSz="628650" eaLnBrk="0" hangingPunct="0">
              <a:defRPr>
                <a:solidFill>
                  <a:schemeClr val="tx1"/>
                </a:solidFill>
                <a:latin typeface="Arial" panose="020B0604020202020204" pitchFamily="34" charset="0"/>
                <a:cs typeface="Arial" panose="020B0604020202020204" pitchFamily="34" charset="0"/>
              </a:defRPr>
            </a:lvl2pPr>
            <a:lvl3pPr marL="1143000" indent="-228600" defTabSz="628650" eaLnBrk="0" hangingPunct="0">
              <a:defRPr>
                <a:solidFill>
                  <a:schemeClr val="tx1"/>
                </a:solidFill>
                <a:latin typeface="Arial" panose="020B0604020202020204" pitchFamily="34" charset="0"/>
                <a:cs typeface="Arial" panose="020B0604020202020204" pitchFamily="34" charset="0"/>
              </a:defRPr>
            </a:lvl3pPr>
            <a:lvl4pPr marL="1600200" indent="-228600" defTabSz="628650" eaLnBrk="0" hangingPunct="0">
              <a:defRPr>
                <a:solidFill>
                  <a:schemeClr val="tx1"/>
                </a:solidFill>
                <a:latin typeface="Arial" panose="020B0604020202020204" pitchFamily="34" charset="0"/>
                <a:cs typeface="Arial" panose="020B0604020202020204" pitchFamily="34" charset="0"/>
              </a:defRPr>
            </a:lvl4pPr>
            <a:lvl5pPr marL="2057400" indent="-228600" defTabSz="628650" eaLnBrk="0" hangingPunct="0">
              <a:defRPr>
                <a:solidFill>
                  <a:schemeClr val="tx1"/>
                </a:solidFill>
                <a:latin typeface="Arial" panose="020B0604020202020204" pitchFamily="34" charset="0"/>
                <a:cs typeface="Arial" panose="020B0604020202020204" pitchFamily="34" charset="0"/>
              </a:defRPr>
            </a:lvl5pPr>
            <a:lvl6pPr marL="25146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28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buFont typeface="Wingdings" panose="05000000000000000000" pitchFamily="2" charset="2"/>
              <a:buChar char="§"/>
            </a:pPr>
            <a:r>
              <a:rPr lang="en-US" altLang="en-US" sz="3200" b="1">
                <a:solidFill>
                  <a:srgbClr val="0000CC"/>
                </a:solidFill>
              </a:rPr>
              <a:t>Learn from mistakes or successes.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Scale>
                                      <p:cBhvr>
                                        <p:cTn id="7" dur="1000" decel="50000" fill="hold">
                                          <p:stCondLst>
                                            <p:cond delay="0"/>
                                          </p:stCondLst>
                                        </p:cTn>
                                        <p:tgtEl>
                                          <p:spTgt spid="133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7">
                                            <p:txEl>
                                              <p:pRg st="0" end="0"/>
                                            </p:txEl>
                                          </p:spTgt>
                                        </p:tgtEl>
                                        <p:attrNameLst>
                                          <p:attrName>ppt_x</p:attrName>
                                          <p:attrName>ppt_y</p:attrName>
                                        </p:attrNameLst>
                                      </p:cBhvr>
                                    </p:animMotion>
                                    <p:animEffect transition="in" filter="fade">
                                      <p:cBhvr>
                                        <p:cTn id="9" dur="1000"/>
                                        <p:tgtEl>
                                          <p:spTgt spid="13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0435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2033588" y="903288"/>
            <a:ext cx="5075237" cy="30813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0099"/>
                </a:solidFill>
                <a:latin typeface="Arial Rounded MT Bold" panose="020F0704030504030204" pitchFamily="34" charset="0"/>
              </a:rPr>
              <a:t>2 Corinthians 13:5</a:t>
            </a:r>
            <a:endParaRPr lang="en-US" altLang="en-US" sz="2800">
              <a:solidFill>
                <a:srgbClr val="000099"/>
              </a:solidFill>
              <a:latin typeface="Arial Rounded MT Bold" panose="020F0704030504030204" pitchFamily="34" charset="0"/>
            </a:endParaRPr>
          </a:p>
          <a:p>
            <a:pPr algn="just"/>
            <a:r>
              <a:rPr lang="en-US" altLang="en-US" sz="2800">
                <a:solidFill>
                  <a:srgbClr val="000099"/>
                </a:solidFill>
                <a:latin typeface="Arial Rounded MT Bold" panose="020F0704030504030204" pitchFamily="34" charset="0"/>
              </a:rPr>
              <a:t>Examine yourselves </a:t>
            </a:r>
            <a:r>
              <a:rPr lang="en-US" altLang="en-US" sz="2800" i="1">
                <a:solidFill>
                  <a:srgbClr val="000099"/>
                </a:solidFill>
                <a:latin typeface="Arial Rounded MT Bold" panose="020F0704030504030204" pitchFamily="34" charset="0"/>
              </a:rPr>
              <a:t>as to</a:t>
            </a:r>
            <a:r>
              <a:rPr lang="en-US" altLang="en-US" sz="2800">
                <a:solidFill>
                  <a:srgbClr val="000099"/>
                </a:solidFill>
                <a:latin typeface="Arial Rounded MT Bold" panose="020F0704030504030204" pitchFamily="34" charset="0"/>
              </a:rPr>
              <a:t> whether you are in the faith. Test yourselves. Do you not know yourselves, that Jesus Christ is in you?—unless indeed you are disqualified. </a:t>
            </a: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1046</Words>
  <Application>Microsoft Office PowerPoint</Application>
  <PresentationFormat>On-screen Show (4:3)</PresentationFormat>
  <Paragraphs>147</Paragraphs>
  <Slides>43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Rounded MT Bold</vt:lpstr>
      <vt:lpstr>Calibri</vt:lpstr>
      <vt:lpstr>Old English Text MT</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Shane</dc:creator>
  <cp:lastModifiedBy>joe Shane</cp:lastModifiedBy>
  <cp:revision>21</cp:revision>
  <dcterms:created xsi:type="dcterms:W3CDTF">2008-07-04T00:07:21Z</dcterms:created>
  <dcterms:modified xsi:type="dcterms:W3CDTF">2015-06-26T21:05:37Z</dcterms:modified>
</cp:coreProperties>
</file>