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sldIdLst>
    <p:sldId id="365" r:id="rId3"/>
    <p:sldId id="277" r:id="rId4"/>
    <p:sldId id="359" r:id="rId5"/>
    <p:sldId id="330" r:id="rId6"/>
    <p:sldId id="336" r:id="rId7"/>
    <p:sldId id="278" r:id="rId8"/>
    <p:sldId id="326" r:id="rId9"/>
    <p:sldId id="294" r:id="rId10"/>
    <p:sldId id="337" r:id="rId11"/>
    <p:sldId id="362" r:id="rId12"/>
    <p:sldId id="363" r:id="rId13"/>
    <p:sldId id="364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9900"/>
    <a:srgbClr val="0000CC"/>
    <a:srgbClr val="3366FF"/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 autoAdjust="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3" d="100"/>
        <a:sy n="63" d="100"/>
      </p:scale>
      <p:origin x="0" y="2760"/>
    </p:cViewPr>
  </p:sorterViewPr>
  <p:notesViewPr>
    <p:cSldViewPr>
      <p:cViewPr varScale="1">
        <p:scale>
          <a:sx n="59" d="100"/>
          <a:sy n="59" d="100"/>
        </p:scale>
        <p:origin x="-2496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115D3-E3B1-4954-9177-79A90D0676AC}" type="datetimeFigureOut">
              <a:rPr lang="en-US" smtClean="0"/>
              <a:pPr/>
              <a:t>3/16/2013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E1D02-EAC8-4AD0-9176-2BE7D087D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E1D02-EAC8-4AD0-9176-2BE7D087DB59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E1D02-EAC8-4AD0-9176-2BE7D087DB5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E1D02-EAC8-4AD0-9176-2BE7D087DB5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E1D02-EAC8-4AD0-9176-2BE7D087DB5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E1D02-EAC8-4AD0-9176-2BE7D087DB5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E1D02-EAC8-4AD0-9176-2BE7D087DB5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E1D02-EAC8-4AD0-9176-2BE7D087DB5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E1D02-EAC8-4AD0-9176-2BE7D087DB5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E1D02-EAC8-4AD0-9176-2BE7D087DB5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FECDB-CE51-4A6C-BA70-BAFBA72320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1C4C64-2896-4C0D-9EEB-10067C10D6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227D1-C619-4388-8799-A0D99A6524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FECDB-CE51-4A6C-BA70-BAFBA723202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19631-AAA6-4708-9128-18184F721D3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0F0B1-9104-4E38-BAEC-115D87B496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EEB1F-9BAD-48CA-9A26-E8AED5C316E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87B1E-5FA4-4275-B7D9-CF50888DD96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AC7D0-177A-465A-8A16-068022F8BBA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C9BD3C-1C7A-40B9-BE93-AAFB321DE8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07B4E-FB5D-44AC-BC6F-107E8B53F60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19631-AAA6-4708-9128-18184F721D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EDC84-7A18-4765-B913-3EC45498B90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1C4C64-2896-4C0D-9EEB-10067C10D68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227D1-C619-4388-8799-A0D99A6524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0F0B1-9104-4E38-BAEC-115D87B496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EEB1F-9BAD-48CA-9A26-E8AED5C316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87B1E-5FA4-4275-B7D9-CF50888DD9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AC7D0-177A-465A-8A16-068022F8BB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C9BD3C-1C7A-40B9-BE93-AAFB321DE8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07B4E-FB5D-44AC-BC6F-107E8B53F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EDC84-7A18-4765-B913-3EC45498B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73B5F6E-8D9E-4407-878F-6D42A47B6D3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73B5F6E-8D9E-4407-878F-6D42A47B6D3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610600" cy="63246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CHILD TRAINING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0"/>
          </a:xfr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“Remember your Creator</a:t>
            </a:r>
            <a:b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 the days of your youth”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Eph. 6.1-3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Luke 15                                                             “givers &amp; takers”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Where am I headed? How do I get there?                                   path choices                                                    Pr.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 2; 3.6; 4.10-19; 25-27; Ps.119.105  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Prov. 7 / Prov. 31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Love  (John 3.16)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building your family?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serving the Lord   (Eccl. 12)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>
            <a:outerShdw blurRad="139700" dist="2794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</a:rPr>
              <a:t>Remember your Creator in the days of your youth</a:t>
            </a: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18288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n-US" sz="3600" b="1" dirty="0" smtClean="0">
                <a:solidFill>
                  <a:schemeClr val="bg1"/>
                </a:solidFill>
                <a:latin typeface="Tahoma" pitchFamily="34" charset="0"/>
              </a:rPr>
              <a:t>13.  </a:t>
            </a:r>
            <a:r>
              <a:rPr lang="en-US" sz="3600" b="1" dirty="0">
                <a:solidFill>
                  <a:schemeClr val="bg1"/>
                </a:solidFill>
                <a:latin typeface="Tahoma" pitchFamily="34" charset="0"/>
              </a:rPr>
              <a:t>thinking “if we don’t allow this, they might rebel and leave the church”</a:t>
            </a:r>
            <a:endParaRPr lang="en-US" sz="3600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590800"/>
            <a:ext cx="8534400" cy="3810000"/>
          </a:xfrm>
        </p:spPr>
        <p:txBody>
          <a:bodyPr/>
          <a:lstStyle/>
          <a:p>
            <a:r>
              <a:rPr lang="en-US" sz="3600" b="1" dirty="0" smtClean="0">
                <a:latin typeface="Arial" charset="0"/>
              </a:rPr>
              <a:t>what </a:t>
            </a:r>
            <a:r>
              <a:rPr lang="en-US" sz="3600" b="1" dirty="0">
                <a:latin typeface="Arial" charset="0"/>
              </a:rPr>
              <a:t>good is being “in church” if they aren’t in the Lord?   </a:t>
            </a:r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-</a:t>
            </a:r>
            <a:r>
              <a:rPr lang="en-US" sz="3600" b="1" dirty="0">
                <a:solidFill>
                  <a:srgbClr val="7030A0"/>
                </a:solidFill>
                <a:latin typeface="Arial" charset="0"/>
              </a:rPr>
              <a:t>Rev.3.14ff </a:t>
            </a:r>
          </a:p>
          <a:p>
            <a:r>
              <a:rPr lang="en-US" sz="3600" b="1" dirty="0">
                <a:solidFill>
                  <a:srgbClr val="FF0000"/>
                </a:solidFill>
                <a:latin typeface="Arial" charset="0"/>
              </a:rPr>
              <a:t>“do you not know that friendship with the world is hostility toward God?”              </a:t>
            </a:r>
            <a:r>
              <a:rPr lang="en-US" sz="3600" b="1" dirty="0" smtClean="0">
                <a:solidFill>
                  <a:srgbClr val="FF0000"/>
                </a:solidFill>
                <a:latin typeface="Arial" charset="0"/>
              </a:rPr>
              <a:t>                 </a:t>
            </a:r>
            <a:r>
              <a:rPr lang="en-US" sz="3600" b="1" dirty="0" smtClean="0">
                <a:solidFill>
                  <a:srgbClr val="0000CC"/>
                </a:solidFill>
                <a:latin typeface="Arial" charset="0"/>
              </a:rPr>
              <a:t>-</a:t>
            </a:r>
            <a:r>
              <a:rPr lang="en-US" sz="3600" b="1" dirty="0">
                <a:solidFill>
                  <a:srgbClr val="0000CC"/>
                </a:solidFill>
                <a:latin typeface="Arial" charset="0"/>
              </a:rPr>
              <a:t>James 4.4</a:t>
            </a:r>
          </a:p>
          <a:p>
            <a:r>
              <a:rPr lang="en-US" sz="3600" b="1" i="1" dirty="0">
                <a:solidFill>
                  <a:srgbClr val="0000CC"/>
                </a:solidFill>
                <a:latin typeface="Arial" charset="0"/>
              </a:rPr>
              <a:t>entertainment? attire? interests?</a:t>
            </a:r>
            <a:r>
              <a:rPr lang="en-US" sz="3600" b="1" dirty="0">
                <a:solidFill>
                  <a:srgbClr val="0000CC"/>
                </a:solidFill>
                <a:latin typeface="Arial" charset="0"/>
              </a:rPr>
              <a:t>  </a:t>
            </a:r>
          </a:p>
          <a:p>
            <a:r>
              <a:rPr lang="en-US" sz="3600" b="1" i="1" dirty="0">
                <a:solidFill>
                  <a:srgbClr val="0000CC"/>
                </a:solidFill>
                <a:latin typeface="Arial" charset="0"/>
              </a:rPr>
              <a:t>And start training EARLY</a:t>
            </a:r>
            <a:endParaRPr lang="en-US" sz="3600" b="1" dirty="0">
              <a:solidFill>
                <a:srgbClr val="0000CC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12954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n-US" sz="3600" b="1" dirty="0" smtClean="0">
                <a:solidFill>
                  <a:schemeClr val="bg1"/>
                </a:solidFill>
                <a:latin typeface="Tahoma" pitchFamily="34" charset="0"/>
              </a:rPr>
              <a:t>14.  assuming cultural norms :    “terrible 2’s”  &gt;  “rebellious teens”</a:t>
            </a:r>
            <a:endParaRPr lang="en-US" sz="3600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991600" cy="5029200"/>
          </a:xfrm>
        </p:spPr>
        <p:txBody>
          <a:bodyPr/>
          <a:lstStyle/>
          <a:p>
            <a:r>
              <a:rPr lang="en-US" sz="3400" b="1" dirty="0" smtClean="0">
                <a:latin typeface="Arial" charset="0"/>
              </a:rPr>
              <a:t>culturally common: &gt;rebellious teens</a:t>
            </a:r>
          </a:p>
          <a:p>
            <a:r>
              <a:rPr lang="en-US" sz="3400" b="1" dirty="0" smtClean="0">
                <a:latin typeface="Arial" charset="0"/>
              </a:rPr>
              <a:t>also common:          &gt;ungodly adults</a:t>
            </a:r>
          </a:p>
          <a:p>
            <a:r>
              <a:rPr lang="en-US" sz="3400" b="1" dirty="0" smtClean="0">
                <a:latin typeface="Arial" charset="0"/>
              </a:rPr>
              <a:t>Josiah  </a:t>
            </a:r>
            <a:r>
              <a:rPr lang="en-US" sz="3400" b="1" dirty="0" smtClean="0">
                <a:solidFill>
                  <a:schemeClr val="accent2"/>
                </a:solidFill>
                <a:latin typeface="Arial" charset="0"/>
              </a:rPr>
              <a:t>-2 Chron. 34.1-3  </a:t>
            </a:r>
          </a:p>
          <a:p>
            <a:r>
              <a:rPr lang="en-US" sz="3400" b="1" dirty="0" smtClean="0">
                <a:latin typeface="Arial" charset="0"/>
              </a:rPr>
              <a:t>Timothy</a:t>
            </a:r>
            <a:r>
              <a:rPr lang="en-US" sz="3400" b="1" dirty="0" smtClean="0">
                <a:solidFill>
                  <a:schemeClr val="accent2"/>
                </a:solidFill>
                <a:latin typeface="Arial" charset="0"/>
              </a:rPr>
              <a:t>  Acts 16:1-3 / cf. 1Tim.4.12</a:t>
            </a:r>
            <a:r>
              <a:rPr lang="en-US" sz="3400" b="1" dirty="0" smtClean="0">
                <a:latin typeface="Arial" charset="0"/>
              </a:rPr>
              <a:t> </a:t>
            </a:r>
            <a:endParaRPr lang="en-US" sz="3400" b="1" dirty="0">
              <a:latin typeface="Arial" charset="0"/>
            </a:endParaRPr>
          </a:p>
          <a:p>
            <a:r>
              <a:rPr lang="en-US" sz="3400" b="1" dirty="0" smtClean="0">
                <a:solidFill>
                  <a:srgbClr val="0000CC"/>
                </a:solidFill>
                <a:latin typeface="Arial" charset="0"/>
              </a:rPr>
              <a:t>Note: wise parenting &amp; the       consideration of “trajectory”                                                [</a:t>
            </a:r>
            <a:r>
              <a:rPr lang="en-US" sz="3400" b="1" dirty="0" err="1" smtClean="0">
                <a:solidFill>
                  <a:srgbClr val="0000CC"/>
                </a:solidFill>
                <a:latin typeface="Arial" charset="0"/>
              </a:rPr>
              <a:t>cf</a:t>
            </a:r>
            <a:r>
              <a:rPr lang="en-US" sz="3400" b="1" dirty="0" smtClean="0">
                <a:solidFill>
                  <a:srgbClr val="0000CC"/>
                </a:solidFill>
                <a:latin typeface="Arial" charset="0"/>
              </a:rPr>
              <a:t>: </a:t>
            </a:r>
            <a:r>
              <a:rPr lang="en-US" sz="3400" b="1" dirty="0" err="1" smtClean="0">
                <a:solidFill>
                  <a:srgbClr val="0000CC"/>
                </a:solidFill>
                <a:latin typeface="Arial" charset="0"/>
              </a:rPr>
              <a:t>Jonadab</a:t>
            </a:r>
            <a:r>
              <a:rPr lang="en-US" sz="3400" b="1" dirty="0" smtClean="0">
                <a:solidFill>
                  <a:srgbClr val="0000CC"/>
                </a:solidFill>
                <a:latin typeface="Arial" charset="0"/>
              </a:rPr>
              <a:t> in Jer.35 / Lot in Gn.13]</a:t>
            </a:r>
          </a:p>
          <a:p>
            <a:r>
              <a:rPr lang="en-US" sz="3400" b="1" u="sng" dirty="0" smtClean="0">
                <a:latin typeface="Arial" charset="0"/>
              </a:rPr>
              <a:t>Expect   Train   Guide</a:t>
            </a:r>
            <a:r>
              <a:rPr lang="en-US" sz="3400" b="1" dirty="0" smtClean="0">
                <a:latin typeface="Arial" charset="0"/>
              </a:rPr>
              <a:t>           </a:t>
            </a:r>
            <a:r>
              <a:rPr lang="en-US" sz="3400" b="1" dirty="0" smtClean="0">
                <a:solidFill>
                  <a:srgbClr val="0000CC"/>
                </a:solidFill>
                <a:latin typeface="Arial" charset="0"/>
              </a:rPr>
              <a:t>Eccl.12.1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001000" cy="16002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n-US" sz="3600" b="1" dirty="0" smtClean="0">
                <a:solidFill>
                  <a:schemeClr val="bg1"/>
                </a:solidFill>
                <a:latin typeface="Tahoma" pitchFamily="34" charset="0"/>
              </a:rPr>
              <a:t>15.   Going into defense mode when our children are wrong</a:t>
            </a:r>
            <a:endParaRPr lang="en-US" sz="3600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763000" cy="4648200"/>
          </a:xfrm>
        </p:spPr>
        <p:txBody>
          <a:bodyPr/>
          <a:lstStyle/>
          <a:p>
            <a:r>
              <a:rPr lang="en-US" b="1" dirty="0" smtClean="0">
                <a:latin typeface="Arial" charset="0"/>
              </a:rPr>
              <a:t>Defending</a:t>
            </a:r>
          </a:p>
          <a:p>
            <a:r>
              <a:rPr lang="en-US" b="1" dirty="0" smtClean="0">
                <a:latin typeface="Arial" charset="0"/>
              </a:rPr>
              <a:t>Denying</a:t>
            </a:r>
          </a:p>
          <a:p>
            <a:r>
              <a:rPr lang="en-US" b="1" dirty="0" smtClean="0">
                <a:latin typeface="Arial" charset="0"/>
              </a:rPr>
              <a:t>Redirecting blame </a:t>
            </a:r>
          </a:p>
          <a:p>
            <a:r>
              <a:rPr lang="en-US" b="1" dirty="0" smtClean="0">
                <a:solidFill>
                  <a:schemeClr val="accent2"/>
                </a:solidFill>
                <a:latin typeface="Arial" charset="0"/>
              </a:rPr>
              <a:t>1Tim.5.21 “without partiality”</a:t>
            </a:r>
          </a:p>
          <a:p>
            <a:r>
              <a:rPr lang="en-US" b="1" dirty="0" smtClean="0">
                <a:solidFill>
                  <a:schemeClr val="accent2"/>
                </a:solidFill>
                <a:latin typeface="Arial" charset="0"/>
              </a:rPr>
              <a:t>Isaiah 5.20 “woe to them that call evil good, and good evil”</a:t>
            </a:r>
          </a:p>
          <a:p>
            <a:r>
              <a:rPr lang="en-US" b="1" i="1" dirty="0" smtClean="0">
                <a:latin typeface="Arial" charset="0"/>
              </a:rPr>
              <a:t>If you start a pattern of bailing out, don’t be surprised it they come to expect it.</a:t>
            </a:r>
          </a:p>
          <a:p>
            <a:endParaRPr lang="en-US" sz="2400" b="1" i="1" dirty="0" smtClean="0">
              <a:latin typeface="Arial" charset="0"/>
            </a:endParaRPr>
          </a:p>
          <a:p>
            <a:endParaRPr lang="en-US" sz="2400" i="1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534400" cy="6019800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latin typeface="Arial" charset="0"/>
              </a:rPr>
              <a:t>The </a:t>
            </a:r>
            <a:r>
              <a:rPr lang="en-US" sz="3600" b="1" dirty="0">
                <a:latin typeface="Arial" charset="0"/>
              </a:rPr>
              <a:t>rod and reproof bring wisdom</a:t>
            </a:r>
            <a:r>
              <a:rPr lang="en-US" sz="3600" b="1" dirty="0" smtClean="0">
                <a:latin typeface="Arial" charset="0"/>
              </a:rPr>
              <a:t>,</a:t>
            </a:r>
          </a:p>
          <a:p>
            <a:pPr>
              <a:buNone/>
            </a:pPr>
            <a:r>
              <a:rPr lang="en-US" sz="3600" b="1" dirty="0" smtClean="0">
                <a:latin typeface="Arial" charset="0"/>
              </a:rPr>
              <a:t>but </a:t>
            </a:r>
            <a:r>
              <a:rPr lang="en-US" sz="3600" b="1" dirty="0">
                <a:latin typeface="Arial" charset="0"/>
              </a:rPr>
              <a:t>a child who gets his own </a:t>
            </a:r>
            <a:r>
              <a:rPr lang="en-US" sz="3600" b="1" dirty="0" smtClean="0">
                <a:latin typeface="Arial" charset="0"/>
              </a:rPr>
              <a:t>way</a:t>
            </a:r>
          </a:p>
          <a:p>
            <a:pPr>
              <a:buNone/>
            </a:pPr>
            <a:r>
              <a:rPr lang="en-US" sz="3600" b="1" dirty="0" smtClean="0">
                <a:latin typeface="Arial" charset="0"/>
              </a:rPr>
              <a:t>brings </a:t>
            </a:r>
            <a:r>
              <a:rPr lang="en-US" sz="3600" b="1" dirty="0">
                <a:latin typeface="Arial" charset="0"/>
              </a:rPr>
              <a:t>shame to his mother </a:t>
            </a:r>
            <a:r>
              <a:rPr lang="en-US" sz="3600" b="1" dirty="0" smtClean="0">
                <a:latin typeface="Arial" charset="0"/>
              </a:rPr>
              <a:t>…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  </a:t>
            </a:r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						</a:t>
            </a:r>
          </a:p>
          <a:p>
            <a:pPr>
              <a:buNone/>
            </a:pPr>
            <a:r>
              <a:rPr lang="en-US" sz="3600" b="1" dirty="0">
                <a:latin typeface="Arial" charset="0"/>
              </a:rPr>
              <a:t>Correct your son, </a:t>
            </a:r>
            <a:endParaRPr lang="en-US" sz="3600" b="1" dirty="0" smtClean="0">
              <a:latin typeface="Arial" charset="0"/>
            </a:endParaRPr>
          </a:p>
          <a:p>
            <a:pPr>
              <a:buNone/>
            </a:pPr>
            <a:r>
              <a:rPr lang="en-US" sz="3600" b="1" dirty="0" smtClean="0">
                <a:latin typeface="Arial" charset="0"/>
              </a:rPr>
              <a:t>and </a:t>
            </a:r>
            <a:r>
              <a:rPr lang="en-US" sz="3600" b="1" dirty="0">
                <a:latin typeface="Arial" charset="0"/>
              </a:rPr>
              <a:t>he will give you comfort;    </a:t>
            </a:r>
            <a:r>
              <a:rPr lang="en-US" sz="3600" b="1" dirty="0" smtClean="0">
                <a:latin typeface="Arial" charset="0"/>
              </a:rPr>
              <a:t>    </a:t>
            </a:r>
          </a:p>
          <a:p>
            <a:pPr>
              <a:buNone/>
            </a:pPr>
            <a:r>
              <a:rPr lang="en-US" sz="3600" b="1" dirty="0" smtClean="0">
                <a:latin typeface="Arial" charset="0"/>
              </a:rPr>
              <a:t>he </a:t>
            </a:r>
            <a:r>
              <a:rPr lang="en-US" sz="3600" b="1" dirty="0">
                <a:latin typeface="Arial" charset="0"/>
              </a:rPr>
              <a:t>will also delight your soul		           </a:t>
            </a:r>
            <a:r>
              <a:rPr lang="en-US" sz="4000" b="1" dirty="0">
                <a:latin typeface="Arial" charset="0"/>
              </a:rPr>
              <a:t> </a:t>
            </a:r>
            <a:endParaRPr lang="en-US" sz="4000" b="1" dirty="0" smtClean="0">
              <a:latin typeface="Arial" charset="0"/>
            </a:endParaRPr>
          </a:p>
          <a:p>
            <a:pPr>
              <a:buNone/>
            </a:pPr>
            <a:r>
              <a:rPr lang="en-US" sz="4000" b="1" dirty="0">
                <a:latin typeface="Arial" charset="0"/>
              </a:rPr>
              <a:t>					</a:t>
            </a:r>
            <a:endParaRPr lang="en-US" sz="4000" b="1" dirty="0" smtClean="0">
              <a:latin typeface="Arial" charset="0"/>
            </a:endParaRPr>
          </a:p>
          <a:p>
            <a:pPr>
              <a:buNone/>
            </a:pPr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					   </a:t>
            </a:r>
            <a:r>
              <a:rPr lang="en-US" sz="4000" b="1" dirty="0" smtClean="0">
                <a:solidFill>
                  <a:schemeClr val="accent2"/>
                </a:solidFill>
                <a:latin typeface="Arial Black" pitchFamily="34" charset="0"/>
              </a:rPr>
              <a:t>Prov</a:t>
            </a:r>
            <a:r>
              <a:rPr lang="en-US" sz="4000" b="1" dirty="0">
                <a:solidFill>
                  <a:schemeClr val="accent2"/>
                </a:solidFill>
                <a:latin typeface="Arial Black" pitchFamily="34" charset="0"/>
              </a:rPr>
              <a:t>. </a:t>
            </a:r>
            <a:r>
              <a:rPr lang="en-US" sz="4000" b="1" dirty="0" smtClean="0">
                <a:solidFill>
                  <a:schemeClr val="accent2"/>
                </a:solidFill>
                <a:latin typeface="Arial Black" pitchFamily="34" charset="0"/>
              </a:rPr>
              <a:t>29.15-17</a:t>
            </a:r>
            <a:r>
              <a:rPr lang="en-US" sz="4000" b="1" dirty="0" smtClean="0">
                <a:latin typeface="Arial Black" pitchFamily="34" charset="0"/>
              </a:rPr>
              <a:t> </a:t>
            </a:r>
            <a:r>
              <a:rPr lang="en-US" sz="4000" b="1" dirty="0" smtClean="0">
                <a:latin typeface="Arial" charset="0"/>
              </a:rPr>
              <a:t> </a:t>
            </a:r>
            <a:endParaRPr lang="en-US" sz="4000" b="1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10600" cy="15240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n-US" sz="3600" b="1" dirty="0" smtClean="0">
                <a:solidFill>
                  <a:schemeClr val="bg1"/>
                </a:solidFill>
                <a:latin typeface="Tahoma" pitchFamily="34" charset="0"/>
              </a:rPr>
              <a:t>16.   Focusing on home income ($) over home outcome (the children)</a:t>
            </a:r>
            <a:endParaRPr lang="en-US" sz="3600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5029200"/>
          </a:xfrm>
        </p:spPr>
        <p:txBody>
          <a:bodyPr/>
          <a:lstStyle/>
          <a:p>
            <a:r>
              <a:rPr lang="en-US" sz="2800" b="1" dirty="0">
                <a:solidFill>
                  <a:schemeClr val="accent2"/>
                </a:solidFill>
                <a:latin typeface="Arial" charset="0"/>
              </a:rPr>
              <a:t>“Better is a little with the fear of the Lord           than great treasure and turmoil with it.                       Better is a dish of vegetables where love 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is                  than </a:t>
            </a:r>
            <a:r>
              <a:rPr lang="en-US" sz="2800" b="1" dirty="0">
                <a:solidFill>
                  <a:schemeClr val="accent2"/>
                </a:solidFill>
                <a:latin typeface="Arial" charset="0"/>
              </a:rPr>
              <a:t>a fattened ox served with hatred” 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 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Prv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15.17</a:t>
            </a:r>
          </a:p>
          <a:p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the home, not the house / the family, not the stuff</a:t>
            </a:r>
          </a:p>
          <a:p>
            <a:r>
              <a:rPr lang="en-US" sz="2800" b="1" dirty="0" smtClean="0">
                <a:latin typeface="Arial" charset="0"/>
              </a:rPr>
              <a:t>Do our homes reflect scriptural priorities?                   Or cultural priorities?               	      </a:t>
            </a:r>
            <a:r>
              <a:rPr lang="en-US" sz="2800" b="1" i="1" u="sng" dirty="0" smtClean="0">
                <a:solidFill>
                  <a:srgbClr val="7030A0"/>
                </a:solidFill>
                <a:latin typeface="Arial" charset="0"/>
              </a:rPr>
              <a:t>older women: </a:t>
            </a:r>
            <a:r>
              <a:rPr lang="en-US" sz="2800" b="1" dirty="0" smtClean="0">
                <a:solidFill>
                  <a:srgbClr val="7030A0"/>
                </a:solidFill>
                <a:latin typeface="Arial" charset="0"/>
              </a:rPr>
              <a:t>“train the young women to love their husbands, to love their children, to be sober minded, chaste, workers at home, kind, being in subjection to their own husbands”                                         </a:t>
            </a:r>
            <a:r>
              <a:rPr lang="en-US" sz="2800" b="1" dirty="0" smtClean="0">
                <a:latin typeface="Arial" charset="0"/>
              </a:rPr>
              <a:t>Titus 2:3-5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153400" cy="1066800"/>
          </a:xfrm>
          <a:solidFill>
            <a:srgbClr val="CC0000"/>
          </a:solidFill>
          <a:ln w="28575">
            <a:solidFill>
              <a:schemeClr val="tx2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l"/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17.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underestimating threats</a:t>
            </a:r>
            <a:endParaRPr lang="en-US" sz="3600" dirty="0">
              <a:latin typeface="Tahoma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296400" cy="6019800"/>
          </a:xfrm>
          <a:solidFill>
            <a:schemeClr val="tx1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 Narrow" pitchFamily="34" charset="0"/>
              </a:rPr>
              <a:t>corruption from the entertainment media</a:t>
            </a:r>
          </a:p>
          <a:p>
            <a:r>
              <a:rPr lang="en-US" b="1" dirty="0">
                <a:solidFill>
                  <a:schemeClr val="bg1"/>
                </a:solidFill>
                <a:latin typeface="Arial Narrow" pitchFamily="34" charset="0"/>
              </a:rPr>
              <a:t>corruption from 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the internet (pornography , etc.)</a:t>
            </a:r>
            <a:endParaRPr lang="en-US" b="1" dirty="0">
              <a:solidFill>
                <a:schemeClr val="bg1"/>
              </a:solidFill>
              <a:latin typeface="Arial Narrow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Arial Narrow" pitchFamily="34" charset="0"/>
              </a:rPr>
              <a:t>offenders 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/ </a:t>
            </a:r>
            <a:r>
              <a:rPr lang="en-US" b="1" dirty="0">
                <a:solidFill>
                  <a:schemeClr val="bg1"/>
                </a:solidFill>
                <a:latin typeface="Arial Narrow" pitchFamily="34" charset="0"/>
              </a:rPr>
              <a:t>predators (old and young)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certain educational agendas                               </a:t>
            </a:r>
            <a:r>
              <a:rPr lang="en-US" b="1" dirty="0">
                <a:solidFill>
                  <a:schemeClr val="bg1"/>
                </a:solidFill>
                <a:latin typeface="Arial Narrow" pitchFamily="34" charset="0"/>
              </a:rPr>
              <a:t>	(relativism, promotion of homosexuality, evolution)</a:t>
            </a:r>
          </a:p>
          <a:p>
            <a:r>
              <a:rPr lang="en-US" b="1" dirty="0">
                <a:solidFill>
                  <a:schemeClr val="bg1"/>
                </a:solidFill>
                <a:latin typeface="Arial Narrow" pitchFamily="34" charset="0"/>
              </a:rPr>
              <a:t>presuming medication solutions for behavior issues</a:t>
            </a:r>
          </a:p>
          <a:p>
            <a:r>
              <a:rPr lang="en-US" b="1" dirty="0">
                <a:solidFill>
                  <a:schemeClr val="bg1"/>
                </a:solidFill>
                <a:latin typeface="Arial Narrow" pitchFamily="34" charset="0"/>
              </a:rPr>
              <a:t>feminism agendas &amp; blurring of gender 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roles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declining standards of self-responsibility, conduct, dress, ethics, etc.</a:t>
            </a:r>
            <a:endParaRPr lang="en-US" b="1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8991600" cy="5257800"/>
          </a:xfrm>
          <a:noFill/>
          <a:ln/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3600" b="1" dirty="0" err="1" smtClean="0">
                <a:solidFill>
                  <a:schemeClr val="tx1"/>
                </a:solidFill>
                <a:latin typeface="Arial" charset="0"/>
              </a:rPr>
              <a:t>Lk</a:t>
            </a:r>
            <a:r>
              <a:rPr lang="en-US" sz="3600" b="1" dirty="0" smtClean="0">
                <a:solidFill>
                  <a:schemeClr val="tx1"/>
                </a:solidFill>
                <a:latin typeface="Arial" charset="0"/>
              </a:rPr>
              <a:t>. 15, note the birth order</a:t>
            </a:r>
            <a:endParaRPr lang="en-US" sz="3600" b="1" dirty="0">
              <a:solidFill>
                <a:schemeClr val="tx1"/>
              </a:solidFill>
              <a:latin typeface="Arial" charset="0"/>
            </a:endParaRPr>
          </a:p>
          <a:p>
            <a:pPr>
              <a:buNone/>
            </a:pPr>
            <a:r>
              <a:rPr lang="en-US" sz="3200" b="1" i="1" dirty="0" smtClean="0">
                <a:solidFill>
                  <a:schemeClr val="tx1"/>
                </a:solidFill>
                <a:latin typeface="Arial Narrow" pitchFamily="34" charset="0"/>
              </a:rPr>
              <a:t>    not always, not necessary, but also not uncommon</a:t>
            </a:r>
          </a:p>
          <a:p>
            <a:r>
              <a:rPr lang="en-US" sz="3600" b="1" dirty="0" smtClean="0">
                <a:solidFill>
                  <a:schemeClr val="tx1"/>
                </a:solidFill>
                <a:latin typeface="Arial" charset="0"/>
              </a:rPr>
              <a:t>why so?  </a:t>
            </a:r>
            <a:r>
              <a:rPr lang="en-US" sz="3200" dirty="0" smtClean="0">
                <a:solidFill>
                  <a:schemeClr val="tx1"/>
                </a:solidFill>
                <a:latin typeface="Arial" charset="0"/>
              </a:rPr>
              <a:t>(in addition to time %):</a:t>
            </a:r>
            <a:endParaRPr lang="en-US" sz="3200" b="1" dirty="0" smtClean="0">
              <a:solidFill>
                <a:schemeClr val="tx1"/>
              </a:solidFill>
              <a:latin typeface="Arial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Arial" charset="0"/>
              </a:rPr>
              <a:t>pacifier </a:t>
            </a:r>
            <a:r>
              <a:rPr lang="en-US" sz="3600" b="1" dirty="0">
                <a:solidFill>
                  <a:schemeClr val="tx1"/>
                </a:solidFill>
                <a:latin typeface="Arial" charset="0"/>
              </a:rPr>
              <a:t>illustration</a:t>
            </a:r>
          </a:p>
          <a:p>
            <a:r>
              <a:rPr lang="en-US" sz="3600" b="1" dirty="0" smtClean="0">
                <a:solidFill>
                  <a:schemeClr val="tx1"/>
                </a:solidFill>
                <a:latin typeface="Arial" charset="0"/>
              </a:rPr>
              <a:t>1</a:t>
            </a:r>
            <a:r>
              <a:rPr lang="en-US" sz="3600" b="1" baseline="30000" dirty="0" smtClean="0">
                <a:solidFill>
                  <a:schemeClr val="tx1"/>
                </a:solidFill>
                <a:latin typeface="Arial" charset="0"/>
              </a:rPr>
              <a:t>st</a:t>
            </a:r>
            <a:r>
              <a:rPr lang="en-US" sz="3600" b="1" dirty="0" smtClean="0">
                <a:solidFill>
                  <a:schemeClr val="tx1"/>
                </a:solidFill>
                <a:latin typeface="Arial" charset="0"/>
              </a:rPr>
              <a:t> born </a:t>
            </a:r>
            <a:r>
              <a:rPr lang="en-US" sz="3600" b="1" dirty="0">
                <a:solidFill>
                  <a:schemeClr val="tx1"/>
                </a:solidFill>
                <a:latin typeface="Arial" charset="0"/>
              </a:rPr>
              <a:t>&gt; </a:t>
            </a:r>
            <a:r>
              <a:rPr lang="en-US" sz="3600" b="1" dirty="0" smtClean="0">
                <a:solidFill>
                  <a:schemeClr val="tx1"/>
                </a:solidFill>
                <a:latin typeface="Arial" charset="0"/>
              </a:rPr>
              <a:t>into world of adults</a:t>
            </a:r>
          </a:p>
          <a:p>
            <a:r>
              <a:rPr lang="en-US" sz="3600" b="1" dirty="0" smtClean="0">
                <a:solidFill>
                  <a:schemeClr val="tx1"/>
                </a:solidFill>
                <a:latin typeface="Arial" charset="0"/>
              </a:rPr>
              <a:t>youngest </a:t>
            </a:r>
            <a:r>
              <a:rPr lang="en-US" sz="3600" b="1" dirty="0">
                <a:solidFill>
                  <a:schemeClr val="tx1"/>
                </a:solidFill>
                <a:latin typeface="Arial" charset="0"/>
              </a:rPr>
              <a:t>&gt; </a:t>
            </a:r>
            <a:r>
              <a:rPr lang="en-US" sz="3600" b="1" dirty="0" smtClean="0">
                <a:solidFill>
                  <a:schemeClr val="tx1"/>
                </a:solidFill>
                <a:latin typeface="Arial" charset="0"/>
              </a:rPr>
              <a:t>world of children</a:t>
            </a:r>
            <a:endParaRPr lang="en-US" sz="3600" b="1" dirty="0">
              <a:solidFill>
                <a:schemeClr val="tx1"/>
              </a:solidFill>
              <a:latin typeface="Arial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Arial" charset="0"/>
              </a:rPr>
              <a:t>time 1</a:t>
            </a:r>
            <a:r>
              <a:rPr lang="en-US" sz="3600" b="1" baseline="30000" dirty="0" smtClean="0">
                <a:solidFill>
                  <a:schemeClr val="tx1"/>
                </a:solidFill>
                <a:latin typeface="Arial" charset="0"/>
              </a:rPr>
              <a:t>st</a:t>
            </a:r>
            <a:r>
              <a:rPr lang="en-US" sz="3600" b="1" dirty="0" smtClean="0">
                <a:solidFill>
                  <a:schemeClr val="tx1"/>
                </a:solidFill>
                <a:latin typeface="Arial" charset="0"/>
              </a:rPr>
              <a:t> born: </a:t>
            </a:r>
            <a:r>
              <a:rPr lang="en-US" sz="3600" b="1" dirty="0">
                <a:solidFill>
                  <a:schemeClr val="tx1"/>
                </a:solidFill>
                <a:latin typeface="Arial" charset="0"/>
              </a:rPr>
              <a:t>parents eager</a:t>
            </a:r>
          </a:p>
          <a:p>
            <a:r>
              <a:rPr lang="en-US" sz="3600" b="1" dirty="0">
                <a:solidFill>
                  <a:schemeClr val="tx1"/>
                </a:solidFill>
                <a:latin typeface="Arial" charset="0"/>
              </a:rPr>
              <a:t>youngest: “my baby” 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33400" y="152400"/>
            <a:ext cx="8153400" cy="13716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18.  Lowering the bar from the firstborn to the baby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0"/>
            <a:ext cx="68580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b="1">
                <a:latin typeface="Arial" charset="0"/>
              </a:rPr>
              <a:t>Take the time…</a:t>
            </a:r>
          </a:p>
          <a:p>
            <a:pPr>
              <a:buFontTx/>
              <a:buNone/>
            </a:pPr>
            <a:endParaRPr lang="en-US" sz="3600" b="1">
              <a:latin typeface="Arial" charset="0"/>
            </a:endParaRPr>
          </a:p>
          <a:p>
            <a:r>
              <a:rPr lang="en-US" sz="3600" b="1">
                <a:latin typeface="Arial" charset="0"/>
              </a:rPr>
              <a:t>Teach them to do right</a:t>
            </a:r>
          </a:p>
          <a:p>
            <a:r>
              <a:rPr lang="en-US" sz="3600" b="1">
                <a:latin typeface="Arial" charset="0"/>
              </a:rPr>
              <a:t>Train them to do right</a:t>
            </a:r>
          </a:p>
          <a:p>
            <a:r>
              <a:rPr lang="en-US" sz="3600" b="1">
                <a:latin typeface="Arial" charset="0"/>
              </a:rPr>
              <a:t>EXPECT them to do right</a:t>
            </a:r>
            <a:endParaRPr lang="en-US" sz="3600" b="1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theme/theme1.xml><?xml version="1.0" encoding="utf-8"?>
<a:theme xmlns:a="http://schemas.openxmlformats.org/drawingml/2006/main" name="Blank Presentation.pot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6815</TotalTime>
  <Words>479</Words>
  <Application>Microsoft Office PowerPoint</Application>
  <PresentationFormat>On-screen Show (4:3)</PresentationFormat>
  <Paragraphs>72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Blank Presentation.pot</vt:lpstr>
      <vt:lpstr>1_Blank Presentation</vt:lpstr>
      <vt:lpstr>CHILD TRAINING</vt:lpstr>
      <vt:lpstr>13.  thinking “if we don’t allow this, they might rebel and leave the church”</vt:lpstr>
      <vt:lpstr>14.  assuming cultural norms :    “terrible 2’s”  &gt;  “rebellious teens”</vt:lpstr>
      <vt:lpstr>15.   Going into defense mode when our children are wrong</vt:lpstr>
      <vt:lpstr>Slide 5</vt:lpstr>
      <vt:lpstr>16.   Focusing on home income ($) over home outcome (the children)</vt:lpstr>
      <vt:lpstr>  17. underestimating threats</vt:lpstr>
      <vt:lpstr>Slide 8</vt:lpstr>
      <vt:lpstr>Slide 9</vt:lpstr>
      <vt:lpstr>“Remember your Creator in the days of your youth”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&amp; Family</dc:title>
  <dc:creator>Scott Smelser</dc:creator>
  <cp:lastModifiedBy>Heath Robertson</cp:lastModifiedBy>
  <cp:revision>139</cp:revision>
  <dcterms:created xsi:type="dcterms:W3CDTF">2005-05-16T18:11:24Z</dcterms:created>
  <dcterms:modified xsi:type="dcterms:W3CDTF">2013-03-17T01:51:55Z</dcterms:modified>
</cp:coreProperties>
</file>