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79" r:id="rId3"/>
    <p:sldId id="275" r:id="rId4"/>
    <p:sldId id="295" r:id="rId5"/>
    <p:sldId id="294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5" r:id="rId15"/>
    <p:sldId id="306" r:id="rId16"/>
    <p:sldId id="304" r:id="rId17"/>
    <p:sldId id="308" r:id="rId18"/>
    <p:sldId id="307" r:id="rId19"/>
    <p:sldId id="310" r:id="rId20"/>
    <p:sldId id="309" r:id="rId21"/>
    <p:sldId id="313" r:id="rId22"/>
    <p:sldId id="311" r:id="rId23"/>
    <p:sldId id="312" r:id="rId24"/>
    <p:sldId id="315" r:id="rId25"/>
    <p:sldId id="314" r:id="rId26"/>
    <p:sldId id="316" r:id="rId27"/>
    <p:sldId id="319" r:id="rId28"/>
    <p:sldId id="318" r:id="rId29"/>
    <p:sldId id="320" r:id="rId30"/>
    <p:sldId id="317" r:id="rId31"/>
    <p:sldId id="321" r:id="rId32"/>
  </p:sldIdLst>
  <p:sldSz cx="9144000" cy="6858000" type="screen4x3"/>
  <p:notesSz cx="6858000" cy="9144000"/>
  <p:embeddedFontLst>
    <p:embeddedFont>
      <p:font typeface="Gill Sans MT" pitchFamily="34" charset="0"/>
      <p:regular r:id="rId33"/>
      <p:bold r:id="rId34"/>
      <p:italic r:id="rId35"/>
      <p:boldItalic r:id="rId36"/>
    </p:embeddedFont>
    <p:embeddedFont>
      <p:font typeface="Wingdings 2" pitchFamily="18" charset="2"/>
      <p:regular r:id="rId37"/>
    </p:embeddedFont>
    <p:embeddedFont>
      <p:font typeface="Aegyptus" pitchFamily="18" charset="0"/>
      <p:regular r:id="rId38"/>
    </p:embeddedFont>
    <p:embeddedFont>
      <p:font typeface="Verdana" pitchFamily="34" charset="0"/>
      <p:regular r:id="rId39"/>
      <p:bold r:id="rId40"/>
      <p:italic r:id="rId41"/>
      <p:boldItalic r:id="rId4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4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11/16/2012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709416"/>
            <a:ext cx="815340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spc="20" dirty="0" smtClean="0">
                <a:solidFill>
                  <a:schemeClr val="tx1"/>
                </a:solidFill>
              </a:rPr>
              <a:t>What Is A Godly </a:t>
            </a:r>
            <a:br>
              <a:rPr lang="en-US" sz="6000" spc="20" dirty="0" smtClean="0">
                <a:solidFill>
                  <a:schemeClr val="tx1"/>
                </a:solidFill>
              </a:rPr>
            </a:br>
            <a:r>
              <a:rPr lang="en-US" sz="6000" spc="20" dirty="0" smtClean="0">
                <a:solidFill>
                  <a:schemeClr val="tx1"/>
                </a:solidFill>
              </a:rPr>
              <a:t>Husband And Father?</a:t>
            </a:r>
            <a:endParaRPr lang="en-US" sz="6000" spc="2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609600"/>
            <a:ext cx="8153400" cy="2438400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solidFill>
                  <a:schemeClr val="tx1"/>
                </a:solidFill>
              </a:rPr>
              <a:t>What Does the Bible Say about Gender Roles?</a:t>
            </a:r>
          </a:p>
          <a:p>
            <a:pPr algn="ctr"/>
            <a:r>
              <a:rPr lang="en-US" sz="4500" dirty="0" smtClean="0">
                <a:solidFill>
                  <a:schemeClr val="tx1"/>
                </a:solidFill>
              </a:rPr>
              <a:t>Lesson 05</a:t>
            </a:r>
            <a:endParaRPr lang="en-US" sz="4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4500" b="1" dirty="0" smtClean="0"/>
              <a:t>I. </a:t>
            </a:r>
            <a:r>
              <a:rPr lang="en-US" sz="4500" b="1" dirty="0" smtClean="0"/>
              <a:t>The Husband Is the Head of the Wife (Eph. 5:23)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895600"/>
            <a:ext cx="8229600" cy="914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Authority</a:t>
            </a:r>
            <a:r>
              <a:rPr lang="en-US" sz="5000" cap="all" dirty="0">
                <a:latin typeface="Aegyptus" pitchFamily="18" charset="0"/>
                <a:ea typeface="Aegyptus" pitchFamily="18" charset="0"/>
                <a:cs typeface="+mj-cs"/>
              </a:rPr>
              <a:t> </a:t>
            </a: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= Accountability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458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/>
              <a:t>Ezekiel 34:10</a:t>
            </a:r>
            <a:r>
              <a:rPr lang="en-US" sz="4400" dirty="0" smtClean="0"/>
              <a:t> </a:t>
            </a:r>
          </a:p>
          <a:p>
            <a:r>
              <a:rPr lang="en-US" sz="4400" baseline="30000" dirty="0" smtClean="0"/>
              <a:t>10</a:t>
            </a:r>
            <a:r>
              <a:rPr lang="en-US" sz="4400" dirty="0" smtClean="0"/>
              <a:t> Thus says the Lord </a:t>
            </a:r>
            <a:r>
              <a:rPr lang="en-US" sz="4400" cap="small" dirty="0" smtClean="0"/>
              <a:t>God</a:t>
            </a:r>
            <a:r>
              <a:rPr lang="en-US" sz="4400" dirty="0" smtClean="0"/>
              <a:t>, Behold, I am against the shepherds, and </a:t>
            </a:r>
            <a:r>
              <a:rPr lang="en-US" sz="4400" b="1" dirty="0" smtClean="0"/>
              <a:t>I will require my sheep at their hand </a:t>
            </a:r>
            <a:r>
              <a:rPr lang="en-US" sz="4400" dirty="0" smtClean="0"/>
              <a:t>and put a stop to their feeding the sheep. No longer shall the shepherds feed themselves. I will rescue my sheep from their mouths, that they may not be food for them. </a:t>
            </a: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4500" b="1" dirty="0" smtClean="0"/>
              <a:t>I. </a:t>
            </a:r>
            <a:r>
              <a:rPr lang="en-US" sz="4500" b="1" dirty="0" smtClean="0"/>
              <a:t>The Husband Is the Head of the Wife (Eph. 5:23)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3200"/>
            <a:ext cx="8229600" cy="1676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A Lord Who Does Not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“Lord It Over”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458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u="sng" dirty="0" smtClean="0"/>
              <a:t>Mark 10:42–45</a:t>
            </a:r>
            <a:r>
              <a:rPr lang="en-US" sz="3500" dirty="0" smtClean="0"/>
              <a:t> </a:t>
            </a:r>
          </a:p>
          <a:p>
            <a:r>
              <a:rPr lang="en-US" sz="3500" baseline="30000" dirty="0" smtClean="0"/>
              <a:t>42</a:t>
            </a:r>
            <a:r>
              <a:rPr lang="en-US" sz="3500" dirty="0" smtClean="0"/>
              <a:t> And Jesus called them to him and said to them, “You know that those who are considered rulers of the Gentiles </a:t>
            </a:r>
            <a:r>
              <a:rPr lang="en-US" sz="3500" b="1" dirty="0" smtClean="0"/>
              <a:t>lord it over them</a:t>
            </a:r>
            <a:r>
              <a:rPr lang="en-US" sz="3500" dirty="0" smtClean="0"/>
              <a:t>, and their great ones exercise authority over them. </a:t>
            </a:r>
            <a:r>
              <a:rPr lang="en-US" sz="3500" baseline="30000" dirty="0" smtClean="0"/>
              <a:t>43</a:t>
            </a:r>
            <a:r>
              <a:rPr lang="en-US" sz="3500" dirty="0" smtClean="0"/>
              <a:t> </a:t>
            </a:r>
            <a:r>
              <a:rPr lang="en-US" sz="3500" b="1" dirty="0" smtClean="0"/>
              <a:t>But it shall not be so among you.</a:t>
            </a:r>
            <a:r>
              <a:rPr lang="en-US" sz="3500" dirty="0" smtClean="0"/>
              <a:t> But whoever would be great among you must be your servant, </a:t>
            </a:r>
            <a:r>
              <a:rPr lang="en-US" sz="3500" baseline="30000" dirty="0" smtClean="0"/>
              <a:t>44</a:t>
            </a:r>
            <a:r>
              <a:rPr lang="en-US" sz="3500" dirty="0" smtClean="0"/>
              <a:t> and whoever would be first among you must be slave of all. </a:t>
            </a:r>
            <a:r>
              <a:rPr lang="en-US" sz="3500" baseline="30000" dirty="0" smtClean="0"/>
              <a:t>45</a:t>
            </a:r>
            <a:r>
              <a:rPr lang="en-US" sz="3500" dirty="0" smtClean="0"/>
              <a:t> For even the Son of Man came not to be served but to serve, and to give his life as a ransom for many.” 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45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u="sng" dirty="0" smtClean="0"/>
              <a:t>1 Peter 5:3</a:t>
            </a:r>
            <a:r>
              <a:rPr lang="en-US" sz="4500" dirty="0" smtClean="0"/>
              <a:t> </a:t>
            </a:r>
          </a:p>
          <a:p>
            <a:r>
              <a:rPr lang="en-US" sz="4500" baseline="30000" dirty="0" smtClean="0"/>
              <a:t>3</a:t>
            </a:r>
            <a:r>
              <a:rPr lang="en-US" sz="4500" dirty="0" smtClean="0"/>
              <a:t> </a:t>
            </a:r>
            <a:r>
              <a:rPr lang="en-US" sz="4500" b="1" dirty="0" smtClean="0"/>
              <a:t>not domineering over those in your charge</a:t>
            </a:r>
            <a:r>
              <a:rPr lang="en-US" sz="4500" dirty="0" smtClean="0"/>
              <a:t>, but being examples to the flock. </a:t>
            </a:r>
            <a:endParaRPr lang="en-US" sz="4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915400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b="1" u="sng" dirty="0" smtClean="0"/>
              <a:t>Luke 22:25–27</a:t>
            </a:r>
            <a:r>
              <a:rPr lang="en-US" sz="3700" dirty="0" smtClean="0"/>
              <a:t> </a:t>
            </a:r>
          </a:p>
          <a:p>
            <a:r>
              <a:rPr lang="en-US" sz="3700" baseline="30000" dirty="0" smtClean="0"/>
              <a:t>25</a:t>
            </a:r>
            <a:r>
              <a:rPr lang="en-US" sz="3700" dirty="0" smtClean="0"/>
              <a:t> And he said to them, “The kings of the Gentiles exercise lordship over them, and those in authority over them are called benefactors. </a:t>
            </a:r>
            <a:r>
              <a:rPr lang="en-US" sz="3700" baseline="30000" dirty="0" smtClean="0"/>
              <a:t>26</a:t>
            </a:r>
            <a:r>
              <a:rPr lang="en-US" sz="3700" dirty="0" smtClean="0"/>
              <a:t> But </a:t>
            </a:r>
            <a:r>
              <a:rPr lang="en-US" sz="3700" b="1" dirty="0" smtClean="0"/>
              <a:t>not so with you</a:t>
            </a:r>
            <a:r>
              <a:rPr lang="en-US" sz="3700" dirty="0" smtClean="0"/>
              <a:t>. </a:t>
            </a:r>
            <a:r>
              <a:rPr lang="en-US" sz="3700" b="1" dirty="0" smtClean="0"/>
              <a:t>Rather,</a:t>
            </a:r>
            <a:r>
              <a:rPr lang="en-US" sz="3700" dirty="0" smtClean="0"/>
              <a:t> let the greatest among you become as the youngest, and the leader as one who serves. </a:t>
            </a:r>
            <a:r>
              <a:rPr lang="en-US" sz="3700" baseline="30000" dirty="0" smtClean="0"/>
              <a:t>27</a:t>
            </a:r>
            <a:r>
              <a:rPr lang="en-US" sz="3700" dirty="0" smtClean="0"/>
              <a:t> For who is the greater, one who reclines at table or one who serves? Is it not the one who reclines at table? </a:t>
            </a:r>
            <a:r>
              <a:rPr lang="en-US" sz="3700" b="1" dirty="0" smtClean="0"/>
              <a:t>But I am among you as the one who serves. </a:t>
            </a:r>
            <a:endParaRPr lang="en-US" sz="3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4500" b="1" dirty="0" smtClean="0"/>
              <a:t>II. Husbands, Love Your Wives (Eph. 5:25)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209800"/>
            <a:ext cx="8229600" cy="2819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en-US" sz="5000" baseline="30000" dirty="0" smtClean="0"/>
              <a:t>25</a:t>
            </a:r>
            <a:r>
              <a:rPr lang="en-US" sz="5000" dirty="0" smtClean="0"/>
              <a:t> </a:t>
            </a:r>
            <a:r>
              <a:rPr lang="en-US" sz="5000" i="1" spc="10" dirty="0" smtClean="0"/>
              <a:t>Husbands, </a:t>
            </a:r>
            <a:r>
              <a:rPr lang="en-US" sz="5000" b="1" i="1" spc="10" dirty="0" smtClean="0"/>
              <a:t>love your wives</a:t>
            </a:r>
            <a:r>
              <a:rPr lang="en-US" sz="5000" i="1" spc="10" dirty="0" smtClean="0"/>
              <a:t>, as Christ loved the church and gave himself up for her</a:t>
            </a:r>
            <a:r>
              <a:rPr lang="en-US" sz="5000" spc="10" dirty="0" smtClean="0"/>
              <a:t>,</a:t>
            </a:r>
            <a:endParaRPr lang="en-US" sz="5000" cap="all" spc="10" dirty="0" smtClean="0"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4500" b="1" dirty="0" smtClean="0"/>
              <a:t>II. Husbands Love Your Wives (Eph. 5:25)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819400"/>
            <a:ext cx="8229600" cy="1676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True Love Makes Sacrifices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915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u="sng" dirty="0" smtClean="0"/>
              <a:t>Philippians 2:5–9</a:t>
            </a:r>
            <a:r>
              <a:rPr lang="en-US" sz="3500" dirty="0" smtClean="0"/>
              <a:t> </a:t>
            </a:r>
          </a:p>
          <a:p>
            <a:r>
              <a:rPr lang="en-US" sz="3500" baseline="30000" dirty="0" smtClean="0"/>
              <a:t>5</a:t>
            </a:r>
            <a:r>
              <a:rPr lang="en-US" sz="3500" dirty="0" smtClean="0"/>
              <a:t> Have this mind among yourselves, which is yours in Christ Jesus, </a:t>
            </a:r>
            <a:r>
              <a:rPr lang="en-US" sz="3500" baseline="30000" dirty="0" smtClean="0"/>
              <a:t>6</a:t>
            </a:r>
            <a:r>
              <a:rPr lang="en-US" sz="3500" dirty="0" smtClean="0"/>
              <a:t> who, though he was in the form of God, did not count equality with God a thing to be grasped, </a:t>
            </a:r>
            <a:r>
              <a:rPr lang="en-US" sz="3500" baseline="30000" dirty="0" smtClean="0"/>
              <a:t>7</a:t>
            </a:r>
            <a:r>
              <a:rPr lang="en-US" sz="3500" dirty="0" smtClean="0"/>
              <a:t> but emptied himself, by taking the form of a servant, being born in the likeness of men. </a:t>
            </a:r>
            <a:r>
              <a:rPr lang="en-US" sz="3500" baseline="30000" dirty="0" smtClean="0"/>
              <a:t>8</a:t>
            </a:r>
            <a:r>
              <a:rPr lang="en-US" sz="3500" dirty="0" smtClean="0"/>
              <a:t> And being found in human form, he humbled himself by becoming obedient to the point of death, even death on a cross. </a:t>
            </a:r>
            <a:r>
              <a:rPr lang="en-US" sz="3500" baseline="30000" dirty="0" smtClean="0"/>
              <a:t>9</a:t>
            </a:r>
            <a:r>
              <a:rPr lang="en-US" sz="3500" dirty="0" smtClean="0"/>
              <a:t> Therefore God has highly exalted him and bestowed on him the name that is above every name, </a:t>
            </a:r>
            <a:endParaRPr lang="en-US" sz="3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4500" b="1" dirty="0" smtClean="0"/>
              <a:t>II. Husbands Love Your Wives (Eph. 5:25)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590800"/>
            <a:ext cx="8229600" cy="1828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cap="all" dirty="0" smtClean="0">
                <a:latin typeface="Aegyptus" pitchFamily="18" charset="0"/>
                <a:ea typeface="Aegyptus" pitchFamily="18" charset="0"/>
                <a:cs typeface="+mj-cs"/>
              </a:rPr>
              <a:t>True Love </a:t>
            </a: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Always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Tries to Serve In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The </a:t>
            </a:r>
            <a:r>
              <a:rPr lang="en-US" sz="5000" b="1" cap="all" dirty="0" smtClean="0">
                <a:latin typeface="Aegyptus" pitchFamily="18" charset="0"/>
                <a:ea typeface="Aegyptus" pitchFamily="18" charset="0"/>
                <a:cs typeface="+mj-cs"/>
              </a:rPr>
              <a:t>Other’s Best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/>
              <a:t>Ephesians 5:23</a:t>
            </a:r>
            <a:r>
              <a:rPr lang="en-US" sz="4800" dirty="0" smtClean="0"/>
              <a:t> </a:t>
            </a:r>
          </a:p>
          <a:p>
            <a:r>
              <a:rPr lang="en-US" sz="4800" baseline="30000" dirty="0" smtClean="0"/>
              <a:t>23</a:t>
            </a:r>
            <a:r>
              <a:rPr lang="en-US" sz="4800" dirty="0" smtClean="0"/>
              <a:t> For </a:t>
            </a:r>
            <a:r>
              <a:rPr lang="en-US" sz="4800" b="1" dirty="0" smtClean="0"/>
              <a:t>the husband is the head of the wife</a:t>
            </a:r>
            <a:r>
              <a:rPr lang="en-US" sz="4800" dirty="0" smtClean="0"/>
              <a:t> even as Christ is the head of the church, his body, and is himself its Savior. </a:t>
            </a:r>
            <a:endParaRPr lang="en-US" sz="4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9154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u="sng" dirty="0" smtClean="0"/>
              <a:t>Ephesians 5:26–30</a:t>
            </a:r>
            <a:r>
              <a:rPr lang="en-US" sz="3400" dirty="0" smtClean="0"/>
              <a:t> </a:t>
            </a:r>
          </a:p>
          <a:p>
            <a:r>
              <a:rPr lang="en-US" sz="3400" baseline="30000" dirty="0" smtClean="0"/>
              <a:t>26</a:t>
            </a:r>
            <a:r>
              <a:rPr lang="en-US" sz="3400" dirty="0" smtClean="0"/>
              <a:t> that he might sanctify her, having cleansed her by the washing of water with the word, </a:t>
            </a:r>
            <a:r>
              <a:rPr lang="en-US" sz="3400" baseline="30000" dirty="0" smtClean="0"/>
              <a:t>27</a:t>
            </a:r>
            <a:r>
              <a:rPr lang="en-US" sz="3400" dirty="0" smtClean="0"/>
              <a:t> so that he might present the church to himself in splendor, without spot or wrinkle or any such thing, that she might be holy and without blemish. </a:t>
            </a:r>
            <a:r>
              <a:rPr lang="en-US" sz="3400" baseline="30000" dirty="0" smtClean="0"/>
              <a:t>28</a:t>
            </a:r>
            <a:r>
              <a:rPr lang="en-US" sz="3400" dirty="0" smtClean="0"/>
              <a:t> In the same way husbands should love their wives as their own bodies. He who loves his wife loves himself. </a:t>
            </a:r>
            <a:r>
              <a:rPr lang="en-US" sz="3400" baseline="30000" dirty="0" smtClean="0"/>
              <a:t>29</a:t>
            </a:r>
            <a:r>
              <a:rPr lang="en-US" sz="3400" dirty="0" smtClean="0"/>
              <a:t> For no one ever hated his own flesh, but nourishes and cherishes it, just as Christ does the church, </a:t>
            </a:r>
            <a:r>
              <a:rPr lang="en-US" sz="3400" baseline="30000" dirty="0" smtClean="0"/>
              <a:t>30</a:t>
            </a:r>
            <a:r>
              <a:rPr lang="en-US" sz="3400" dirty="0" smtClean="0"/>
              <a:t> because we are members of his body. </a:t>
            </a:r>
            <a:endParaRPr lang="en-US" sz="3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4500" b="1" dirty="0" smtClean="0"/>
              <a:t>II. Husbands Love Your Wives (Eph. 5:25)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590800"/>
            <a:ext cx="8229600" cy="1828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The Husband Does Not Take Advantage of the Submissive Wife But Honors 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915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u="sng" dirty="0" smtClean="0"/>
              <a:t>1 Peter 3:7</a:t>
            </a:r>
            <a:r>
              <a:rPr lang="en-US" sz="4500" dirty="0" smtClean="0"/>
              <a:t> </a:t>
            </a:r>
          </a:p>
          <a:p>
            <a:r>
              <a:rPr lang="en-US" sz="4500" baseline="30000" dirty="0" smtClean="0"/>
              <a:t>7</a:t>
            </a:r>
            <a:r>
              <a:rPr lang="en-US" sz="4500" dirty="0" smtClean="0"/>
              <a:t> Likewise, husbands, live with your wives in an </a:t>
            </a:r>
            <a:r>
              <a:rPr lang="en-US" sz="4500" b="1" dirty="0" smtClean="0"/>
              <a:t>understanding</a:t>
            </a:r>
            <a:r>
              <a:rPr lang="en-US" sz="4500" dirty="0" smtClean="0"/>
              <a:t> way, </a:t>
            </a:r>
            <a:r>
              <a:rPr lang="en-US" sz="4500" b="1" dirty="0" smtClean="0"/>
              <a:t>showing honor</a:t>
            </a:r>
            <a:r>
              <a:rPr lang="en-US" sz="4500" dirty="0" smtClean="0"/>
              <a:t> to the woman as the weaker vessel, since they are heirs with you of the grace of life, so that your prayers may not be hindered. </a:t>
            </a:r>
            <a:endParaRPr lang="en-US" sz="4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1363" indent="-741363"/>
            <a:r>
              <a:rPr lang="en-US" sz="4500" b="1" dirty="0" smtClean="0"/>
              <a:t>III. What Does </a:t>
            </a:r>
            <a:r>
              <a:rPr lang="en-US" sz="4500" b="1" dirty="0" smtClean="0"/>
              <a:t>A Godly Father Look Like?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590800"/>
            <a:ext cx="8229600" cy="1828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000" cap="all" dirty="0" smtClean="0"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915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Psalm 139:1–6</a:t>
            </a:r>
            <a:r>
              <a:rPr lang="en-US" sz="3600" dirty="0" smtClean="0"/>
              <a:t> </a:t>
            </a:r>
          </a:p>
          <a:p>
            <a:r>
              <a:rPr lang="en-US" sz="3600" baseline="30000" dirty="0" smtClean="0"/>
              <a:t>1</a:t>
            </a:r>
            <a:r>
              <a:rPr lang="en-US" sz="3600" dirty="0" smtClean="0"/>
              <a:t> O </a:t>
            </a:r>
            <a:r>
              <a:rPr lang="en-US" sz="3600" cap="small" dirty="0" smtClean="0"/>
              <a:t>Lord</a:t>
            </a:r>
            <a:r>
              <a:rPr lang="en-US" sz="3600" dirty="0" smtClean="0"/>
              <a:t>, </a:t>
            </a:r>
            <a:r>
              <a:rPr lang="en-US" sz="3600" b="1" dirty="0" smtClean="0"/>
              <a:t>you have searched me and known me</a:t>
            </a:r>
            <a:r>
              <a:rPr lang="en-US" sz="3600" dirty="0" smtClean="0"/>
              <a:t>! 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You know when I sit down and when I rise up; you discern my thoughts from afar. 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 You search out my path and my lying down and </a:t>
            </a:r>
            <a:r>
              <a:rPr lang="en-US" sz="3600" b="1" dirty="0" smtClean="0"/>
              <a:t>are acquainted with all my ways. 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 Even before a word is on my tongue, behold, O </a:t>
            </a:r>
            <a:r>
              <a:rPr lang="en-US" sz="3600" cap="small" dirty="0" smtClean="0"/>
              <a:t>Lord</a:t>
            </a:r>
            <a:r>
              <a:rPr lang="en-US" sz="3600" dirty="0" smtClean="0"/>
              <a:t>, you know it altogether. </a:t>
            </a:r>
            <a:r>
              <a:rPr lang="en-US" sz="3600" baseline="30000" dirty="0" smtClean="0"/>
              <a:t>5</a:t>
            </a:r>
            <a:r>
              <a:rPr lang="en-US" sz="3600" dirty="0" smtClean="0"/>
              <a:t> You hem me in, behind and before, and lay your hand upon me. </a:t>
            </a:r>
            <a:r>
              <a:rPr lang="en-US" sz="3600" baseline="30000" dirty="0" smtClean="0"/>
              <a:t>6</a:t>
            </a:r>
            <a:r>
              <a:rPr lang="en-US" sz="3600" dirty="0" smtClean="0"/>
              <a:t> Such knowledge is too wonderful for me; it is high; I cannot attain it. </a:t>
            </a: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1363" indent="-741363"/>
            <a:r>
              <a:rPr lang="en-US" sz="4500" b="1" dirty="0" smtClean="0"/>
              <a:t>III. What Does </a:t>
            </a:r>
            <a:r>
              <a:rPr lang="en-US" sz="4500" b="1" dirty="0" smtClean="0"/>
              <a:t>A Godly Father Look Like?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590800"/>
            <a:ext cx="8229600" cy="1828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One Who Is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“</a:t>
            </a:r>
            <a:r>
              <a:rPr lang="en-US" sz="5000" b="1" cap="all" dirty="0" smtClean="0">
                <a:latin typeface="Aegyptus" pitchFamily="18" charset="0"/>
                <a:ea typeface="Aegyptus" pitchFamily="18" charset="0"/>
                <a:cs typeface="+mj-cs"/>
              </a:rPr>
              <a:t>Intimately Acquainted</a:t>
            </a: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” With his children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9154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u="sng" dirty="0" smtClean="0"/>
              <a:t>Ephesians 6:4</a:t>
            </a:r>
            <a:r>
              <a:rPr lang="en-US" sz="4500" dirty="0" smtClean="0"/>
              <a:t> </a:t>
            </a:r>
          </a:p>
          <a:p>
            <a:r>
              <a:rPr lang="en-US" sz="4500" baseline="30000" dirty="0" smtClean="0"/>
              <a:t>4</a:t>
            </a:r>
            <a:r>
              <a:rPr lang="en-US" sz="4500" dirty="0" smtClean="0"/>
              <a:t> Fathers, do not provoke your children to anger, but </a:t>
            </a:r>
            <a:r>
              <a:rPr lang="en-US" sz="4500" b="1" dirty="0" smtClean="0"/>
              <a:t>bring them up in the discipline and instruction of the Lord</a:t>
            </a:r>
            <a:r>
              <a:rPr lang="en-US" sz="4500" dirty="0" smtClean="0"/>
              <a:t>. </a:t>
            </a:r>
            <a:endParaRPr 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1363" indent="-741363"/>
            <a:r>
              <a:rPr lang="en-US" sz="4500" b="1" dirty="0" smtClean="0"/>
              <a:t>III. What Does </a:t>
            </a:r>
            <a:r>
              <a:rPr lang="en-US" sz="4500" b="1" dirty="0" smtClean="0"/>
              <a:t>A Godly Father Look Like?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590800"/>
            <a:ext cx="8229600" cy="1828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One Who Is Concerned with Bringing Up His Children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In the Lord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/>
              <a:t>Proverbs 13:24</a:t>
            </a:r>
            <a:r>
              <a:rPr lang="en-US" sz="4800" dirty="0" smtClean="0"/>
              <a:t> </a:t>
            </a:r>
          </a:p>
          <a:p>
            <a:r>
              <a:rPr lang="en-US" sz="4800" baseline="30000" dirty="0" smtClean="0"/>
              <a:t>24</a:t>
            </a:r>
            <a:r>
              <a:rPr lang="en-US" sz="4800" dirty="0" smtClean="0"/>
              <a:t> Whoever </a:t>
            </a:r>
            <a:r>
              <a:rPr lang="en-US" sz="4800" b="1" u="sng" dirty="0" smtClean="0"/>
              <a:t>spares</a:t>
            </a:r>
            <a:r>
              <a:rPr lang="en-US" sz="4800" dirty="0" smtClean="0"/>
              <a:t> the rod </a:t>
            </a:r>
            <a:r>
              <a:rPr lang="en-US" sz="4800" b="1" u="sng" dirty="0" smtClean="0"/>
              <a:t>hates</a:t>
            </a:r>
            <a:r>
              <a:rPr lang="en-US" sz="4800" dirty="0" smtClean="0"/>
              <a:t> his son, but he who </a:t>
            </a:r>
            <a:r>
              <a:rPr lang="en-US" sz="4800" b="1" u="sng" dirty="0" smtClean="0"/>
              <a:t>loves</a:t>
            </a:r>
            <a:r>
              <a:rPr lang="en-US" sz="4800" dirty="0" smtClean="0"/>
              <a:t> him is diligent to </a:t>
            </a:r>
            <a:r>
              <a:rPr lang="en-US" sz="4800" b="1" u="sng" dirty="0" smtClean="0"/>
              <a:t>discipline</a:t>
            </a:r>
            <a:r>
              <a:rPr lang="en-US" sz="4800" dirty="0" smtClean="0"/>
              <a:t> him. 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1363" indent="-741363"/>
            <a:r>
              <a:rPr lang="en-US" sz="4500" b="1" dirty="0" smtClean="0"/>
              <a:t>III. What Does </a:t>
            </a:r>
            <a:r>
              <a:rPr lang="en-US" sz="4500" b="1" dirty="0" smtClean="0"/>
              <a:t>A Godly Father Look Like?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590800"/>
            <a:ext cx="8229600" cy="1828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One Who Trains His Child Through Discipline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4500" b="1" dirty="0" smtClean="0"/>
              <a:t>I. </a:t>
            </a:r>
            <a:r>
              <a:rPr lang="en-US" sz="4500" b="1" dirty="0" smtClean="0"/>
              <a:t>The Husband Is the Head of the Wife (Eph. 5:23)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2362200"/>
            <a:ext cx="7708392" cy="2514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Headship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=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Responsibility &amp; Authority</a:t>
            </a:r>
            <a:endParaRPr kumimoji="0" lang="en-US" sz="5000" i="0" u="none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9154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u="sng" dirty="0" smtClean="0"/>
              <a:t>Ephesians 6:4</a:t>
            </a:r>
            <a:r>
              <a:rPr lang="en-US" sz="4500" dirty="0" smtClean="0"/>
              <a:t> </a:t>
            </a:r>
          </a:p>
          <a:p>
            <a:r>
              <a:rPr lang="en-US" sz="4500" baseline="30000" dirty="0" smtClean="0"/>
              <a:t>4</a:t>
            </a:r>
            <a:r>
              <a:rPr lang="en-US" sz="4500" dirty="0" smtClean="0"/>
              <a:t> </a:t>
            </a:r>
            <a:r>
              <a:rPr lang="en-US" sz="4500" b="1" dirty="0" smtClean="0"/>
              <a:t>Fathers, do not provoke your children to anger</a:t>
            </a:r>
            <a:r>
              <a:rPr lang="en-US" sz="4500" dirty="0" smtClean="0"/>
              <a:t>, but bring them up in the discipline and instruction of the Lord. </a:t>
            </a:r>
            <a:endParaRPr 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709416"/>
            <a:ext cx="815340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spc="20" dirty="0" smtClean="0">
                <a:solidFill>
                  <a:schemeClr val="tx1"/>
                </a:solidFill>
              </a:rPr>
              <a:t>What Is A Godly </a:t>
            </a:r>
            <a:br>
              <a:rPr lang="en-US" sz="6000" spc="20" dirty="0" smtClean="0">
                <a:solidFill>
                  <a:schemeClr val="tx1"/>
                </a:solidFill>
              </a:rPr>
            </a:br>
            <a:r>
              <a:rPr lang="en-US" sz="6000" spc="20" dirty="0" smtClean="0">
                <a:solidFill>
                  <a:schemeClr val="tx1"/>
                </a:solidFill>
              </a:rPr>
              <a:t>Husband And Father?</a:t>
            </a:r>
            <a:endParaRPr lang="en-US" sz="6000" spc="2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609600"/>
            <a:ext cx="8153400" cy="2438400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solidFill>
                  <a:schemeClr val="tx1"/>
                </a:solidFill>
              </a:rPr>
              <a:t>What Does the Bible Say about Gender Roles?</a:t>
            </a:r>
          </a:p>
          <a:p>
            <a:pPr algn="ctr"/>
            <a:r>
              <a:rPr lang="en-US" sz="4500" dirty="0" smtClean="0">
                <a:solidFill>
                  <a:schemeClr val="tx1"/>
                </a:solidFill>
              </a:rPr>
              <a:t>Lesson 05</a:t>
            </a:r>
            <a:endParaRPr lang="en-US" sz="4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4500" b="1" dirty="0" smtClean="0"/>
              <a:t>I. </a:t>
            </a:r>
            <a:r>
              <a:rPr lang="en-US" sz="4500" b="1" dirty="0" smtClean="0"/>
              <a:t>The Husband Is the Head of the Wife (Eph. 5:23)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2362200"/>
            <a:ext cx="7708392" cy="2514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u="sng" cap="all" dirty="0" smtClean="0">
                <a:latin typeface="Aegyptus" pitchFamily="18" charset="0"/>
                <a:ea typeface="Aegyptus" pitchFamily="18" charset="0"/>
                <a:cs typeface="+mj-cs"/>
              </a:rPr>
              <a:t>Authority</a:t>
            </a:r>
            <a:endParaRPr lang="en-US" sz="5000" cap="all" dirty="0" smtClean="0"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You are the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“</a:t>
            </a:r>
            <a:r>
              <a:rPr kumimoji="0" lang="en-US" sz="50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Lord” of Your Family</a:t>
            </a:r>
            <a:endParaRPr kumimoji="0" lang="en-US" sz="5000" i="0" u="none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458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u="sng" dirty="0" smtClean="0"/>
              <a:t>1 Peter 3:5–6</a:t>
            </a:r>
            <a:r>
              <a:rPr lang="en-US" sz="4600" dirty="0" smtClean="0"/>
              <a:t> </a:t>
            </a:r>
          </a:p>
          <a:p>
            <a:r>
              <a:rPr lang="en-US" sz="4600" baseline="30000" dirty="0" smtClean="0"/>
              <a:t>5</a:t>
            </a:r>
            <a:r>
              <a:rPr lang="en-US" sz="4600" dirty="0" smtClean="0"/>
              <a:t> For this is how the holy women who hoped in God used to adorn themselves, by submitting to their own husbands, </a:t>
            </a:r>
            <a:r>
              <a:rPr lang="en-US" sz="4600" baseline="30000" dirty="0" smtClean="0"/>
              <a:t>6</a:t>
            </a:r>
            <a:r>
              <a:rPr lang="en-US" sz="4600" dirty="0" smtClean="0"/>
              <a:t> as Sarah obeyed Abraham, </a:t>
            </a:r>
            <a:r>
              <a:rPr lang="en-US" sz="4600" b="1" dirty="0" smtClean="0"/>
              <a:t>calling him lord</a:t>
            </a:r>
            <a:r>
              <a:rPr lang="en-US" sz="4600" dirty="0" smtClean="0"/>
              <a:t>. And you are her children, if you do good and do not fear anything that is frightening. </a:t>
            </a:r>
            <a:endParaRPr lang="en-US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4500" b="1" dirty="0" smtClean="0"/>
              <a:t>I. </a:t>
            </a:r>
            <a:r>
              <a:rPr lang="en-US" sz="4500" b="1" dirty="0" smtClean="0"/>
              <a:t>The Husband Is the Head of the Wife (Eph. 5:23)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2362200"/>
            <a:ext cx="7708392" cy="2514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u="sng" cap="all" dirty="0" smtClean="0">
                <a:latin typeface="Aegyptus" pitchFamily="18" charset="0"/>
                <a:ea typeface="Aegyptus" pitchFamily="18" charset="0"/>
                <a:cs typeface="+mj-cs"/>
              </a:rPr>
              <a:t>Authority</a:t>
            </a:r>
            <a:endParaRPr lang="en-US" sz="5000" cap="all" dirty="0" smtClean="0"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You are the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“</a:t>
            </a:r>
            <a:r>
              <a:rPr kumimoji="0" lang="en-US" sz="50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Lord” of Your Family</a:t>
            </a:r>
            <a:endParaRPr kumimoji="0" lang="en-US" sz="5000" i="0" u="none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Autofit/>
          </a:bodyPr>
          <a:lstStyle/>
          <a:p>
            <a:r>
              <a:rPr lang="en-US" sz="3200" u="sng" spc="30" dirty="0" smtClean="0">
                <a:solidFill>
                  <a:schemeClr val="tx1"/>
                </a:solidFill>
              </a:rPr>
              <a:t>What Is A Godly Husband &amp; Father?</a:t>
            </a:r>
            <a:endParaRPr lang="en-US" sz="3200" u="sng" spc="3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05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4500" b="1" dirty="0" smtClean="0"/>
              <a:t>I. </a:t>
            </a:r>
            <a:r>
              <a:rPr lang="en-US" sz="4500" b="1" dirty="0" smtClean="0"/>
              <a:t>The Husband Is the Head of the Wife (Eph. 5:23)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2895600"/>
            <a:ext cx="7708392" cy="914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Authority</a:t>
            </a:r>
            <a:r>
              <a:rPr lang="en-US" sz="5000" cap="all" dirty="0">
                <a:latin typeface="Aegyptus" pitchFamily="18" charset="0"/>
                <a:ea typeface="Aegyptus" pitchFamily="18" charset="0"/>
                <a:cs typeface="+mj-cs"/>
              </a:rPr>
              <a:t> </a:t>
            </a:r>
            <a:r>
              <a:rPr lang="en-US" sz="5000" cap="all" dirty="0" smtClean="0">
                <a:latin typeface="Aegyptus" pitchFamily="18" charset="0"/>
                <a:ea typeface="Aegyptus" pitchFamily="18" charset="0"/>
                <a:cs typeface="+mj-cs"/>
              </a:rPr>
              <a:t>= Responsibility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915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/>
              <a:t>Genesis 18:19</a:t>
            </a:r>
            <a:r>
              <a:rPr lang="en-US" sz="4800" dirty="0" smtClean="0"/>
              <a:t> </a:t>
            </a:r>
          </a:p>
          <a:p>
            <a:r>
              <a:rPr lang="en-US" sz="4800" baseline="30000" dirty="0" smtClean="0"/>
              <a:t>19</a:t>
            </a:r>
            <a:r>
              <a:rPr lang="en-US" sz="4800" dirty="0" smtClean="0"/>
              <a:t> For I have chosen him, </a:t>
            </a:r>
            <a:r>
              <a:rPr lang="en-US" sz="4800" b="1" dirty="0" smtClean="0"/>
              <a:t>that he may command his children and his household after him </a:t>
            </a:r>
            <a:r>
              <a:rPr lang="en-US" sz="4800" dirty="0" smtClean="0"/>
              <a:t>to keep the way of the </a:t>
            </a:r>
            <a:r>
              <a:rPr lang="en-US" sz="4800" cap="small" dirty="0" smtClean="0"/>
              <a:t>Lord</a:t>
            </a:r>
            <a:r>
              <a:rPr lang="en-US" sz="4800" dirty="0" smtClean="0"/>
              <a:t> by doing righteousness and justice, so that the </a:t>
            </a:r>
            <a:r>
              <a:rPr lang="en-US" sz="4800" cap="small" dirty="0" smtClean="0"/>
              <a:t>Lord</a:t>
            </a:r>
            <a:r>
              <a:rPr lang="en-US" sz="4800" dirty="0" smtClean="0"/>
              <a:t> may bring to Abraham what he has promised him.” </a:t>
            </a:r>
            <a:endParaRPr lang="en-US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/>
              <a:t>1 Timothy 5:8</a:t>
            </a:r>
            <a:r>
              <a:rPr lang="en-US" sz="4800" dirty="0" smtClean="0"/>
              <a:t> </a:t>
            </a:r>
          </a:p>
          <a:p>
            <a:r>
              <a:rPr lang="en-US" sz="4800" baseline="30000" dirty="0" smtClean="0"/>
              <a:t>8</a:t>
            </a:r>
            <a:r>
              <a:rPr lang="en-US" sz="4800" dirty="0" smtClean="0"/>
              <a:t> But if anyone does not </a:t>
            </a:r>
            <a:r>
              <a:rPr lang="en-US" sz="4800" b="1" dirty="0" smtClean="0"/>
              <a:t>provide for his relatives</a:t>
            </a:r>
            <a:r>
              <a:rPr lang="en-US" sz="4800" dirty="0" smtClean="0"/>
              <a:t>, and </a:t>
            </a:r>
            <a:r>
              <a:rPr lang="en-US" sz="4800" b="1" dirty="0" smtClean="0"/>
              <a:t>especially</a:t>
            </a:r>
            <a:r>
              <a:rPr lang="en-US" sz="4800" dirty="0" smtClean="0"/>
              <a:t> for members of </a:t>
            </a:r>
            <a:r>
              <a:rPr lang="en-US" sz="4800" b="1" dirty="0" smtClean="0"/>
              <a:t>his household</a:t>
            </a:r>
            <a:r>
              <a:rPr lang="en-US" sz="4800" dirty="0" smtClean="0"/>
              <a:t>, he has denied the faith and is worse than an unbeliever. </a:t>
            </a:r>
            <a:endParaRPr lang="en-US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580</TotalTime>
  <Words>1491</Words>
  <Application>Microsoft Office PowerPoint</Application>
  <PresentationFormat>On-screen Show (4:3)</PresentationFormat>
  <Paragraphs>102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Gill Sans MT</vt:lpstr>
      <vt:lpstr>Wingdings 2</vt:lpstr>
      <vt:lpstr>Aegyptus</vt:lpstr>
      <vt:lpstr>Verdana</vt:lpstr>
      <vt:lpstr>Solstice</vt:lpstr>
      <vt:lpstr>What Is A Godly  Husband And Father?</vt:lpstr>
      <vt:lpstr>Slide 2</vt:lpstr>
      <vt:lpstr>What Is A Godly Husband &amp; Father?</vt:lpstr>
      <vt:lpstr>What Is A Godly Husband &amp; Father?</vt:lpstr>
      <vt:lpstr>Slide 5</vt:lpstr>
      <vt:lpstr>What Is A Godly Husband &amp; Father?</vt:lpstr>
      <vt:lpstr>What Is A Godly Husband &amp; Father?</vt:lpstr>
      <vt:lpstr>Slide 8</vt:lpstr>
      <vt:lpstr>Slide 9</vt:lpstr>
      <vt:lpstr>What Is A Godly Husband &amp; Father?</vt:lpstr>
      <vt:lpstr>Slide 11</vt:lpstr>
      <vt:lpstr>What Is A Godly Husband &amp; Father?</vt:lpstr>
      <vt:lpstr>Slide 13</vt:lpstr>
      <vt:lpstr>Slide 14</vt:lpstr>
      <vt:lpstr>Slide 15</vt:lpstr>
      <vt:lpstr>What Is A Godly Husband &amp; Father?</vt:lpstr>
      <vt:lpstr>What Is A Godly Husband &amp; Father?</vt:lpstr>
      <vt:lpstr>Slide 18</vt:lpstr>
      <vt:lpstr>What Is A Godly Husband &amp; Father?</vt:lpstr>
      <vt:lpstr>Slide 20</vt:lpstr>
      <vt:lpstr>What Is A Godly Husband &amp; Father?</vt:lpstr>
      <vt:lpstr>Slide 22</vt:lpstr>
      <vt:lpstr>What Is A Godly Husband &amp; Father?</vt:lpstr>
      <vt:lpstr>Slide 24</vt:lpstr>
      <vt:lpstr>What Is A Godly Husband &amp; Father?</vt:lpstr>
      <vt:lpstr>Slide 26</vt:lpstr>
      <vt:lpstr>What Is A Godly Husband &amp; Father?</vt:lpstr>
      <vt:lpstr>Slide 28</vt:lpstr>
      <vt:lpstr>What Is A Godly Husband &amp; Father?</vt:lpstr>
      <vt:lpstr>Slide 30</vt:lpstr>
      <vt:lpstr>What Is A Godly  Husband And Father?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Timothy 2:8-15</dc:title>
  <dc:creator>Heath Robertson</dc:creator>
  <cp:lastModifiedBy>Heath Robertson</cp:lastModifiedBy>
  <cp:revision>57</cp:revision>
  <dcterms:created xsi:type="dcterms:W3CDTF">2012-10-23T20:41:01Z</dcterms:created>
  <dcterms:modified xsi:type="dcterms:W3CDTF">2012-11-16T14:24:47Z</dcterms:modified>
</cp:coreProperties>
</file>