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5"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4663E4-7F0F-4CF2-B642-9F3CB391C1B9}" type="datetimeFigureOut">
              <a:rPr lang="en-US" smtClean="0"/>
              <a:pPr/>
              <a:t>3/16/2013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A81FEC-1591-4786-8CBB-7FB1ECA7BC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solidFill>
                  <a:prstClr val="black"/>
                </a:solidFill>
              </a:rPr>
              <a:pPr/>
              <a:t>3</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solidFill>
                  <a:prstClr val="black"/>
                </a:solidFill>
              </a:rPr>
              <a:pPr/>
              <a:t>4</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pPr>
              <a:spcBef>
                <a:spcPct val="0"/>
              </a:spcBef>
            </a:pPr>
            <a:endParaRPr lang="en-US" smtClean="0">
              <a:latin typeface="Times New Roman" pitchFamily="18" charset="0"/>
            </a:endParaRPr>
          </a:p>
        </p:txBody>
      </p:sp>
      <p:sp>
        <p:nvSpPr>
          <p:cNvPr id="87044" name="Slide Number Placeholder 3"/>
          <p:cNvSpPr>
            <a:spLocks noGrp="1"/>
          </p:cNvSpPr>
          <p:nvPr>
            <p:ph type="sldNum" sz="quarter" idx="5"/>
          </p:nvPr>
        </p:nvSpPr>
        <p:spPr>
          <a:noFill/>
        </p:spPr>
        <p:txBody>
          <a:bodyPr/>
          <a:lstStyle/>
          <a:p>
            <a:fld id="{91E11830-370B-4640-815D-D62F7AB6D323}" type="slidenum">
              <a:rPr lang="en-US" smtClean="0">
                <a:solidFill>
                  <a:prstClr val="black"/>
                </a:solidFill>
                <a:latin typeface="Times New Roman" pitchFamily="18" charset="0"/>
              </a:rPr>
              <a:pPr/>
              <a:t>5</a:t>
            </a:fld>
            <a:endParaRPr lang="en-US" smtClean="0">
              <a:solidFill>
                <a:prstClr val="black"/>
              </a:solidFill>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solidFill>
                  <a:prstClr val="black"/>
                </a:solidFill>
              </a:rPr>
              <a:pPr/>
              <a:t>6</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pPr>
              <a:spcBef>
                <a:spcPct val="0"/>
              </a:spcBef>
            </a:pPr>
            <a:endParaRPr lang="en-US" smtClean="0">
              <a:latin typeface="Times New Roman" pitchFamily="18" charset="0"/>
            </a:endParaRPr>
          </a:p>
        </p:txBody>
      </p:sp>
      <p:sp>
        <p:nvSpPr>
          <p:cNvPr id="86020" name="Slide Number Placeholder 3"/>
          <p:cNvSpPr>
            <a:spLocks noGrp="1"/>
          </p:cNvSpPr>
          <p:nvPr>
            <p:ph type="sldNum" sz="quarter" idx="5"/>
          </p:nvPr>
        </p:nvSpPr>
        <p:spPr>
          <a:noFill/>
        </p:spPr>
        <p:txBody>
          <a:bodyPr/>
          <a:lstStyle/>
          <a:p>
            <a:fld id="{887CF127-BA13-4A68-9948-6059F161F593}" type="slidenum">
              <a:rPr lang="en-US" smtClean="0">
                <a:solidFill>
                  <a:prstClr val="black"/>
                </a:solidFill>
                <a:latin typeface="Times New Roman" pitchFamily="18" charset="0"/>
              </a:rPr>
              <a:pPr/>
              <a:t>7</a:t>
            </a:fld>
            <a:endParaRPr lang="en-US" smtClean="0">
              <a:solidFill>
                <a:prstClr val="black"/>
              </a:solidFill>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solidFill>
                  <a:prstClr val="black"/>
                </a:solidFill>
              </a:rPr>
              <a:pPr/>
              <a:t>8</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E7E1D02-EAC8-4AD0-9176-2BE7D087DB59}" type="slidenum">
              <a:rPr lang="en-US" smtClean="0">
                <a:solidFill>
                  <a:prstClr val="black"/>
                </a:solidFill>
              </a:rPr>
              <a:pPr/>
              <a:t>9</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8FFECDB-CE51-4A6C-BA70-BAFBA7232027}"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B1C4C64-2896-4C0D-9EEB-10067C10D68A}"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E5227D1-C619-4388-8799-A0D99A65242A}"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7119631-AAA6-4708-9128-18184F721D34}"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B00F0B1-9104-4E38-BAEC-115D87B4969C}"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5DEEB1F-9BAD-48CA-9A26-E8AED5C316E3}"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1E487B1E-5FA4-4275-B7D9-CF50888DD966}"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77BAC7D0-177A-465A-8A16-068022F8BBAF}"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56C9BD3C-1C7A-40B9-BE93-AAFB321DE87E}"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7807B4E-FB5D-44AC-BC6F-107E8B53F608}" type="slidenum">
              <a:rPr lang="en-US">
                <a:solidFill>
                  <a:srgbClr val="000000"/>
                </a:solidFill>
              </a:rPr>
              <a:pPr/>
              <a:t>‹#›</a:t>
            </a:fld>
            <a:endParaRPr lang="en-US">
              <a:solidFill>
                <a:srgbClr val="000000"/>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ECEDC84-7A18-4765-B913-3EC45498B908}" type="slidenum">
              <a:rPr lang="en-US">
                <a:solidFill>
                  <a:srgbClr val="000000"/>
                </a:solidFill>
              </a:rPr>
              <a:pPr/>
              <a:t>‹#›</a:t>
            </a:fld>
            <a:endParaRPr lang="en-US">
              <a:solidFill>
                <a:srgbClr val="000000"/>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eaLnBrk="0" fontAlgn="base" hangingPunct="0">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eaLnBrk="0" fontAlgn="base" hangingPunct="0">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0" fontAlgn="base" hangingPunct="0">
              <a:spcBef>
                <a:spcPct val="0"/>
              </a:spcBef>
              <a:spcAft>
                <a:spcPct val="0"/>
              </a:spcAft>
            </a:pPr>
            <a:fld id="{073B5F6E-8D9E-4407-878F-6D42A47B6D3F}" type="slidenum">
              <a:rPr lang="en-US">
                <a:solidFill>
                  <a:srgbClr val="000000"/>
                </a:solidFill>
              </a:rPr>
              <a:pPr eaLnBrk="0" fontAlgn="base" hangingPunct="0">
                <a:spcBef>
                  <a:spcPct val="0"/>
                </a:spcBef>
                <a:spcAft>
                  <a:spcPct val="0"/>
                </a:spcAft>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
            <a:ext cx="8610600" cy="6324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r>
              <a:rPr lang="en-US" sz="7200" b="1" dirty="0">
                <a:solidFill>
                  <a:schemeClr val="bg1"/>
                </a:solidFill>
                <a:effectLst>
                  <a:outerShdw blurRad="38100" dist="38100" dir="2700000" algn="tl">
                    <a:srgbClr val="000000">
                      <a:alpha val="43137"/>
                    </a:srgbClr>
                  </a:outerShdw>
                </a:effectLst>
                <a:latin typeface="Arial" charset="0"/>
              </a:rPr>
              <a:t>CHILD TRAINING</a:t>
            </a:r>
            <a:endParaRPr lang="en-US" b="1" dirty="0">
              <a:effectLst>
                <a:outerShdw blurRad="38100" dist="38100" dir="2700000" algn="tl">
                  <a:srgbClr val="000000">
                    <a:alpha val="43137"/>
                  </a:srgbClr>
                </a:outerShdw>
              </a:effectLst>
              <a:latin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304800" y="1981200"/>
            <a:ext cx="8839200" cy="4876800"/>
          </a:xfrm>
        </p:spPr>
        <p:txBody>
          <a:bodyPr/>
          <a:lstStyle/>
          <a:p>
            <a:r>
              <a:rPr lang="en-US" sz="3600" b="1" dirty="0">
                <a:latin typeface="Arial" pitchFamily="34" charset="0"/>
                <a:cs typeface="Arial" pitchFamily="34" charset="0"/>
              </a:rPr>
              <a:t>illustration:  junior &amp; bedtime</a:t>
            </a:r>
          </a:p>
          <a:p>
            <a:r>
              <a:rPr lang="en-US" sz="3600" b="1" dirty="0">
                <a:latin typeface="Arial" pitchFamily="34" charset="0"/>
                <a:cs typeface="Arial" pitchFamily="34" charset="0"/>
              </a:rPr>
              <a:t>apologize &gt;  inform &gt;  follow through</a:t>
            </a:r>
          </a:p>
          <a:p>
            <a:r>
              <a:rPr lang="en-US" sz="3600" b="1" dirty="0">
                <a:latin typeface="Arial" pitchFamily="34" charset="0"/>
                <a:cs typeface="Arial" pitchFamily="34" charset="0"/>
              </a:rPr>
              <a:t>The parents’ choice:</a:t>
            </a:r>
          </a:p>
          <a:p>
            <a:pPr lvl="1"/>
            <a:r>
              <a:rPr lang="en-US" sz="3200" b="1" dirty="0">
                <a:latin typeface="Arial" pitchFamily="34" charset="0"/>
                <a:cs typeface="Arial" pitchFamily="34" charset="0"/>
              </a:rPr>
              <a:t>they never obey</a:t>
            </a:r>
          </a:p>
          <a:p>
            <a:pPr lvl="1"/>
            <a:r>
              <a:rPr lang="en-US" sz="3200" b="1" dirty="0">
                <a:latin typeface="Arial" pitchFamily="34" charset="0"/>
                <a:cs typeface="Arial" pitchFamily="34" charset="0"/>
              </a:rPr>
              <a:t>they obey after you scream</a:t>
            </a:r>
          </a:p>
          <a:p>
            <a:pPr lvl="1"/>
            <a:r>
              <a:rPr lang="en-US" sz="3200" b="1" dirty="0" smtClean="0">
                <a:latin typeface="Arial" pitchFamily="34" charset="0"/>
                <a:cs typeface="Arial" pitchFamily="34" charset="0"/>
              </a:rPr>
              <a:t>Or only after </a:t>
            </a:r>
            <a:r>
              <a:rPr lang="en-US" sz="3200" b="1" dirty="0">
                <a:latin typeface="Arial" pitchFamily="34" charset="0"/>
                <a:cs typeface="Arial" pitchFamily="34" charset="0"/>
              </a:rPr>
              <a:t>saying it over </a:t>
            </a:r>
            <a:r>
              <a:rPr lang="en-US" sz="3200" b="1" dirty="0" smtClean="0">
                <a:latin typeface="Arial" pitchFamily="34" charset="0"/>
                <a:cs typeface="Arial" pitchFamily="34" charset="0"/>
              </a:rPr>
              <a:t>&amp; </a:t>
            </a:r>
            <a:r>
              <a:rPr lang="en-US" sz="3200" b="1" dirty="0">
                <a:latin typeface="Arial" pitchFamily="34" charset="0"/>
                <a:cs typeface="Arial" pitchFamily="34" charset="0"/>
              </a:rPr>
              <a:t>over </a:t>
            </a:r>
            <a:r>
              <a:rPr lang="en-US" sz="3200" b="1" dirty="0" smtClean="0">
                <a:latin typeface="Arial" pitchFamily="34" charset="0"/>
                <a:cs typeface="Arial" pitchFamily="34" charset="0"/>
              </a:rPr>
              <a:t>&amp; </a:t>
            </a:r>
            <a:r>
              <a:rPr lang="en-US" sz="3200" b="1" dirty="0">
                <a:latin typeface="Arial" pitchFamily="34" charset="0"/>
                <a:cs typeface="Arial" pitchFamily="34" charset="0"/>
              </a:rPr>
              <a:t>over</a:t>
            </a:r>
          </a:p>
          <a:p>
            <a:pPr lvl="1"/>
            <a:r>
              <a:rPr lang="en-US" sz="3200" b="1" dirty="0" smtClean="0">
                <a:solidFill>
                  <a:srgbClr val="000066"/>
                </a:solidFill>
                <a:latin typeface="Arial" pitchFamily="34" charset="0"/>
                <a:cs typeface="Arial" pitchFamily="34" charset="0"/>
              </a:rPr>
              <a:t>Or the 1st </a:t>
            </a:r>
            <a:r>
              <a:rPr lang="en-US" sz="3200" b="1" dirty="0">
                <a:solidFill>
                  <a:srgbClr val="000066"/>
                </a:solidFill>
                <a:latin typeface="Arial" pitchFamily="34" charset="0"/>
                <a:cs typeface="Arial" pitchFamily="34" charset="0"/>
              </a:rPr>
              <a:t>time, </a:t>
            </a:r>
            <a:r>
              <a:rPr lang="en-US" sz="3200" b="1" dirty="0" smtClean="0">
                <a:solidFill>
                  <a:srgbClr val="000066"/>
                </a:solidFill>
                <a:latin typeface="Arial" pitchFamily="34" charset="0"/>
                <a:cs typeface="Arial" pitchFamily="34" charset="0"/>
              </a:rPr>
              <a:t>and </a:t>
            </a:r>
            <a:r>
              <a:rPr lang="en-US" sz="3200" b="1" dirty="0">
                <a:solidFill>
                  <a:srgbClr val="000066"/>
                </a:solidFill>
                <a:latin typeface="Arial" pitchFamily="34" charset="0"/>
                <a:cs typeface="Arial" pitchFamily="34" charset="0"/>
              </a:rPr>
              <a:t>to calm instructions</a:t>
            </a:r>
            <a:r>
              <a:rPr lang="en-US" sz="3200" b="1" dirty="0">
                <a:latin typeface="Arial" pitchFamily="34" charset="0"/>
                <a:cs typeface="Arial" pitchFamily="34" charset="0"/>
              </a:rPr>
              <a:t> </a:t>
            </a:r>
            <a:r>
              <a:rPr lang="en-US" sz="3200" b="1" dirty="0" smtClean="0">
                <a:latin typeface="Arial" pitchFamily="34" charset="0"/>
                <a:cs typeface="Arial" pitchFamily="34" charset="0"/>
              </a:rPr>
              <a:t>(</a:t>
            </a:r>
            <a:r>
              <a:rPr lang="en-US" sz="3200" b="1" dirty="0">
                <a:latin typeface="Arial" pitchFamily="34" charset="0"/>
                <a:cs typeface="Arial" pitchFamily="34" charset="0"/>
              </a:rPr>
              <a:t>w/o yelling, nagging, badgering, etc.)</a:t>
            </a:r>
          </a:p>
        </p:txBody>
      </p:sp>
      <p:sp>
        <p:nvSpPr>
          <p:cNvPr id="4" name="Title 3"/>
          <p:cNvSpPr>
            <a:spLocks noGrp="1"/>
          </p:cNvSpPr>
          <p:nvPr>
            <p:ph type="title"/>
          </p:nvPr>
        </p:nvSpPr>
        <p:spPr/>
        <p:txBody>
          <a:bodyPr/>
          <a:lstStyle/>
          <a:p>
            <a:endParaRPr lang="en-US"/>
          </a:p>
        </p:txBody>
      </p:sp>
      <p:sp>
        <p:nvSpPr>
          <p:cNvPr id="5" name="Rectangle 2"/>
          <p:cNvSpPr txBox="1">
            <a:spLocks noChangeArrowheads="1"/>
          </p:cNvSpPr>
          <p:nvPr/>
        </p:nvSpPr>
        <p:spPr bwMode="auto">
          <a:xfrm>
            <a:off x="533400" y="381000"/>
            <a:ext cx="8153400" cy="1295400"/>
          </a:xfrm>
          <a:prstGeom prst="rect">
            <a:avLst/>
          </a:prstGeom>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defRPr/>
            </a:pPr>
            <a:r>
              <a:rPr lang="en-US" sz="3600" b="1" kern="0" dirty="0">
                <a:solidFill>
                  <a:srgbClr val="FFFFFF"/>
                </a:solidFill>
                <a:latin typeface="Tahoma" pitchFamily="34" charset="0"/>
              </a:rPr>
              <a:t>7.  Training them to disrespect instructions given calmly</a:t>
            </a:r>
            <a:endParaRPr lang="en-US" sz="3600" kern="0" dirty="0">
              <a:solidFill>
                <a:srgbClr val="FFFFFF"/>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ipe(up)">
                                      <p:cBhvr>
                                        <p:cTn id="7" dur="500"/>
                                        <p:tgtEl>
                                          <p:spTgt spid="614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wipe(up)">
                                      <p:cBhvr>
                                        <p:cTn id="12" dur="500"/>
                                        <p:tgtEl>
                                          <p:spTgt spid="614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up)">
                                      <p:cBhvr>
                                        <p:cTn id="17" dur="500"/>
                                        <p:tgtEl>
                                          <p:spTgt spid="61443">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61443">
                                            <p:txEl>
                                              <p:pRg st="3" end="3"/>
                                            </p:txEl>
                                          </p:spTgt>
                                        </p:tgtEl>
                                        <p:attrNameLst>
                                          <p:attrName>style.visibility</p:attrName>
                                        </p:attrNameLst>
                                      </p:cBhvr>
                                      <p:to>
                                        <p:strVal val="visible"/>
                                      </p:to>
                                    </p:set>
                                    <p:animEffect transition="in" filter="wipe(up)">
                                      <p:cBhvr>
                                        <p:cTn id="20" dur="500"/>
                                        <p:tgtEl>
                                          <p:spTgt spid="61443">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61443">
                                            <p:txEl>
                                              <p:pRg st="4" end="4"/>
                                            </p:txEl>
                                          </p:spTgt>
                                        </p:tgtEl>
                                        <p:attrNameLst>
                                          <p:attrName>style.visibility</p:attrName>
                                        </p:attrNameLst>
                                      </p:cBhvr>
                                      <p:to>
                                        <p:strVal val="visible"/>
                                      </p:to>
                                    </p:set>
                                    <p:animEffect transition="in" filter="wipe(up)">
                                      <p:cBhvr>
                                        <p:cTn id="23" dur="500"/>
                                        <p:tgtEl>
                                          <p:spTgt spid="61443">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61443">
                                            <p:txEl>
                                              <p:pRg st="5" end="5"/>
                                            </p:txEl>
                                          </p:spTgt>
                                        </p:tgtEl>
                                        <p:attrNameLst>
                                          <p:attrName>style.visibility</p:attrName>
                                        </p:attrNameLst>
                                      </p:cBhvr>
                                      <p:to>
                                        <p:strVal val="visible"/>
                                      </p:to>
                                    </p:set>
                                    <p:animEffect transition="in" filter="wipe(up)">
                                      <p:cBhvr>
                                        <p:cTn id="26" dur="500"/>
                                        <p:tgtEl>
                                          <p:spTgt spid="61443">
                                            <p:txEl>
                                              <p:pRg st="5" end="5"/>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61443">
                                            <p:txEl>
                                              <p:pRg st="6" end="6"/>
                                            </p:txEl>
                                          </p:spTgt>
                                        </p:tgtEl>
                                        <p:attrNameLst>
                                          <p:attrName>style.visibility</p:attrName>
                                        </p:attrNameLst>
                                      </p:cBhvr>
                                      <p:to>
                                        <p:strVal val="visible"/>
                                      </p:to>
                                    </p:set>
                                    <p:animEffect transition="in" filter="wipe(up)">
                                      <p:cBhvr>
                                        <p:cTn id="29" dur="500"/>
                                        <p:tgtEl>
                                          <p:spTgt spid="614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381000"/>
            <a:ext cx="81534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a:solidFill>
                  <a:schemeClr val="bg1"/>
                </a:solidFill>
                <a:latin typeface="Tahoma" pitchFamily="34" charset="0"/>
              </a:rPr>
              <a:t>8</a:t>
            </a:r>
            <a:r>
              <a:rPr lang="en-US" sz="3600" b="1" dirty="0" smtClean="0">
                <a:solidFill>
                  <a:schemeClr val="bg1"/>
                </a:solidFill>
                <a:latin typeface="Tahoma" pitchFamily="34" charset="0"/>
              </a:rPr>
              <a:t>.  </a:t>
            </a:r>
            <a:r>
              <a:rPr lang="en-US" sz="3600" b="1" dirty="0">
                <a:solidFill>
                  <a:schemeClr val="bg1"/>
                </a:solidFill>
                <a:latin typeface="Tahoma" pitchFamily="34" charset="0"/>
              </a:rPr>
              <a:t>failing to use rod AND reproof</a:t>
            </a:r>
            <a:endParaRPr lang="en-US" sz="3600" dirty="0">
              <a:solidFill>
                <a:schemeClr val="bg1"/>
              </a:solidFill>
              <a:latin typeface="Tahoma" pitchFamily="34" charset="0"/>
            </a:endParaRPr>
          </a:p>
        </p:txBody>
      </p:sp>
      <p:sp>
        <p:nvSpPr>
          <p:cNvPr id="19459" name="Rectangle 3"/>
          <p:cNvSpPr>
            <a:spLocks noGrp="1" noChangeArrowheads="1"/>
          </p:cNvSpPr>
          <p:nvPr>
            <p:ph type="body" idx="1"/>
          </p:nvPr>
        </p:nvSpPr>
        <p:spPr>
          <a:xfrm>
            <a:off x="381000" y="1828800"/>
            <a:ext cx="8534400" cy="4572000"/>
          </a:xfrm>
        </p:spPr>
        <p:txBody>
          <a:bodyPr/>
          <a:lstStyle/>
          <a:p>
            <a:r>
              <a:rPr lang="en-US" b="1" dirty="0">
                <a:latin typeface="Arial" charset="0"/>
              </a:rPr>
              <a:t>Just rod? [learns… what?]</a:t>
            </a:r>
          </a:p>
          <a:p>
            <a:r>
              <a:rPr lang="en-US" b="1" dirty="0">
                <a:latin typeface="Arial" charset="0"/>
              </a:rPr>
              <a:t>Just reproof? [kid at </a:t>
            </a:r>
            <a:r>
              <a:rPr lang="en-US" b="1" dirty="0" err="1">
                <a:latin typeface="Arial" charset="0"/>
              </a:rPr>
              <a:t>walmart</a:t>
            </a:r>
            <a:r>
              <a:rPr lang="en-US" b="1" dirty="0">
                <a:latin typeface="Arial" charset="0"/>
              </a:rPr>
              <a:t>]</a:t>
            </a:r>
          </a:p>
          <a:p>
            <a:r>
              <a:rPr lang="en-US" b="1" dirty="0">
                <a:latin typeface="Arial" charset="0"/>
              </a:rPr>
              <a:t>value in “the lecture” </a:t>
            </a:r>
          </a:p>
          <a:p>
            <a:pPr lvl="1"/>
            <a:r>
              <a:rPr lang="en-US" sz="3200" b="1" dirty="0">
                <a:latin typeface="Arial" charset="0"/>
              </a:rPr>
              <a:t>conscience</a:t>
            </a:r>
          </a:p>
          <a:p>
            <a:pPr lvl="1"/>
            <a:r>
              <a:rPr lang="en-US" sz="3200" b="1" dirty="0">
                <a:latin typeface="Arial" charset="0"/>
              </a:rPr>
              <a:t>anticipation</a:t>
            </a:r>
          </a:p>
          <a:p>
            <a:r>
              <a:rPr lang="en-US" b="1" dirty="0">
                <a:latin typeface="Arial" charset="0"/>
              </a:rPr>
              <a:t>“The </a:t>
            </a:r>
            <a:r>
              <a:rPr lang="en-US" b="1" dirty="0">
                <a:solidFill>
                  <a:schemeClr val="accent2"/>
                </a:solidFill>
                <a:latin typeface="Arial Black" pitchFamily="34" charset="0"/>
              </a:rPr>
              <a:t>rod </a:t>
            </a:r>
            <a:r>
              <a:rPr lang="en-US" b="1" u="sng" dirty="0">
                <a:solidFill>
                  <a:schemeClr val="accent2"/>
                </a:solidFill>
                <a:latin typeface="Arial Black" pitchFamily="34" charset="0"/>
              </a:rPr>
              <a:t>and</a:t>
            </a:r>
            <a:r>
              <a:rPr lang="en-US" b="1" dirty="0">
                <a:solidFill>
                  <a:schemeClr val="accent2"/>
                </a:solidFill>
                <a:latin typeface="Arial Black" pitchFamily="34" charset="0"/>
              </a:rPr>
              <a:t> reproof</a:t>
            </a:r>
            <a:r>
              <a:rPr lang="en-US" b="1" dirty="0">
                <a:latin typeface="Arial Black" pitchFamily="34" charset="0"/>
              </a:rPr>
              <a:t> </a:t>
            </a:r>
            <a:r>
              <a:rPr lang="en-US" b="1" dirty="0">
                <a:latin typeface="Arial" charset="0"/>
              </a:rPr>
              <a:t>bring wisdom, but a child who gets his own way brings shame to his mother” </a:t>
            </a:r>
            <a:r>
              <a:rPr lang="en-US" b="1" dirty="0">
                <a:solidFill>
                  <a:schemeClr val="accent2"/>
                </a:solidFill>
                <a:latin typeface="Arial" charset="0"/>
              </a:rPr>
              <a:t>  	</a:t>
            </a:r>
            <a:r>
              <a:rPr lang="en-US" b="1" dirty="0">
                <a:solidFill>
                  <a:schemeClr val="accent2"/>
                </a:solidFill>
                <a:latin typeface="Arial Black" pitchFamily="34" charset="0"/>
              </a:rPr>
              <a:t>Prov. 29.15</a:t>
            </a:r>
            <a:r>
              <a:rPr lang="en-US" b="1" dirty="0">
                <a:latin typeface="Arial Black" pitchFamily="34" charset="0"/>
              </a:rPr>
              <a:t> 	            </a:t>
            </a:r>
            <a:endParaRPr lang="en-US" b="1" dirty="0">
              <a:solidFill>
                <a:schemeClr val="accent2"/>
              </a:solidFill>
              <a:latin typeface="Arial Black" pitchFamily="34" charset="0"/>
            </a:endParaRPr>
          </a:p>
          <a:p>
            <a:endParaRPr lang="en-US" b="1" dirty="0">
              <a:solidFill>
                <a:schemeClr val="accent2"/>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up)">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up)">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up)">
                                      <p:cBhvr>
                                        <p:cTn id="17" dur="500"/>
                                        <p:tgtEl>
                                          <p:spTgt spid="19459">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9459">
                                            <p:txEl>
                                              <p:pRg st="3" end="3"/>
                                            </p:txEl>
                                          </p:spTgt>
                                        </p:tgtEl>
                                        <p:attrNameLst>
                                          <p:attrName>style.visibility</p:attrName>
                                        </p:attrNameLst>
                                      </p:cBhvr>
                                      <p:to>
                                        <p:strVal val="visible"/>
                                      </p:to>
                                    </p:set>
                                    <p:animEffect transition="in" filter="wipe(up)">
                                      <p:cBhvr>
                                        <p:cTn id="20" dur="500"/>
                                        <p:tgtEl>
                                          <p:spTgt spid="19459">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wipe(up)">
                                      <p:cBhvr>
                                        <p:cTn id="23" dur="500"/>
                                        <p:tgtEl>
                                          <p:spTgt spid="1945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9459">
                                            <p:txEl>
                                              <p:pRg st="5" end="5"/>
                                            </p:txEl>
                                          </p:spTgt>
                                        </p:tgtEl>
                                        <p:attrNameLst>
                                          <p:attrName>style.visibility</p:attrName>
                                        </p:attrNameLst>
                                      </p:cBhvr>
                                      <p:to>
                                        <p:strVal val="visible"/>
                                      </p:to>
                                    </p:set>
                                    <p:animEffect transition="in" filter="wipe(up)">
                                      <p:cBhvr>
                                        <p:cTn id="28"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381000"/>
            <a:ext cx="8153400" cy="1371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a:solidFill>
                  <a:schemeClr val="bg1"/>
                </a:solidFill>
                <a:latin typeface="Tahoma" pitchFamily="34" charset="0"/>
              </a:rPr>
              <a:t>9</a:t>
            </a:r>
            <a:r>
              <a:rPr lang="en-US" sz="3600" b="1" dirty="0" smtClean="0">
                <a:solidFill>
                  <a:schemeClr val="bg1"/>
                </a:solidFill>
                <a:latin typeface="Tahoma" pitchFamily="34" charset="0"/>
              </a:rPr>
              <a:t>.  </a:t>
            </a:r>
            <a:r>
              <a:rPr lang="en-US" sz="3600" b="1" dirty="0">
                <a:solidFill>
                  <a:schemeClr val="bg1"/>
                </a:solidFill>
                <a:latin typeface="Tahoma" pitchFamily="34" charset="0"/>
              </a:rPr>
              <a:t>fathers “</a:t>
            </a:r>
            <a:r>
              <a:rPr lang="en-US" sz="3600" b="1" dirty="0" smtClean="0">
                <a:solidFill>
                  <a:schemeClr val="bg1"/>
                </a:solidFill>
                <a:latin typeface="Tahoma" pitchFamily="34" charset="0"/>
              </a:rPr>
              <a:t>discouraging,” </a:t>
            </a:r>
            <a:r>
              <a:rPr lang="en-US" sz="3600" b="1" dirty="0">
                <a:solidFill>
                  <a:schemeClr val="bg1"/>
                </a:solidFill>
                <a:latin typeface="Tahoma" pitchFamily="34" charset="0"/>
              </a:rPr>
              <a:t>			</a:t>
            </a:r>
            <a:r>
              <a:rPr lang="en-US" sz="3600" b="1" dirty="0" smtClean="0">
                <a:solidFill>
                  <a:schemeClr val="bg1"/>
                </a:solidFill>
                <a:latin typeface="Tahoma" pitchFamily="34" charset="0"/>
              </a:rPr>
              <a:t>“provoking </a:t>
            </a:r>
            <a:r>
              <a:rPr lang="en-US" sz="3600" b="1" dirty="0">
                <a:solidFill>
                  <a:schemeClr val="bg1"/>
                </a:solidFill>
                <a:latin typeface="Tahoma" pitchFamily="34" charset="0"/>
              </a:rPr>
              <a:t>to </a:t>
            </a:r>
            <a:r>
              <a:rPr lang="en-US" sz="3600" b="1" dirty="0" smtClean="0">
                <a:solidFill>
                  <a:schemeClr val="bg1"/>
                </a:solidFill>
                <a:latin typeface="Tahoma" pitchFamily="34" charset="0"/>
              </a:rPr>
              <a:t>wrath”</a:t>
            </a:r>
            <a:endParaRPr lang="en-US" sz="3600" dirty="0">
              <a:solidFill>
                <a:schemeClr val="bg1"/>
              </a:solidFill>
              <a:latin typeface="Tahoma" pitchFamily="34" charset="0"/>
            </a:endParaRPr>
          </a:p>
        </p:txBody>
      </p:sp>
      <p:sp>
        <p:nvSpPr>
          <p:cNvPr id="29699" name="Rectangle 3"/>
          <p:cNvSpPr>
            <a:spLocks noGrp="1" noChangeArrowheads="1"/>
          </p:cNvSpPr>
          <p:nvPr>
            <p:ph type="body" idx="1"/>
          </p:nvPr>
        </p:nvSpPr>
        <p:spPr>
          <a:xfrm>
            <a:off x="0" y="1981200"/>
            <a:ext cx="8839200" cy="4800600"/>
          </a:xfrm>
        </p:spPr>
        <p:txBody>
          <a:bodyPr/>
          <a:lstStyle/>
          <a:p>
            <a:r>
              <a:rPr lang="en-US" sz="3000" b="1" dirty="0">
                <a:latin typeface="Arial" charset="0"/>
              </a:rPr>
              <a:t>“Fathers, provoke not your children, that they be not discouraged”           	</a:t>
            </a:r>
            <a:r>
              <a:rPr lang="en-US" sz="3000" b="1" dirty="0">
                <a:solidFill>
                  <a:schemeClr val="accent2"/>
                </a:solidFill>
                <a:latin typeface="Arial" charset="0"/>
              </a:rPr>
              <a:t>-Col. 3.21</a:t>
            </a:r>
          </a:p>
          <a:p>
            <a:r>
              <a:rPr lang="en-US" sz="3000" b="1" dirty="0">
                <a:latin typeface="Arial" charset="0"/>
              </a:rPr>
              <a:t>“fathers, provoke not your children to wrath: but nurture them in the </a:t>
            </a:r>
            <a:r>
              <a:rPr lang="en-US" sz="3000" b="1" dirty="0" err="1">
                <a:latin typeface="Arial" charset="0"/>
              </a:rPr>
              <a:t>cahstening</a:t>
            </a:r>
            <a:r>
              <a:rPr lang="en-US" sz="3000" b="1" dirty="0">
                <a:latin typeface="Arial" charset="0"/>
              </a:rPr>
              <a:t> and admonition of the Lord”    	</a:t>
            </a:r>
            <a:r>
              <a:rPr lang="en-US" sz="3000" b="1" dirty="0" smtClean="0">
                <a:solidFill>
                  <a:schemeClr val="accent2"/>
                </a:solidFill>
                <a:latin typeface="Arial" charset="0"/>
              </a:rPr>
              <a:t>-</a:t>
            </a:r>
            <a:r>
              <a:rPr lang="en-US" sz="3000" b="1" dirty="0">
                <a:solidFill>
                  <a:schemeClr val="accent2"/>
                </a:solidFill>
                <a:latin typeface="Arial" charset="0"/>
              </a:rPr>
              <a:t>Eph.6.4</a:t>
            </a:r>
          </a:p>
          <a:p>
            <a:r>
              <a:rPr lang="en-US" sz="3000" b="1" dirty="0">
                <a:solidFill>
                  <a:srgbClr val="FF0000"/>
                </a:solidFill>
                <a:latin typeface="Arial" charset="0"/>
              </a:rPr>
              <a:t>criticism … or nothing</a:t>
            </a:r>
          </a:p>
          <a:p>
            <a:r>
              <a:rPr lang="en-US" sz="3000" b="1" dirty="0">
                <a:solidFill>
                  <a:srgbClr val="FF0000"/>
                </a:solidFill>
                <a:latin typeface="Arial" charset="0"/>
              </a:rPr>
              <a:t>expecting talents beyond their capacity</a:t>
            </a:r>
          </a:p>
          <a:p>
            <a:r>
              <a:rPr lang="en-US" sz="3000" b="1" dirty="0">
                <a:solidFill>
                  <a:srgbClr val="FF0000"/>
                </a:solidFill>
                <a:latin typeface="Arial" charset="0"/>
              </a:rPr>
              <a:t>fluctuating boundaries based on your mood [</a:t>
            </a:r>
            <a:r>
              <a:rPr lang="en-US" sz="3000" b="1" dirty="0" err="1">
                <a:solidFill>
                  <a:srgbClr val="FF0000"/>
                </a:solidFill>
                <a:latin typeface="Arial" charset="0"/>
              </a:rPr>
              <a:t>Illust</a:t>
            </a:r>
            <a:r>
              <a:rPr lang="en-US" sz="3000" b="1" dirty="0">
                <a:solidFill>
                  <a:srgbClr val="FF0000"/>
                </a:solidFill>
                <a:latin typeface="Arial" charset="0"/>
              </a:rPr>
              <a:t>.: cattle fence]</a:t>
            </a:r>
            <a:endParaRPr lang="en-US" sz="3000" b="1" dirty="0">
              <a:solidFill>
                <a:schemeClr val="accent2"/>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up)">
                                      <p:cBhvr>
                                        <p:cTn id="7" dur="5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up)">
                                      <p:cBhvr>
                                        <p:cTn id="12" dur="500"/>
                                        <p:tgtEl>
                                          <p:spTgt spid="296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ipe(up)">
                                      <p:cBhvr>
                                        <p:cTn id="17" dur="500"/>
                                        <p:tgtEl>
                                          <p:spTgt spid="296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wipe(up)">
                                      <p:cBhvr>
                                        <p:cTn id="22" dur="500"/>
                                        <p:tgtEl>
                                          <p:spTgt spid="296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wipe(up)">
                                      <p:cBhvr>
                                        <p:cTn id="2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0" y="1371600"/>
            <a:ext cx="9144000" cy="5029200"/>
          </a:xfrm>
        </p:spPr>
        <p:txBody>
          <a:bodyPr/>
          <a:lstStyle/>
          <a:p>
            <a:r>
              <a:rPr lang="en-US" sz="2800" b="1" dirty="0" smtClean="0">
                <a:solidFill>
                  <a:srgbClr val="0000CC"/>
                </a:solidFill>
                <a:latin typeface="Arial Narrow" pitchFamily="34" charset="0"/>
              </a:rPr>
              <a:t>rejoice</a:t>
            </a:r>
            <a:r>
              <a:rPr lang="en-US" sz="2800" b="1" dirty="0" smtClean="0">
                <a:latin typeface="Arial Narrow" pitchFamily="34" charset="0"/>
              </a:rPr>
              <a:t> in the wife of your youth.</a:t>
            </a:r>
            <a:r>
              <a:rPr lang="en-US" sz="2800" b="1" dirty="0" smtClean="0"/>
              <a:t> </a:t>
            </a:r>
            <a:r>
              <a:rPr lang="en-US" sz="2800" b="1" dirty="0" smtClean="0">
                <a:solidFill>
                  <a:schemeClr val="accent2"/>
                </a:solidFill>
                <a:latin typeface="Arial Narrow" pitchFamily="34" charset="0"/>
              </a:rPr>
              <a:t>Prov. 5.18</a:t>
            </a:r>
          </a:p>
          <a:p>
            <a:r>
              <a:rPr lang="en-US" sz="2800" b="1" dirty="0" smtClean="0">
                <a:latin typeface="Arial Narrow" pitchFamily="34" charset="0"/>
              </a:rPr>
              <a:t>The father of the righteous will greatly </a:t>
            </a:r>
            <a:r>
              <a:rPr lang="en-US" sz="2800" b="1" dirty="0" smtClean="0">
                <a:solidFill>
                  <a:srgbClr val="0000CC"/>
                </a:solidFill>
                <a:latin typeface="Arial Narrow" pitchFamily="34" charset="0"/>
              </a:rPr>
              <a:t>rejoice</a:t>
            </a:r>
            <a:r>
              <a:rPr lang="en-US" sz="2800" b="1" dirty="0" smtClean="0">
                <a:latin typeface="Arial Narrow" pitchFamily="34" charset="0"/>
              </a:rPr>
              <a:t>; And he ...will have </a:t>
            </a:r>
            <a:r>
              <a:rPr lang="en-US" sz="2800" b="1" dirty="0" smtClean="0">
                <a:solidFill>
                  <a:srgbClr val="0000CC"/>
                </a:solidFill>
                <a:latin typeface="Arial Narrow" pitchFamily="34" charset="0"/>
              </a:rPr>
              <a:t>joy</a:t>
            </a:r>
            <a:r>
              <a:rPr lang="en-US" sz="2800" b="1" dirty="0" smtClean="0">
                <a:latin typeface="Arial Narrow" pitchFamily="34" charset="0"/>
              </a:rPr>
              <a:t> of him. Let your father and your mother be </a:t>
            </a:r>
            <a:r>
              <a:rPr lang="en-US" sz="2800" b="1" dirty="0" smtClean="0">
                <a:solidFill>
                  <a:srgbClr val="0000CC"/>
                </a:solidFill>
                <a:latin typeface="Arial Narrow" pitchFamily="34" charset="0"/>
              </a:rPr>
              <a:t>glad</a:t>
            </a:r>
            <a:r>
              <a:rPr lang="en-US" sz="2800" b="1" dirty="0" smtClean="0">
                <a:latin typeface="Arial Narrow" pitchFamily="34" charset="0"/>
              </a:rPr>
              <a:t>, And let her </a:t>
            </a:r>
            <a:r>
              <a:rPr lang="en-US" sz="2800" b="1" dirty="0" smtClean="0">
                <a:solidFill>
                  <a:srgbClr val="0000CC"/>
                </a:solidFill>
                <a:latin typeface="Arial Narrow" pitchFamily="34" charset="0"/>
              </a:rPr>
              <a:t>rejoice </a:t>
            </a:r>
            <a:r>
              <a:rPr lang="en-US" sz="2800" b="1" dirty="0" smtClean="0">
                <a:latin typeface="Arial Narrow" pitchFamily="34" charset="0"/>
              </a:rPr>
              <a:t>who gave birth to you. </a:t>
            </a:r>
            <a:r>
              <a:rPr lang="en-US" sz="2800" b="1" dirty="0" smtClean="0">
                <a:solidFill>
                  <a:schemeClr val="accent2"/>
                </a:solidFill>
                <a:latin typeface="Arial Narrow" pitchFamily="34" charset="0"/>
              </a:rPr>
              <a:t>Prov. 23.24-25</a:t>
            </a:r>
          </a:p>
          <a:p>
            <a:r>
              <a:rPr lang="en-US" sz="2800" b="1" dirty="0" smtClean="0">
                <a:latin typeface="Arial Narrow" pitchFamily="34" charset="0"/>
              </a:rPr>
              <a:t>A</a:t>
            </a:r>
            <a:r>
              <a:rPr lang="en-US" sz="2800" b="1" dirty="0" smtClean="0">
                <a:solidFill>
                  <a:srgbClr val="0000CC"/>
                </a:solidFill>
                <a:latin typeface="Arial Narrow" pitchFamily="34" charset="0"/>
              </a:rPr>
              <a:t> joyful </a:t>
            </a:r>
            <a:r>
              <a:rPr lang="en-US" sz="2800" b="1" dirty="0" smtClean="0">
                <a:latin typeface="Arial Narrow" pitchFamily="34" charset="0"/>
              </a:rPr>
              <a:t>heart makes a cheerful face, But when the heart is sad, the spirit is broken... a </a:t>
            </a:r>
            <a:r>
              <a:rPr lang="en-US" sz="2800" b="1" dirty="0" smtClean="0">
                <a:solidFill>
                  <a:srgbClr val="0000CC"/>
                </a:solidFill>
                <a:latin typeface="Arial Narrow" pitchFamily="34" charset="0"/>
              </a:rPr>
              <a:t>cheerful</a:t>
            </a:r>
            <a:r>
              <a:rPr lang="en-US" sz="2800" b="1" dirty="0" smtClean="0">
                <a:latin typeface="Arial Narrow" pitchFamily="34" charset="0"/>
              </a:rPr>
              <a:t> heart </a:t>
            </a:r>
            <a:r>
              <a:rPr lang="en-US" sz="2800" b="1" i="1" dirty="0" smtClean="0">
                <a:latin typeface="Arial Narrow" pitchFamily="34" charset="0"/>
              </a:rPr>
              <a:t>has</a:t>
            </a:r>
            <a:r>
              <a:rPr lang="en-US" sz="2800" b="1" dirty="0" smtClean="0">
                <a:latin typeface="Arial Narrow" pitchFamily="34" charset="0"/>
              </a:rPr>
              <a:t> a continual feast…  Better is a dish of vegetables </a:t>
            </a:r>
            <a:r>
              <a:rPr lang="en-US" sz="2800" b="1" dirty="0" smtClean="0">
                <a:solidFill>
                  <a:srgbClr val="0000CC"/>
                </a:solidFill>
                <a:latin typeface="Arial Narrow" pitchFamily="34" charset="0"/>
              </a:rPr>
              <a:t>where love is</a:t>
            </a:r>
            <a:r>
              <a:rPr lang="en-US" sz="2800" b="1" dirty="0" smtClean="0">
                <a:latin typeface="Arial Narrow" pitchFamily="34" charset="0"/>
              </a:rPr>
              <a:t> Than a fattened ox </a:t>
            </a:r>
            <a:r>
              <a:rPr lang="en-US" sz="2800" b="1" i="1" dirty="0" smtClean="0">
                <a:latin typeface="Arial Narrow" pitchFamily="34" charset="0"/>
              </a:rPr>
              <a:t>served</a:t>
            </a:r>
            <a:r>
              <a:rPr lang="en-US" sz="2800" b="1" dirty="0" smtClean="0">
                <a:latin typeface="Arial Narrow" pitchFamily="34" charset="0"/>
              </a:rPr>
              <a:t> with hatred. </a:t>
            </a:r>
            <a:r>
              <a:rPr lang="en-US" sz="2800" b="1" dirty="0" smtClean="0">
                <a:solidFill>
                  <a:schemeClr val="accent2"/>
                </a:solidFill>
                <a:latin typeface="Arial Narrow" pitchFamily="34" charset="0"/>
              </a:rPr>
              <a:t>Prov. 13.15-17</a:t>
            </a:r>
            <a:r>
              <a:rPr lang="en-US" sz="1600" b="1" dirty="0" smtClean="0">
                <a:solidFill>
                  <a:schemeClr val="accent2"/>
                </a:solidFill>
                <a:latin typeface="Arial Narrow" pitchFamily="34" charset="0"/>
              </a:rPr>
              <a:t>nasb</a:t>
            </a:r>
            <a:endParaRPr lang="en-US" sz="2800" b="1" dirty="0" smtClean="0">
              <a:solidFill>
                <a:schemeClr val="accent2"/>
              </a:solidFill>
              <a:latin typeface="Arial Narrow" pitchFamily="34" charset="0"/>
            </a:endParaRPr>
          </a:p>
          <a:p>
            <a:r>
              <a:rPr lang="en-US" sz="2800" b="1" dirty="0" smtClean="0">
                <a:latin typeface="Arial Narrow" pitchFamily="34" charset="0"/>
              </a:rPr>
              <a:t>the </a:t>
            </a:r>
            <a:r>
              <a:rPr lang="en-US" sz="2800" b="1" dirty="0" smtClean="0">
                <a:solidFill>
                  <a:srgbClr val="0000CC"/>
                </a:solidFill>
                <a:latin typeface="Arial Narrow" pitchFamily="34" charset="0"/>
              </a:rPr>
              <a:t>law of kindness</a:t>
            </a:r>
            <a:r>
              <a:rPr lang="en-US" sz="2800" b="1" dirty="0" smtClean="0">
                <a:latin typeface="Arial Narrow" pitchFamily="34" charset="0"/>
              </a:rPr>
              <a:t> is on her tongue.  </a:t>
            </a:r>
            <a:r>
              <a:rPr lang="en-US" sz="2800" b="1" dirty="0" smtClean="0">
                <a:solidFill>
                  <a:srgbClr val="0000CC"/>
                </a:solidFill>
                <a:latin typeface="Arial Narrow" pitchFamily="34" charset="0"/>
              </a:rPr>
              <a:t>Prov.31.26</a:t>
            </a:r>
            <a:endParaRPr lang="en-US" sz="2800" b="1" dirty="0" smtClean="0">
              <a:solidFill>
                <a:schemeClr val="accent2"/>
              </a:solidFill>
              <a:latin typeface="Arial Narrow" pitchFamily="34" charset="0"/>
            </a:endParaRPr>
          </a:p>
          <a:p>
            <a:r>
              <a:rPr lang="en-US" sz="2800" b="1" dirty="0" smtClean="0">
                <a:latin typeface="Arial Narrow" pitchFamily="34" charset="0"/>
              </a:rPr>
              <a:t>A </a:t>
            </a:r>
            <a:r>
              <a:rPr lang="en-US" sz="2800" b="1" dirty="0" smtClean="0">
                <a:solidFill>
                  <a:srgbClr val="0000CC"/>
                </a:solidFill>
                <a:latin typeface="Arial Narrow" pitchFamily="34" charset="0"/>
              </a:rPr>
              <a:t>joyful</a:t>
            </a:r>
            <a:r>
              <a:rPr lang="en-US" sz="2800" b="1" dirty="0" smtClean="0">
                <a:latin typeface="Arial Narrow" pitchFamily="34" charset="0"/>
              </a:rPr>
              <a:t> heart is good medicine, but a crushed spirit dries up the bones.</a:t>
            </a:r>
            <a:r>
              <a:rPr lang="en-US" sz="2800" b="1" dirty="0" smtClean="0"/>
              <a:t> </a:t>
            </a:r>
            <a:r>
              <a:rPr lang="en-US" sz="2800" b="1" dirty="0" smtClean="0">
                <a:solidFill>
                  <a:schemeClr val="accent2"/>
                </a:solidFill>
                <a:latin typeface="Arial Narrow" pitchFamily="34" charset="0"/>
              </a:rPr>
              <a:t>Prov. 17.22</a:t>
            </a:r>
            <a:r>
              <a:rPr lang="en-US" sz="1600" b="1" dirty="0" smtClean="0">
                <a:solidFill>
                  <a:schemeClr val="accent2"/>
                </a:solidFill>
                <a:latin typeface="Arial Narrow" pitchFamily="34" charset="0"/>
              </a:rPr>
              <a:t>esv</a:t>
            </a:r>
            <a:endParaRPr lang="en-US" sz="2800" b="1" dirty="0" smtClean="0"/>
          </a:p>
        </p:txBody>
      </p:sp>
      <p:sp>
        <p:nvSpPr>
          <p:cNvPr id="70660" name="AutoShape 4"/>
          <p:cNvSpPr>
            <a:spLocks noChangeArrowheads="1"/>
          </p:cNvSpPr>
          <p:nvPr/>
        </p:nvSpPr>
        <p:spPr bwMode="auto">
          <a:xfrm>
            <a:off x="3962400" y="6172200"/>
            <a:ext cx="5029200" cy="533400"/>
          </a:xfrm>
          <a:prstGeom prst="roundRect">
            <a:avLst>
              <a:gd name="adj" fmla="val 16667"/>
            </a:avLst>
          </a:prstGeom>
          <a:solidFill>
            <a:srgbClr val="0000CC"/>
          </a:solidFill>
          <a:ln w="9525">
            <a:solidFill>
              <a:schemeClr val="tx1"/>
            </a:solidFill>
            <a:round/>
            <a:headEnd/>
            <a:tailEnd/>
          </a:ln>
        </p:spPr>
        <p:txBody>
          <a:bodyPr wrap="none" anchor="ctr"/>
          <a:lstStyle/>
          <a:p>
            <a:pPr algn="ctr" eaLnBrk="0" fontAlgn="base" hangingPunct="0">
              <a:spcBef>
                <a:spcPct val="0"/>
              </a:spcBef>
              <a:spcAft>
                <a:spcPct val="0"/>
              </a:spcAft>
            </a:pPr>
            <a:r>
              <a:rPr lang="en-US" sz="2800" b="1" dirty="0">
                <a:solidFill>
                  <a:srgbClr val="FFFFFF"/>
                </a:solidFill>
                <a:latin typeface="Arial" charset="0"/>
              </a:rPr>
              <a:t>Ga.5.22   Love, Joy, Peace…</a:t>
            </a:r>
          </a:p>
        </p:txBody>
      </p:sp>
      <p:sp>
        <p:nvSpPr>
          <p:cNvPr id="6" name="Rectangle 2"/>
          <p:cNvSpPr txBox="1">
            <a:spLocks noChangeArrowheads="1"/>
          </p:cNvSpPr>
          <p:nvPr/>
        </p:nvSpPr>
        <p:spPr bwMode="auto">
          <a:xfrm>
            <a:off x="533400" y="228600"/>
            <a:ext cx="8153400" cy="1066800"/>
          </a:xfrm>
          <a:prstGeom prst="rect">
            <a:avLst/>
          </a:prstGeom>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defRPr/>
            </a:pPr>
            <a:r>
              <a:rPr lang="en-US" sz="3600" b="1" kern="0" dirty="0">
                <a:solidFill>
                  <a:srgbClr val="FFFFFF"/>
                </a:solidFill>
                <a:latin typeface="Tahoma" pitchFamily="34" charset="0"/>
              </a:rPr>
              <a:t>10.  failing to parent with joy</a:t>
            </a:r>
            <a:endParaRPr lang="en-US" sz="3600" kern="0" dirty="0">
              <a:solidFill>
                <a:srgbClr val="FFFFFF"/>
              </a:solidFill>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up)">
                                      <p:cBhvr>
                                        <p:cTn id="7" dur="500"/>
                                        <p:tgtEl>
                                          <p:spTgt spid="59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up)">
                                      <p:cBhvr>
                                        <p:cTn id="12" dur="500"/>
                                        <p:tgtEl>
                                          <p:spTgt spid="593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wipe(up)">
                                      <p:cBhvr>
                                        <p:cTn id="17" dur="500"/>
                                        <p:tgtEl>
                                          <p:spTgt spid="593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wipe(up)">
                                      <p:cBhvr>
                                        <p:cTn id="22" dur="500"/>
                                        <p:tgtEl>
                                          <p:spTgt spid="593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wipe(up)">
                                      <p:cBhvr>
                                        <p:cTn id="27"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228600"/>
            <a:ext cx="8153400" cy="1371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smtClean="0">
                <a:solidFill>
                  <a:schemeClr val="bg1"/>
                </a:solidFill>
                <a:latin typeface="Tahoma" pitchFamily="34" charset="0"/>
              </a:rPr>
              <a:t>11.   </a:t>
            </a:r>
            <a:r>
              <a:rPr lang="en-US" sz="3600" b="1" dirty="0">
                <a:solidFill>
                  <a:schemeClr val="bg1"/>
                </a:solidFill>
                <a:latin typeface="Tahoma" pitchFamily="34" charset="0"/>
              </a:rPr>
              <a:t>Settling for situation control 	instead of training the child.</a:t>
            </a:r>
            <a:endParaRPr lang="en-US" sz="3600" dirty="0">
              <a:solidFill>
                <a:schemeClr val="bg1"/>
              </a:solidFill>
              <a:latin typeface="Tahoma" pitchFamily="34" charset="0"/>
            </a:endParaRPr>
          </a:p>
        </p:txBody>
      </p:sp>
      <p:sp>
        <p:nvSpPr>
          <p:cNvPr id="20483" name="Rectangle 3"/>
          <p:cNvSpPr>
            <a:spLocks noGrp="1" noChangeArrowheads="1"/>
          </p:cNvSpPr>
          <p:nvPr>
            <p:ph type="body" idx="1"/>
          </p:nvPr>
        </p:nvSpPr>
        <p:spPr>
          <a:xfrm>
            <a:off x="0" y="1676400"/>
            <a:ext cx="9144000" cy="5181600"/>
          </a:xfrm>
        </p:spPr>
        <p:txBody>
          <a:bodyPr/>
          <a:lstStyle/>
          <a:p>
            <a:r>
              <a:rPr lang="en-US" sz="2800" b="1" dirty="0" err="1">
                <a:latin typeface="Arial" charset="0"/>
              </a:rPr>
              <a:t>twinkie</a:t>
            </a:r>
            <a:r>
              <a:rPr lang="en-US" sz="2800" b="1" dirty="0">
                <a:latin typeface="Arial" charset="0"/>
              </a:rPr>
              <a:t> brat 	  </a:t>
            </a:r>
            <a:r>
              <a:rPr lang="en-US" sz="2800" b="1" dirty="0" smtClean="0">
                <a:latin typeface="Arial" charset="0"/>
              </a:rPr>
              <a:t> </a:t>
            </a:r>
            <a:r>
              <a:rPr lang="en-US" sz="2000" b="1" dirty="0" smtClean="0">
                <a:latin typeface="Arial" charset="0"/>
              </a:rPr>
              <a:t>- </a:t>
            </a:r>
            <a:r>
              <a:rPr lang="en-US" sz="2000" b="1" dirty="0">
                <a:latin typeface="Arial" charset="0"/>
              </a:rPr>
              <a:t>Michael &amp; Debbie Pearl / </a:t>
            </a:r>
            <a:r>
              <a:rPr lang="en-US" sz="2000" b="1" u="sng" dirty="0">
                <a:latin typeface="Arial" charset="0"/>
              </a:rPr>
              <a:t>To Train up a Child</a:t>
            </a:r>
            <a:endParaRPr lang="en-US" sz="2400" b="1" dirty="0">
              <a:latin typeface="Arial" charset="0"/>
            </a:endParaRPr>
          </a:p>
          <a:p>
            <a:r>
              <a:rPr lang="en-US" sz="2800" b="1" dirty="0">
                <a:latin typeface="Arial" charset="0"/>
              </a:rPr>
              <a:t>Brianne &amp; the car </a:t>
            </a:r>
            <a:r>
              <a:rPr lang="en-US" sz="2800" b="1" dirty="0" smtClean="0">
                <a:latin typeface="Arial" charset="0"/>
              </a:rPr>
              <a:t>seat  /  Zach &amp; the pants</a:t>
            </a:r>
            <a:endParaRPr lang="en-US" sz="2800" b="1" dirty="0">
              <a:latin typeface="Arial" charset="0"/>
            </a:endParaRPr>
          </a:p>
          <a:p>
            <a:r>
              <a:rPr lang="en-US" sz="2800" b="1" dirty="0">
                <a:latin typeface="Arial" charset="0"/>
              </a:rPr>
              <a:t>“live altering experience”</a:t>
            </a:r>
          </a:p>
          <a:p>
            <a:pPr lvl="1"/>
            <a:r>
              <a:rPr lang="en-US" b="1" i="1" dirty="0">
                <a:latin typeface="Arial Narrow" pitchFamily="34" charset="0"/>
              </a:rPr>
              <a:t>nipped every defiance  / improved behavior / happier</a:t>
            </a:r>
          </a:p>
          <a:p>
            <a:r>
              <a:rPr lang="en-US" sz="2800" b="1" dirty="0" smtClean="0">
                <a:latin typeface="Arial" charset="0"/>
              </a:rPr>
              <a:t>MERE CONTROL  vs. TRAINING  (&amp; what  results?)</a:t>
            </a:r>
          </a:p>
          <a:p>
            <a:r>
              <a:rPr lang="en-US" sz="2800" b="1" dirty="0" smtClean="0">
                <a:latin typeface="Arial" charset="0"/>
              </a:rPr>
              <a:t>“</a:t>
            </a:r>
            <a:r>
              <a:rPr lang="en-US" sz="2800" b="1" u="sng" dirty="0">
                <a:solidFill>
                  <a:schemeClr val="accent2"/>
                </a:solidFill>
                <a:latin typeface="Arial Black" pitchFamily="34" charset="0"/>
              </a:rPr>
              <a:t>Train</a:t>
            </a:r>
            <a:r>
              <a:rPr lang="en-US" sz="2800" b="1" dirty="0">
                <a:solidFill>
                  <a:schemeClr val="accent2"/>
                </a:solidFill>
                <a:latin typeface="Arial Black" pitchFamily="34" charset="0"/>
              </a:rPr>
              <a:t> </a:t>
            </a:r>
            <a:r>
              <a:rPr lang="en-US" sz="2800" b="1" dirty="0">
                <a:latin typeface="Arial" charset="0"/>
              </a:rPr>
              <a:t>up a child in the way he should go, even when he is old he will not depart from it”  </a:t>
            </a:r>
            <a:r>
              <a:rPr lang="en-US" sz="2800" b="1" dirty="0" smtClean="0">
                <a:solidFill>
                  <a:schemeClr val="accent2"/>
                </a:solidFill>
                <a:latin typeface="Arial" charset="0"/>
              </a:rPr>
              <a:t>Pr.22.6</a:t>
            </a:r>
          </a:p>
          <a:p>
            <a:r>
              <a:rPr lang="en-US" sz="2800" b="1" dirty="0" smtClean="0">
                <a:solidFill>
                  <a:schemeClr val="accent2"/>
                </a:solidFill>
                <a:latin typeface="Arial" charset="0"/>
              </a:rPr>
              <a:t>           </a:t>
            </a:r>
            <a:r>
              <a:rPr lang="en-US" sz="4000" b="1" dirty="0" smtClean="0">
                <a:solidFill>
                  <a:schemeClr val="accent2"/>
                </a:solidFill>
                <a:latin typeface="Arial Black" pitchFamily="34" charset="0"/>
              </a:rPr>
              <a:t>TRAIN THEIR HEARTS</a:t>
            </a:r>
          </a:p>
          <a:p>
            <a:r>
              <a:rPr lang="en-US" sz="2800" b="1" dirty="0" smtClean="0">
                <a:latin typeface="Arial" charset="0"/>
              </a:rPr>
              <a:t>“</a:t>
            </a:r>
            <a:r>
              <a:rPr lang="en-US" sz="2800" b="1" dirty="0">
                <a:latin typeface="Arial" charset="0"/>
              </a:rPr>
              <a:t>still standing up on the inside”? … job’s not done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up)">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ipe(up)">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wipe(up)">
                                      <p:cBhvr>
                                        <p:cTn id="17" dur="500"/>
                                        <p:tgtEl>
                                          <p:spTgt spid="20483">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20483">
                                            <p:txEl>
                                              <p:pRg st="3" end="3"/>
                                            </p:txEl>
                                          </p:spTgt>
                                        </p:tgtEl>
                                        <p:attrNameLst>
                                          <p:attrName>style.visibility</p:attrName>
                                        </p:attrNameLst>
                                      </p:cBhvr>
                                      <p:to>
                                        <p:strVal val="visible"/>
                                      </p:to>
                                    </p:set>
                                    <p:animEffect transition="in" filter="wipe(up)">
                                      <p:cBhvr>
                                        <p:cTn id="20" dur="500"/>
                                        <p:tgtEl>
                                          <p:spTgt spid="2048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Effect transition="in" filter="wipe(up)">
                                      <p:cBhvr>
                                        <p:cTn id="25" dur="500"/>
                                        <p:tgtEl>
                                          <p:spTgt spid="2048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20483">
                                            <p:txEl>
                                              <p:pRg st="5" end="5"/>
                                            </p:txEl>
                                          </p:spTgt>
                                        </p:tgtEl>
                                        <p:attrNameLst>
                                          <p:attrName>style.visibility</p:attrName>
                                        </p:attrNameLst>
                                      </p:cBhvr>
                                      <p:to>
                                        <p:strVal val="visible"/>
                                      </p:to>
                                    </p:set>
                                    <p:animEffect transition="in" filter="wipe(up)">
                                      <p:cBhvr>
                                        <p:cTn id="30" dur="500"/>
                                        <p:tgtEl>
                                          <p:spTgt spid="2048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20483">
                                            <p:txEl>
                                              <p:pRg st="6" end="6"/>
                                            </p:txEl>
                                          </p:spTgt>
                                        </p:tgtEl>
                                        <p:attrNameLst>
                                          <p:attrName>style.visibility</p:attrName>
                                        </p:attrNameLst>
                                      </p:cBhvr>
                                      <p:to>
                                        <p:strVal val="visible"/>
                                      </p:to>
                                    </p:set>
                                    <p:animEffect transition="in" filter="wipe(up)">
                                      <p:cBhvr>
                                        <p:cTn id="35" dur="500"/>
                                        <p:tgtEl>
                                          <p:spTgt spid="2048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20483">
                                            <p:txEl>
                                              <p:pRg st="7" end="7"/>
                                            </p:txEl>
                                          </p:spTgt>
                                        </p:tgtEl>
                                        <p:attrNameLst>
                                          <p:attrName>style.visibility</p:attrName>
                                        </p:attrNameLst>
                                      </p:cBhvr>
                                      <p:to>
                                        <p:strVal val="visible"/>
                                      </p:to>
                                    </p:set>
                                    <p:animEffect transition="in" filter="wipe(up)">
                                      <p:cBhvr>
                                        <p:cTn id="40" dur="5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28600"/>
            <a:ext cx="7772400" cy="1143000"/>
          </a:xfrm>
          <a:solidFill>
            <a:schemeClr val="accent2"/>
          </a:solidFill>
          <a:ln>
            <a:solidFill>
              <a:schemeClr val="tx2"/>
            </a:solidFill>
          </a:ln>
          <a:effectLst>
            <a:outerShdw dist="107763" dir="2700000" algn="ctr" rotWithShape="0">
              <a:schemeClr val="bg2"/>
            </a:outerShdw>
          </a:effectLst>
        </p:spPr>
        <p:txBody>
          <a:bodyPr/>
          <a:lstStyle/>
          <a:p>
            <a:pPr algn="l">
              <a:defRPr/>
            </a:pPr>
            <a:r>
              <a:rPr lang="en-US" sz="4800" b="1" smtClean="0">
                <a:solidFill>
                  <a:schemeClr val="bg1"/>
                </a:solidFill>
                <a:effectLst>
                  <a:outerShdw blurRad="38100" dist="38100" dir="2700000" algn="tl">
                    <a:srgbClr val="000000"/>
                  </a:outerShdw>
                </a:effectLst>
                <a:latin typeface="Arial" charset="0"/>
              </a:rPr>
              <a:t>PARENTS</a:t>
            </a:r>
            <a:endParaRPr lang="en-US" sz="4800" b="1" smtClean="0">
              <a:latin typeface="Arial" charset="0"/>
            </a:endParaRPr>
          </a:p>
        </p:txBody>
      </p:sp>
      <p:sp>
        <p:nvSpPr>
          <p:cNvPr id="38915" name="Rectangle 3"/>
          <p:cNvSpPr>
            <a:spLocks noGrp="1" noChangeArrowheads="1"/>
          </p:cNvSpPr>
          <p:nvPr>
            <p:ph type="body" idx="1"/>
          </p:nvPr>
        </p:nvSpPr>
        <p:spPr>
          <a:xfrm>
            <a:off x="0" y="1600200"/>
            <a:ext cx="9144000" cy="5257800"/>
          </a:xfrm>
          <a:solidFill>
            <a:schemeClr val="tx1"/>
          </a:solidFill>
        </p:spPr>
        <p:txBody>
          <a:bodyPr/>
          <a:lstStyle/>
          <a:p>
            <a:pPr algn="ctr">
              <a:buFontTx/>
              <a:buNone/>
            </a:pPr>
            <a:r>
              <a:rPr lang="en-US" sz="3600" b="1" smtClean="0">
                <a:solidFill>
                  <a:schemeClr val="bg1"/>
                </a:solidFill>
                <a:latin typeface="Arial" charset="0"/>
              </a:rPr>
              <a:t>Take the time…</a:t>
            </a:r>
          </a:p>
          <a:p>
            <a:pPr>
              <a:buFontTx/>
              <a:buNone/>
            </a:pPr>
            <a:endParaRPr lang="en-US" sz="3600" b="1" smtClean="0">
              <a:solidFill>
                <a:schemeClr val="bg1"/>
              </a:solidFill>
              <a:latin typeface="Arial" charset="0"/>
            </a:endParaRPr>
          </a:p>
          <a:p>
            <a:r>
              <a:rPr lang="en-US" sz="3600" b="1" smtClean="0">
                <a:solidFill>
                  <a:schemeClr val="bg1"/>
                </a:solidFill>
                <a:latin typeface="Arial Black" pitchFamily="34" charset="0"/>
              </a:rPr>
              <a:t>       Teach</a:t>
            </a:r>
            <a:r>
              <a:rPr lang="en-US" sz="3600" b="1" smtClean="0">
                <a:solidFill>
                  <a:schemeClr val="bg1"/>
                </a:solidFill>
                <a:latin typeface="Arial" charset="0"/>
              </a:rPr>
              <a:t> them to do right</a:t>
            </a:r>
          </a:p>
          <a:p>
            <a:r>
              <a:rPr lang="en-US" sz="3600" b="1" smtClean="0">
                <a:solidFill>
                  <a:schemeClr val="bg1"/>
                </a:solidFill>
                <a:latin typeface="Arial Black" pitchFamily="34" charset="0"/>
              </a:rPr>
              <a:t>       Train</a:t>
            </a:r>
            <a:r>
              <a:rPr lang="en-US" sz="3600" b="1" smtClean="0">
                <a:solidFill>
                  <a:schemeClr val="bg1"/>
                </a:solidFill>
                <a:latin typeface="Arial" charset="0"/>
              </a:rPr>
              <a:t> them to do right</a:t>
            </a:r>
          </a:p>
          <a:p>
            <a:r>
              <a:rPr lang="en-US" sz="3600" b="1" i="1" smtClean="0">
                <a:solidFill>
                  <a:schemeClr val="bg1"/>
                </a:solidFill>
                <a:latin typeface="Arial Black" pitchFamily="34" charset="0"/>
              </a:rPr>
              <a:t>      EXPECT</a:t>
            </a:r>
            <a:r>
              <a:rPr lang="en-US" sz="3600" b="1" smtClean="0">
                <a:solidFill>
                  <a:schemeClr val="bg1"/>
                </a:solidFill>
                <a:latin typeface="Arial" charset="0"/>
              </a:rPr>
              <a:t>  </a:t>
            </a:r>
            <a:r>
              <a:rPr lang="en-US" sz="3600" b="1" i="1" smtClean="0">
                <a:solidFill>
                  <a:schemeClr val="bg1"/>
                </a:solidFill>
                <a:latin typeface="Arial" charset="0"/>
              </a:rPr>
              <a:t>them to do right</a:t>
            </a:r>
            <a:endParaRPr lang="en-US" sz="3600" b="1" smtClean="0">
              <a:solidFill>
                <a:schemeClr val="bg1"/>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9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381000"/>
            <a:ext cx="8077200" cy="2438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smtClean="0">
                <a:solidFill>
                  <a:schemeClr val="bg1"/>
                </a:solidFill>
                <a:latin typeface="Tahoma" pitchFamily="34" charset="0"/>
              </a:rPr>
              <a:t>12.   </a:t>
            </a:r>
            <a:r>
              <a:rPr lang="en-US" sz="3600" b="1" dirty="0">
                <a:solidFill>
                  <a:schemeClr val="bg1"/>
                </a:solidFill>
                <a:latin typeface="Tahoma" pitchFamily="34" charset="0"/>
              </a:rPr>
              <a:t>Mistaking </a:t>
            </a:r>
            <a:r>
              <a:rPr lang="en-US" sz="3600" b="1" dirty="0" smtClean="0">
                <a:solidFill>
                  <a:schemeClr val="bg1"/>
                </a:solidFill>
                <a:latin typeface="Tahoma" pitchFamily="34" charset="0"/>
              </a:rPr>
              <a:t> “</a:t>
            </a:r>
            <a:r>
              <a:rPr lang="en-US" sz="3600" b="1" dirty="0">
                <a:solidFill>
                  <a:schemeClr val="bg1"/>
                </a:solidFill>
                <a:latin typeface="Tahoma" pitchFamily="34" charset="0"/>
              </a:rPr>
              <a:t>taking them to church”  for </a:t>
            </a:r>
            <a:r>
              <a:rPr lang="en-US" sz="3600" b="1" dirty="0" smtClean="0">
                <a:solidFill>
                  <a:schemeClr val="bg1"/>
                </a:solidFill>
                <a:latin typeface="Tahoma" pitchFamily="34" charset="0"/>
              </a:rPr>
              <a:t>  “</a:t>
            </a:r>
            <a:r>
              <a:rPr lang="en-US" sz="3600" b="1" dirty="0">
                <a:solidFill>
                  <a:schemeClr val="bg1"/>
                </a:solidFill>
                <a:latin typeface="Tahoma" pitchFamily="34" charset="0"/>
              </a:rPr>
              <a:t>bringing them up in the nurture and admonition of the Lord”</a:t>
            </a:r>
            <a:endParaRPr lang="en-US" sz="3600" dirty="0">
              <a:solidFill>
                <a:schemeClr val="bg1"/>
              </a:solidFill>
              <a:latin typeface="Tahoma" pitchFamily="34" charset="0"/>
            </a:endParaRPr>
          </a:p>
        </p:txBody>
      </p:sp>
      <p:sp>
        <p:nvSpPr>
          <p:cNvPr id="23555" name="Rectangle 3"/>
          <p:cNvSpPr>
            <a:spLocks noGrp="1" noChangeArrowheads="1"/>
          </p:cNvSpPr>
          <p:nvPr>
            <p:ph type="body" idx="1"/>
          </p:nvPr>
        </p:nvSpPr>
        <p:spPr>
          <a:xfrm>
            <a:off x="381000" y="3124200"/>
            <a:ext cx="8458200" cy="3429000"/>
          </a:xfrm>
        </p:spPr>
        <p:txBody>
          <a:bodyPr/>
          <a:lstStyle/>
          <a:p>
            <a:r>
              <a:rPr lang="en-US" sz="2800" b="1" dirty="0">
                <a:latin typeface="Arial" charset="0"/>
              </a:rPr>
              <a:t>Eph. 6.4</a:t>
            </a:r>
            <a:endParaRPr lang="en-US" sz="2400" b="1" dirty="0">
              <a:latin typeface="Arial" charset="0"/>
            </a:endParaRPr>
          </a:p>
          <a:p>
            <a:r>
              <a:rPr lang="en-US" sz="2800" b="1" dirty="0">
                <a:latin typeface="Arial" charset="0"/>
              </a:rPr>
              <a:t>Deut. 6.7  </a:t>
            </a:r>
            <a:endParaRPr lang="en-US" sz="2800" b="1" dirty="0">
              <a:solidFill>
                <a:srgbClr val="7030A0"/>
              </a:solidFill>
              <a:latin typeface="Arial" charset="0"/>
            </a:endParaRPr>
          </a:p>
          <a:p>
            <a:pPr lvl="1">
              <a:buNone/>
            </a:pPr>
            <a:r>
              <a:rPr lang="en-US" b="1" dirty="0">
                <a:solidFill>
                  <a:srgbClr val="7030A0"/>
                </a:solidFill>
                <a:latin typeface="Arial" charset="0"/>
              </a:rPr>
              <a:t>“You shall teach them diligently to your sons and shall talk of them when you sit in your house and when you walk by the way and when you lie down and when you rise up”</a:t>
            </a:r>
            <a:endParaRPr lang="en-US" sz="2400" b="1" dirty="0">
              <a:solidFill>
                <a:srgbClr val="7030A0"/>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up)">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up)">
                                      <p:cBhvr>
                                        <p:cTn id="12" dur="500"/>
                                        <p:tgtEl>
                                          <p:spTgt spid="23555">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wipe(up)">
                                      <p:cBhvr>
                                        <p:cTn id="15"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381000"/>
            <a:ext cx="8229600" cy="1828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lstStyle/>
          <a:p>
            <a:pPr algn="l"/>
            <a:r>
              <a:rPr lang="en-US" sz="3600" b="1" dirty="0" smtClean="0">
                <a:solidFill>
                  <a:schemeClr val="bg1"/>
                </a:solidFill>
                <a:latin typeface="Tahoma" pitchFamily="34" charset="0"/>
              </a:rPr>
              <a:t>13.  </a:t>
            </a:r>
            <a:r>
              <a:rPr lang="en-US" sz="3600" b="1" dirty="0">
                <a:solidFill>
                  <a:schemeClr val="bg1"/>
                </a:solidFill>
                <a:latin typeface="Tahoma" pitchFamily="34" charset="0"/>
              </a:rPr>
              <a:t>thinking “if we don’t allow this, they might rebel and leave the church”</a:t>
            </a:r>
            <a:endParaRPr lang="en-US" sz="3600" dirty="0">
              <a:solidFill>
                <a:schemeClr val="bg1"/>
              </a:solidFill>
              <a:latin typeface="Tahoma" pitchFamily="34" charset="0"/>
            </a:endParaRPr>
          </a:p>
        </p:txBody>
      </p:sp>
      <p:sp>
        <p:nvSpPr>
          <p:cNvPr id="24579" name="Rectangle 3"/>
          <p:cNvSpPr>
            <a:spLocks noGrp="1" noChangeArrowheads="1"/>
          </p:cNvSpPr>
          <p:nvPr>
            <p:ph type="body" idx="1"/>
          </p:nvPr>
        </p:nvSpPr>
        <p:spPr>
          <a:xfrm>
            <a:off x="381000" y="2590800"/>
            <a:ext cx="8534400" cy="3810000"/>
          </a:xfrm>
        </p:spPr>
        <p:txBody>
          <a:bodyPr/>
          <a:lstStyle/>
          <a:p>
            <a:r>
              <a:rPr lang="en-US" sz="3600" b="1" dirty="0" smtClean="0">
                <a:latin typeface="Arial" charset="0"/>
              </a:rPr>
              <a:t>what </a:t>
            </a:r>
            <a:r>
              <a:rPr lang="en-US" sz="3600" b="1" dirty="0">
                <a:latin typeface="Arial" charset="0"/>
              </a:rPr>
              <a:t>good is being “in church” if they aren’t in the Lord?   </a:t>
            </a:r>
            <a:r>
              <a:rPr lang="en-US" sz="3600" b="1" dirty="0">
                <a:solidFill>
                  <a:schemeClr val="accent2"/>
                </a:solidFill>
                <a:latin typeface="Arial" charset="0"/>
              </a:rPr>
              <a:t>-</a:t>
            </a:r>
            <a:r>
              <a:rPr lang="en-US" sz="3600" b="1" dirty="0">
                <a:solidFill>
                  <a:srgbClr val="7030A0"/>
                </a:solidFill>
                <a:latin typeface="Arial" charset="0"/>
              </a:rPr>
              <a:t>Rev.3.14ff </a:t>
            </a:r>
          </a:p>
          <a:p>
            <a:r>
              <a:rPr lang="en-US" sz="3600" b="1" dirty="0">
                <a:solidFill>
                  <a:srgbClr val="FF0000"/>
                </a:solidFill>
                <a:latin typeface="Arial" charset="0"/>
              </a:rPr>
              <a:t>“do you not know that friendship with the world is hostility toward God?”              </a:t>
            </a:r>
            <a:r>
              <a:rPr lang="en-US" sz="3600" b="1" dirty="0" smtClean="0">
                <a:solidFill>
                  <a:srgbClr val="FF0000"/>
                </a:solidFill>
                <a:latin typeface="Arial" charset="0"/>
              </a:rPr>
              <a:t>                 </a:t>
            </a:r>
            <a:r>
              <a:rPr lang="en-US" sz="3600" b="1" dirty="0" smtClean="0">
                <a:solidFill>
                  <a:srgbClr val="0000CC"/>
                </a:solidFill>
                <a:latin typeface="Arial" charset="0"/>
              </a:rPr>
              <a:t>-</a:t>
            </a:r>
            <a:r>
              <a:rPr lang="en-US" sz="3600" b="1" dirty="0">
                <a:solidFill>
                  <a:srgbClr val="0000CC"/>
                </a:solidFill>
                <a:latin typeface="Arial" charset="0"/>
              </a:rPr>
              <a:t>James 4.4</a:t>
            </a:r>
          </a:p>
          <a:p>
            <a:r>
              <a:rPr lang="en-US" sz="3600" b="1" i="1" dirty="0">
                <a:solidFill>
                  <a:srgbClr val="0000CC"/>
                </a:solidFill>
                <a:latin typeface="Arial" charset="0"/>
              </a:rPr>
              <a:t>entertainment? attire? interests?</a:t>
            </a:r>
            <a:r>
              <a:rPr lang="en-US" sz="3600" b="1" dirty="0">
                <a:solidFill>
                  <a:srgbClr val="0000CC"/>
                </a:solidFill>
                <a:latin typeface="Arial" charset="0"/>
              </a:rPr>
              <a:t>  </a:t>
            </a:r>
          </a:p>
          <a:p>
            <a:r>
              <a:rPr lang="en-US" sz="3600" b="1" i="1" dirty="0">
                <a:solidFill>
                  <a:srgbClr val="0000CC"/>
                </a:solidFill>
                <a:latin typeface="Arial" charset="0"/>
              </a:rPr>
              <a:t>And start training EARLY</a:t>
            </a:r>
            <a:endParaRPr lang="en-US" sz="3600" b="1" dirty="0">
              <a:solidFill>
                <a:srgbClr val="0000CC"/>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up)">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up)">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up)">
                                      <p:cBhvr>
                                        <p:cTn id="17" dur="500"/>
                                        <p:tgtEl>
                                          <p:spTgt spid="24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wipe(up)">
                                      <p:cBhvr>
                                        <p:cTn id="22"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449</Words>
  <Application>Microsoft Office PowerPoint</Application>
  <PresentationFormat>On-screen Show (4:3)</PresentationFormat>
  <Paragraphs>61</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 Presentation</vt:lpstr>
      <vt:lpstr>CHILD TRAINING</vt:lpstr>
      <vt:lpstr>Slide 2</vt:lpstr>
      <vt:lpstr>8.  failing to use rod AND reproof</vt:lpstr>
      <vt:lpstr>9.  fathers “discouraging,”    “provoking to wrath”</vt:lpstr>
      <vt:lpstr>Slide 5</vt:lpstr>
      <vt:lpstr>11.   Settling for situation control  instead of training the child.</vt:lpstr>
      <vt:lpstr>PARENTS</vt:lpstr>
      <vt:lpstr>12.   Mistaking  “taking them to church”  for   “bringing them up in the nurture and admonition of the Lord”</vt:lpstr>
      <vt:lpstr>13.  thinking “if we don’t allow this, they might rebel and leave the church”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Heath Robertson</dc:creator>
  <cp:lastModifiedBy>Heath Robertson</cp:lastModifiedBy>
  <cp:revision>2</cp:revision>
  <dcterms:created xsi:type="dcterms:W3CDTF">2013-03-17T01:47:34Z</dcterms:created>
  <dcterms:modified xsi:type="dcterms:W3CDTF">2013-03-17T01:51:47Z</dcterms:modified>
</cp:coreProperties>
</file>