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sldIdLst>
    <p:sldId id="256" r:id="rId2"/>
    <p:sldId id="341" r:id="rId3"/>
    <p:sldId id="354" r:id="rId4"/>
    <p:sldId id="346" r:id="rId5"/>
    <p:sldId id="352" r:id="rId6"/>
    <p:sldId id="340" r:id="rId7"/>
    <p:sldId id="347" r:id="rId8"/>
    <p:sldId id="265" r:id="rId9"/>
    <p:sldId id="269" r:id="rId10"/>
    <p:sldId id="266" r:id="rId11"/>
    <p:sldId id="282" r:id="rId12"/>
    <p:sldId id="283" r:id="rId13"/>
    <p:sldId id="280" r:id="rId14"/>
    <p:sldId id="285" r:id="rId15"/>
    <p:sldId id="274"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366FF"/>
    <a:srgbClr val="FFFF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34" autoAdjust="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sorterViewPr>
    <p:cViewPr>
      <p:scale>
        <a:sx n="63" d="100"/>
        <a:sy n="63" d="100"/>
      </p:scale>
      <p:origin x="0" y="0"/>
    </p:cViewPr>
  </p:sorterViewPr>
  <p:notesViewPr>
    <p:cSldViewPr>
      <p:cViewPr varScale="1">
        <p:scale>
          <a:sx n="59" d="100"/>
          <a:sy n="59" d="100"/>
        </p:scale>
        <p:origin x="-2496"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8115D3-E3B1-4954-9177-79A90D0676AC}" type="datetimeFigureOut">
              <a:rPr lang="en-US" smtClean="0"/>
              <a:pPr/>
              <a:t>3/16/2013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7E1D02-EAC8-4AD0-9176-2BE7D087DB59}" type="slidenum">
              <a:rPr lang="en-US" smtClean="0"/>
              <a:pPr/>
              <a:t>‹#›</a:t>
            </a:fld>
            <a:endParaRPr lang="en-US"/>
          </a:p>
        </p:txBody>
      </p:sp>
    </p:spTree>
    <p:extLst>
      <p:ext uri="{BB962C8B-B14F-4D97-AF65-F5344CB8AC3E}">
        <p14:creationId xmlns:p14="http://schemas.microsoft.com/office/powerpoint/2010/main" xmlns="" val="3141831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pPr>
              <a:spcBef>
                <a:spcPct val="0"/>
              </a:spcBef>
            </a:pPr>
            <a:endParaRPr lang="en-US" smtClean="0">
              <a:latin typeface="Times New Roman" pitchFamily="18" charset="0"/>
            </a:endParaRPr>
          </a:p>
        </p:txBody>
      </p:sp>
      <p:sp>
        <p:nvSpPr>
          <p:cNvPr id="81924" name="Slide Number Placeholder 3"/>
          <p:cNvSpPr>
            <a:spLocks noGrp="1"/>
          </p:cNvSpPr>
          <p:nvPr>
            <p:ph type="sldNum" sz="quarter" idx="5"/>
          </p:nvPr>
        </p:nvSpPr>
        <p:spPr>
          <a:noFill/>
        </p:spPr>
        <p:txBody>
          <a:bodyPr/>
          <a:lstStyle/>
          <a:p>
            <a:fld id="{08B63680-F506-48BD-98DA-BCA5C0C89E45}" type="slidenum">
              <a:rPr lang="en-US" smtClean="0">
                <a:latin typeface="Times New Roman" pitchFamily="18" charset="0"/>
              </a:rPr>
              <a:pPr/>
              <a:t>2</a:t>
            </a:fld>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a:spcBef>
                <a:spcPct val="0"/>
              </a:spcBef>
            </a:pPr>
            <a:endParaRPr lang="en-US" smtClean="0">
              <a:latin typeface="Times New Roman" pitchFamily="18" charset="0"/>
            </a:endParaRPr>
          </a:p>
        </p:txBody>
      </p:sp>
      <p:sp>
        <p:nvSpPr>
          <p:cNvPr id="50180" name="Slide Number Placeholder 3"/>
          <p:cNvSpPr>
            <a:spLocks noGrp="1"/>
          </p:cNvSpPr>
          <p:nvPr>
            <p:ph type="sldNum" sz="quarter" idx="5"/>
          </p:nvPr>
        </p:nvSpPr>
        <p:spPr>
          <a:noFill/>
        </p:spPr>
        <p:txBody>
          <a:bodyPr/>
          <a:lstStyle/>
          <a:p>
            <a:fld id="{4E7ED9E7-B560-4F33-8046-409A0278B2A4}" type="slidenum">
              <a:rPr lang="en-US" smtClean="0">
                <a:latin typeface="Times New Roman" pitchFamily="18" charset="0"/>
              </a:rPr>
              <a:pPr/>
              <a:t>3</a:t>
            </a:fld>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7E1D02-EAC8-4AD0-9176-2BE7D087DB59}"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FFECDB-CE51-4A6C-BA70-BAFBA7232027}"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1C4C64-2896-4C0D-9EEB-10067C10D68A}"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5227D1-C619-4388-8799-A0D99A65242A}"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119631-AAA6-4708-9128-18184F721D34}"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00F0B1-9104-4E38-BAEC-115D87B4969C}"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5DEEB1F-9BAD-48CA-9A26-E8AED5C316E3}"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E487B1E-5FA4-4275-B7D9-CF50888DD966}"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7BAC7D0-177A-465A-8A16-068022F8BBAF}"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6C9BD3C-1C7A-40B9-BE93-AAFB321DE87E}"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7807B4E-FB5D-44AC-BC6F-107E8B53F608}"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CEDC84-7A18-4765-B913-3EC45498B908}"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73B5F6E-8D9E-4407-878F-6D42A47B6D3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28600"/>
            <a:ext cx="8610600" cy="6324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r>
              <a:rPr lang="en-US" sz="7200" b="1" dirty="0">
                <a:solidFill>
                  <a:schemeClr val="bg1"/>
                </a:solidFill>
                <a:effectLst>
                  <a:outerShdw blurRad="38100" dist="38100" dir="2700000" algn="tl">
                    <a:srgbClr val="000000">
                      <a:alpha val="43137"/>
                    </a:srgbClr>
                  </a:outerShdw>
                </a:effectLst>
                <a:latin typeface="Arial" charset="0"/>
              </a:rPr>
              <a:t>CHILD TRAINING</a:t>
            </a:r>
            <a:endParaRPr lang="en-US" b="1" dirty="0">
              <a:effectLst>
                <a:outerShdw blurRad="38100" dist="38100" dir="2700000" algn="tl">
                  <a:srgbClr val="000000">
                    <a:alpha val="43137"/>
                  </a:srgbClr>
                </a:outerShdw>
              </a:effectLst>
              <a:latin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381000"/>
            <a:ext cx="8153400" cy="10668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a:solidFill>
                  <a:schemeClr val="bg1"/>
                </a:solidFill>
                <a:latin typeface="Tahoma" pitchFamily="34" charset="0"/>
              </a:rPr>
              <a:t>1.  failing to discipline...</a:t>
            </a:r>
            <a:endParaRPr lang="en-US" sz="3600" dirty="0">
              <a:solidFill>
                <a:schemeClr val="bg1"/>
              </a:solidFill>
              <a:latin typeface="Tahoma" pitchFamily="34" charset="0"/>
            </a:endParaRPr>
          </a:p>
        </p:txBody>
      </p:sp>
      <p:sp>
        <p:nvSpPr>
          <p:cNvPr id="13315" name="Rectangle 3"/>
          <p:cNvSpPr>
            <a:spLocks noGrp="1" noChangeArrowheads="1"/>
          </p:cNvSpPr>
          <p:nvPr>
            <p:ph type="body" idx="1"/>
          </p:nvPr>
        </p:nvSpPr>
        <p:spPr>
          <a:xfrm>
            <a:off x="381000" y="1828800"/>
            <a:ext cx="8534400" cy="4724400"/>
          </a:xfrm>
        </p:spPr>
        <p:txBody>
          <a:bodyPr/>
          <a:lstStyle/>
          <a:p>
            <a:r>
              <a:rPr lang="en-US" sz="2800" dirty="0">
                <a:latin typeface="Arial" charset="0"/>
              </a:rPr>
              <a:t>Do not hold back discipline from the child, Although you strike him with the rod, he will not die                               					</a:t>
            </a:r>
            <a:r>
              <a:rPr lang="en-US" sz="2800" b="1" dirty="0">
                <a:solidFill>
                  <a:schemeClr val="accent2"/>
                </a:solidFill>
                <a:latin typeface="Arial" charset="0"/>
              </a:rPr>
              <a:t>Prov. 23.13</a:t>
            </a:r>
          </a:p>
          <a:p>
            <a:r>
              <a:rPr lang="en-US" sz="2800" dirty="0">
                <a:latin typeface="Arial" charset="0"/>
              </a:rPr>
              <a:t>The rod and reproof bring wisdom, but a child who gets his own way brings shame to his mother </a:t>
            </a:r>
            <a:r>
              <a:rPr lang="en-US" sz="2800" dirty="0">
                <a:solidFill>
                  <a:schemeClr val="accent2"/>
                </a:solidFill>
                <a:latin typeface="Arial" charset="0"/>
              </a:rPr>
              <a:t>  						</a:t>
            </a:r>
            <a:r>
              <a:rPr lang="en-US" sz="2800" b="1" dirty="0">
                <a:solidFill>
                  <a:schemeClr val="accent2"/>
                </a:solidFill>
                <a:latin typeface="Arial" charset="0"/>
              </a:rPr>
              <a:t>Prov. 29.15</a:t>
            </a:r>
          </a:p>
          <a:p>
            <a:r>
              <a:rPr lang="en-US" sz="2800" dirty="0">
                <a:latin typeface="Arial" charset="0"/>
              </a:rPr>
              <a:t>Correct your son, and he will give you comfort;    he will also delight your soul		            						</a:t>
            </a:r>
            <a:r>
              <a:rPr lang="en-US" sz="2800" b="1" dirty="0">
                <a:solidFill>
                  <a:schemeClr val="accent2"/>
                </a:solidFill>
                <a:latin typeface="Arial" charset="0"/>
              </a:rPr>
              <a:t>Prov. 29.17</a:t>
            </a:r>
            <a:r>
              <a:rPr lang="en-US" sz="2800" b="1" dirty="0">
                <a:latin typeface="Arial" charset="0"/>
              </a:rPr>
              <a:t> </a:t>
            </a:r>
            <a:r>
              <a:rPr lang="en-US" sz="2600" b="1" dirty="0">
                <a:latin typeface="Arial"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up)">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wipe(up)">
                                      <p:cBhvr>
                                        <p:cTn id="12" dur="500"/>
                                        <p:tgtEl>
                                          <p:spTgt spid="13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wipe(up)">
                                      <p:cBhvr>
                                        <p:cTn id="17"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381000"/>
            <a:ext cx="8153400" cy="10668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l"/>
            <a:r>
              <a:rPr lang="en-US" sz="3600" b="1" dirty="0">
                <a:solidFill>
                  <a:schemeClr val="bg1"/>
                </a:solidFill>
                <a:latin typeface="Tahoma" pitchFamily="34" charset="0"/>
              </a:rPr>
              <a:t>2.  Rewarding misbehavior</a:t>
            </a:r>
            <a:endParaRPr lang="en-US" sz="3600" dirty="0">
              <a:solidFill>
                <a:schemeClr val="bg1"/>
              </a:solidFill>
              <a:latin typeface="Tahoma" pitchFamily="34" charset="0"/>
            </a:endParaRPr>
          </a:p>
        </p:txBody>
      </p:sp>
      <p:sp>
        <p:nvSpPr>
          <p:cNvPr id="30723" name="Rectangle 3"/>
          <p:cNvSpPr>
            <a:spLocks noGrp="1" noChangeArrowheads="1"/>
          </p:cNvSpPr>
          <p:nvPr>
            <p:ph type="body" idx="1"/>
          </p:nvPr>
        </p:nvSpPr>
        <p:spPr>
          <a:xfrm>
            <a:off x="381000" y="1600200"/>
            <a:ext cx="8763000" cy="5029200"/>
          </a:xfrm>
        </p:spPr>
        <p:txBody>
          <a:bodyPr/>
          <a:lstStyle/>
          <a:p>
            <a:r>
              <a:rPr lang="en-US" sz="2800" dirty="0">
                <a:latin typeface="Arial" charset="0"/>
              </a:rPr>
              <a:t>Why do children throw tantrums? </a:t>
            </a:r>
          </a:p>
          <a:p>
            <a:r>
              <a:rPr lang="en-US" sz="2800" dirty="0">
                <a:latin typeface="Arial" charset="0"/>
              </a:rPr>
              <a:t>lowering the bar / </a:t>
            </a:r>
            <a:r>
              <a:rPr lang="en-US" sz="2800" dirty="0" err="1">
                <a:latin typeface="Arial" charset="0"/>
              </a:rPr>
              <a:t>accom</a:t>
            </a:r>
            <a:r>
              <a:rPr lang="en-US" sz="2800" dirty="0">
                <a:latin typeface="Arial" charset="0"/>
              </a:rPr>
              <a:t>. &amp; facilitating misbehavior</a:t>
            </a:r>
          </a:p>
          <a:p>
            <a:r>
              <a:rPr lang="en-US" sz="2800" dirty="0">
                <a:latin typeface="Arial" charset="0"/>
              </a:rPr>
              <a:t>letting a child get “his way” is not doing him a favor, it will spoil him</a:t>
            </a:r>
          </a:p>
          <a:p>
            <a:r>
              <a:rPr lang="en-US" sz="2800" dirty="0">
                <a:latin typeface="Arial" charset="0"/>
              </a:rPr>
              <a:t>letting a child get his way will not satisfy him, it will spoil him [</a:t>
            </a:r>
            <a:r>
              <a:rPr lang="en-US" sz="2800" dirty="0" err="1">
                <a:latin typeface="Arial" charset="0"/>
              </a:rPr>
              <a:t>imp.of</a:t>
            </a:r>
            <a:r>
              <a:rPr lang="en-US" sz="2800" dirty="0">
                <a:latin typeface="Arial" charset="0"/>
              </a:rPr>
              <a:t> boundaries/ </a:t>
            </a:r>
            <a:r>
              <a:rPr lang="en-US" sz="2800" dirty="0" err="1">
                <a:latin typeface="Arial" charset="0"/>
              </a:rPr>
              <a:t>playground.ex</a:t>
            </a:r>
            <a:r>
              <a:rPr lang="en-US" sz="2800" dirty="0">
                <a:latin typeface="Arial" charset="0"/>
              </a:rPr>
              <a:t>.]</a:t>
            </a:r>
          </a:p>
          <a:p>
            <a:r>
              <a:rPr lang="en-US" sz="2800" dirty="0">
                <a:latin typeface="Arial" charset="0"/>
              </a:rPr>
              <a:t>the difference between a boy and a pig</a:t>
            </a:r>
          </a:p>
          <a:p>
            <a:r>
              <a:rPr lang="en-US" sz="2800" b="1" dirty="0">
                <a:solidFill>
                  <a:schemeClr val="accent2"/>
                </a:solidFill>
                <a:latin typeface="Arial" charset="0"/>
              </a:rPr>
              <a:t>“The rod and reproof bring wisdom,                         </a:t>
            </a:r>
            <a:r>
              <a:rPr lang="en-US" sz="2800" b="1" u="sng" dirty="0">
                <a:solidFill>
                  <a:schemeClr val="accent2"/>
                </a:solidFill>
                <a:latin typeface="Arial" charset="0"/>
              </a:rPr>
              <a:t>but a child who gets his own way</a:t>
            </a:r>
            <a:r>
              <a:rPr lang="en-US" sz="2800" b="1" dirty="0">
                <a:solidFill>
                  <a:schemeClr val="accent2"/>
                </a:solidFill>
                <a:latin typeface="Arial" charset="0"/>
              </a:rPr>
              <a:t> </a:t>
            </a:r>
            <a:r>
              <a:rPr lang="en-US" sz="2800" b="1" dirty="0" smtClean="0">
                <a:solidFill>
                  <a:schemeClr val="accent2"/>
                </a:solidFill>
                <a:latin typeface="Arial" charset="0"/>
              </a:rPr>
              <a:t>               brings </a:t>
            </a:r>
            <a:r>
              <a:rPr lang="en-US" sz="2800" b="1" dirty="0">
                <a:solidFill>
                  <a:schemeClr val="accent2"/>
                </a:solidFill>
                <a:latin typeface="Arial" charset="0"/>
              </a:rPr>
              <a:t>shame to his mother”</a:t>
            </a:r>
            <a:r>
              <a:rPr lang="en-US" sz="2800" b="1" dirty="0">
                <a:latin typeface="Arial" charset="0"/>
              </a:rPr>
              <a:t> </a:t>
            </a:r>
            <a:r>
              <a:rPr lang="en-US" sz="2800" b="1" dirty="0">
                <a:solidFill>
                  <a:schemeClr val="accent2"/>
                </a:solidFill>
                <a:latin typeface="Arial" charset="0"/>
              </a:rPr>
              <a:t>  </a:t>
            </a:r>
            <a:r>
              <a:rPr lang="en-US" sz="2800" b="1" dirty="0" smtClean="0">
                <a:solidFill>
                  <a:schemeClr val="accent2"/>
                </a:solidFill>
                <a:latin typeface="Arial" charset="0"/>
              </a:rPr>
              <a:t>  </a:t>
            </a:r>
            <a:r>
              <a:rPr lang="en-US" sz="2800" b="1" dirty="0">
                <a:solidFill>
                  <a:schemeClr val="accent2"/>
                </a:solidFill>
                <a:latin typeface="Arial" charset="0"/>
              </a:rPr>
              <a:t>	Prov. 29.15</a:t>
            </a:r>
            <a:r>
              <a:rPr lang="en-US" sz="2800" b="1" dirty="0">
                <a:latin typeface="Arial" charset="0"/>
              </a:rPr>
              <a:t>            </a:t>
            </a:r>
            <a:endParaRPr lang="en-US" sz="2800" b="1" dirty="0">
              <a:solidFill>
                <a:schemeClr val="accent2"/>
              </a:solidFill>
              <a:latin typeface="Arial" charset="0"/>
            </a:endParaRPr>
          </a:p>
          <a:p>
            <a:endParaRPr lang="en-US" sz="2800" dirty="0">
              <a:solidFill>
                <a:schemeClr val="accent2"/>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up)">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up)">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up)">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wipe(up)">
                                      <p:cBhvr>
                                        <p:cTn id="22" dur="5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wipe(up)">
                                      <p:cBhvr>
                                        <p:cTn id="27" dur="500"/>
                                        <p:tgtEl>
                                          <p:spTgt spid="307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wipe(up)">
                                      <p:cBhvr>
                                        <p:cTn id="32"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3400" y="381000"/>
            <a:ext cx="8153400" cy="10668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l"/>
            <a:r>
              <a:rPr lang="en-US" sz="3600" b="1" dirty="0">
                <a:solidFill>
                  <a:schemeClr val="bg1"/>
                </a:solidFill>
                <a:latin typeface="Tahoma" pitchFamily="34" charset="0"/>
              </a:rPr>
              <a:t>3.  Expecting misbehavior</a:t>
            </a:r>
            <a:endParaRPr lang="en-US" sz="3600" dirty="0">
              <a:solidFill>
                <a:schemeClr val="bg1"/>
              </a:solidFill>
              <a:latin typeface="Tahoma" pitchFamily="34" charset="0"/>
            </a:endParaRPr>
          </a:p>
        </p:txBody>
      </p:sp>
      <p:sp>
        <p:nvSpPr>
          <p:cNvPr id="32771" name="Rectangle 3"/>
          <p:cNvSpPr>
            <a:spLocks noGrp="1" noChangeArrowheads="1"/>
          </p:cNvSpPr>
          <p:nvPr>
            <p:ph type="body" idx="1"/>
          </p:nvPr>
        </p:nvSpPr>
        <p:spPr>
          <a:xfrm>
            <a:off x="304800" y="1600200"/>
            <a:ext cx="8839200" cy="5257800"/>
          </a:xfrm>
        </p:spPr>
        <p:txBody>
          <a:bodyPr/>
          <a:lstStyle/>
          <a:p>
            <a:r>
              <a:rPr lang="en-US" sz="2800" dirty="0">
                <a:latin typeface="Arial" charset="0"/>
              </a:rPr>
              <a:t>Not talking about </a:t>
            </a:r>
            <a:r>
              <a:rPr lang="en-US" sz="2800" i="1" dirty="0">
                <a:latin typeface="Arial" charset="0"/>
              </a:rPr>
              <a:t>wanting</a:t>
            </a:r>
            <a:r>
              <a:rPr lang="en-US" sz="2800" dirty="0">
                <a:latin typeface="Arial" charset="0"/>
              </a:rPr>
              <a:t> misbehavior, hoping for, or preferring misbehavior… </a:t>
            </a:r>
          </a:p>
          <a:p>
            <a:r>
              <a:rPr lang="en-US" sz="2800" dirty="0">
                <a:latin typeface="Arial" charset="0"/>
              </a:rPr>
              <a:t>but </a:t>
            </a:r>
            <a:r>
              <a:rPr lang="en-US" sz="2800" i="1" u="sng" dirty="0">
                <a:latin typeface="Arial" charset="0"/>
              </a:rPr>
              <a:t>expecting</a:t>
            </a:r>
            <a:r>
              <a:rPr lang="en-US" sz="2800" dirty="0">
                <a:latin typeface="Arial" charset="0"/>
              </a:rPr>
              <a:t> misbehavior</a:t>
            </a:r>
          </a:p>
          <a:p>
            <a:pPr lvl="1"/>
            <a:r>
              <a:rPr lang="en-US" sz="2600" dirty="0">
                <a:latin typeface="Arial" charset="0"/>
              </a:rPr>
              <a:t>“Oh, we can’t take him to the restaurant”</a:t>
            </a:r>
          </a:p>
          <a:p>
            <a:pPr lvl="1"/>
            <a:r>
              <a:rPr lang="en-US" sz="2600" dirty="0">
                <a:latin typeface="Arial" charset="0"/>
              </a:rPr>
              <a:t>“There’s no way </a:t>
            </a:r>
            <a:r>
              <a:rPr lang="en-US" sz="2600" dirty="0" err="1">
                <a:latin typeface="Arial" charset="0"/>
              </a:rPr>
              <a:t>Jr’s</a:t>
            </a:r>
            <a:r>
              <a:rPr lang="en-US" sz="2600" dirty="0">
                <a:latin typeface="Arial" charset="0"/>
              </a:rPr>
              <a:t> going to sit still for an hour”</a:t>
            </a:r>
          </a:p>
          <a:p>
            <a:pPr lvl="1"/>
            <a:r>
              <a:rPr lang="en-US" sz="2600" dirty="0">
                <a:latin typeface="Arial" charset="0"/>
              </a:rPr>
              <a:t>“Well after that sugar, he’s going to be impossible”</a:t>
            </a:r>
          </a:p>
          <a:p>
            <a:pPr lvl="1"/>
            <a:r>
              <a:rPr lang="en-US" sz="2600" dirty="0">
                <a:latin typeface="Arial" charset="0"/>
              </a:rPr>
              <a:t>“Oh, I’ll never get him to eat that”</a:t>
            </a:r>
          </a:p>
          <a:p>
            <a:pPr lvl="1"/>
            <a:r>
              <a:rPr lang="en-US" sz="2600" dirty="0">
                <a:latin typeface="Arial" charset="0"/>
              </a:rPr>
              <a:t>“Sorry, my son’s not much of a sharer”</a:t>
            </a:r>
          </a:p>
          <a:p>
            <a:r>
              <a:rPr lang="en-US" sz="2800" dirty="0">
                <a:solidFill>
                  <a:srgbClr val="7030A0"/>
                </a:solidFill>
                <a:latin typeface="Arial" charset="0"/>
              </a:rPr>
              <a:t>“Foolishness is bound up in the heart of a child; the rod of discipline will drive it far from him”  </a:t>
            </a:r>
            <a:r>
              <a:rPr lang="en-US" sz="2800" b="1" dirty="0">
                <a:solidFill>
                  <a:schemeClr val="tx2"/>
                </a:solidFill>
                <a:latin typeface="Arial" charset="0"/>
              </a:rPr>
              <a:t>Pr.22.15</a:t>
            </a:r>
            <a:r>
              <a:rPr lang="en-US" sz="2800" dirty="0">
                <a:solidFill>
                  <a:schemeClr val="accent2"/>
                </a:solidFill>
                <a:latin typeface="Arial"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up)">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up)">
                                      <p:cBhvr>
                                        <p:cTn id="12" dur="500"/>
                                        <p:tgtEl>
                                          <p:spTgt spid="32771">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Effect transition="in" filter="wipe(up)">
                                      <p:cBhvr>
                                        <p:cTn id="15" dur="500"/>
                                        <p:tgtEl>
                                          <p:spTgt spid="32771">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2771">
                                            <p:txEl>
                                              <p:pRg st="3" end="3"/>
                                            </p:txEl>
                                          </p:spTgt>
                                        </p:tgtEl>
                                        <p:attrNameLst>
                                          <p:attrName>style.visibility</p:attrName>
                                        </p:attrNameLst>
                                      </p:cBhvr>
                                      <p:to>
                                        <p:strVal val="visible"/>
                                      </p:to>
                                    </p:set>
                                    <p:animEffect transition="in" filter="wipe(up)">
                                      <p:cBhvr>
                                        <p:cTn id="18" dur="500"/>
                                        <p:tgtEl>
                                          <p:spTgt spid="32771">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2771">
                                            <p:txEl>
                                              <p:pRg st="4" end="4"/>
                                            </p:txEl>
                                          </p:spTgt>
                                        </p:tgtEl>
                                        <p:attrNameLst>
                                          <p:attrName>style.visibility</p:attrName>
                                        </p:attrNameLst>
                                      </p:cBhvr>
                                      <p:to>
                                        <p:strVal val="visible"/>
                                      </p:to>
                                    </p:set>
                                    <p:animEffect transition="in" filter="wipe(up)">
                                      <p:cBhvr>
                                        <p:cTn id="21" dur="500"/>
                                        <p:tgtEl>
                                          <p:spTgt spid="32771">
                                            <p:txEl>
                                              <p:pRg st="4" end="4"/>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2771">
                                            <p:txEl>
                                              <p:pRg st="5" end="5"/>
                                            </p:txEl>
                                          </p:spTgt>
                                        </p:tgtEl>
                                        <p:attrNameLst>
                                          <p:attrName>style.visibility</p:attrName>
                                        </p:attrNameLst>
                                      </p:cBhvr>
                                      <p:to>
                                        <p:strVal val="visible"/>
                                      </p:to>
                                    </p:set>
                                    <p:animEffect transition="in" filter="wipe(up)">
                                      <p:cBhvr>
                                        <p:cTn id="24" dur="500"/>
                                        <p:tgtEl>
                                          <p:spTgt spid="32771">
                                            <p:txEl>
                                              <p:pRg st="5" end="5"/>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32771">
                                            <p:txEl>
                                              <p:pRg st="6" end="6"/>
                                            </p:txEl>
                                          </p:spTgt>
                                        </p:tgtEl>
                                        <p:attrNameLst>
                                          <p:attrName>style.visibility</p:attrName>
                                        </p:attrNameLst>
                                      </p:cBhvr>
                                      <p:to>
                                        <p:strVal val="visible"/>
                                      </p:to>
                                    </p:set>
                                    <p:animEffect transition="in" filter="wipe(up)">
                                      <p:cBhvr>
                                        <p:cTn id="27" dur="500"/>
                                        <p:tgtEl>
                                          <p:spTgt spid="3277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2771">
                                            <p:txEl>
                                              <p:pRg st="7" end="7"/>
                                            </p:txEl>
                                          </p:spTgt>
                                        </p:tgtEl>
                                        <p:attrNameLst>
                                          <p:attrName>style.visibility</p:attrName>
                                        </p:attrNameLst>
                                      </p:cBhvr>
                                      <p:to>
                                        <p:strVal val="visible"/>
                                      </p:to>
                                    </p:set>
                                    <p:animEffect transition="in" filter="wipe(up)">
                                      <p:cBhvr>
                                        <p:cTn id="32" dur="500"/>
                                        <p:tgtEl>
                                          <p:spTgt spid="327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381000"/>
            <a:ext cx="8153400" cy="10668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l"/>
            <a:r>
              <a:rPr lang="en-US" sz="3600" b="1" dirty="0">
                <a:solidFill>
                  <a:schemeClr val="bg1"/>
                </a:solidFill>
                <a:latin typeface="Tahoma" pitchFamily="34" charset="0"/>
              </a:rPr>
              <a:t>4.  failing to be consistent...</a:t>
            </a:r>
            <a:endParaRPr lang="en-US" sz="3600" dirty="0">
              <a:solidFill>
                <a:schemeClr val="bg1"/>
              </a:solidFill>
              <a:latin typeface="Tahoma" pitchFamily="34" charset="0"/>
            </a:endParaRPr>
          </a:p>
        </p:txBody>
      </p:sp>
      <p:sp>
        <p:nvSpPr>
          <p:cNvPr id="28675" name="Rectangle 3"/>
          <p:cNvSpPr>
            <a:spLocks noGrp="1" noChangeArrowheads="1"/>
          </p:cNvSpPr>
          <p:nvPr>
            <p:ph type="body" idx="1"/>
          </p:nvPr>
        </p:nvSpPr>
        <p:spPr>
          <a:xfrm>
            <a:off x="381000" y="1828800"/>
            <a:ext cx="8458200" cy="4800600"/>
          </a:xfrm>
        </p:spPr>
        <p:txBody>
          <a:bodyPr/>
          <a:lstStyle/>
          <a:p>
            <a:r>
              <a:rPr lang="en-US" sz="2800" dirty="0">
                <a:latin typeface="Arial" charset="0"/>
              </a:rPr>
              <a:t>“He who spares his rod hates his son, but he who loves him disciplines him diligently”           							</a:t>
            </a:r>
            <a:r>
              <a:rPr lang="en-US" sz="2800" dirty="0">
                <a:solidFill>
                  <a:srgbClr val="7030A0"/>
                </a:solidFill>
                <a:latin typeface="Arial" charset="0"/>
              </a:rPr>
              <a:t>Prov.13.24</a:t>
            </a:r>
          </a:p>
          <a:p>
            <a:r>
              <a:rPr lang="en-US" sz="2800" dirty="0">
                <a:solidFill>
                  <a:srgbClr val="FF0000"/>
                </a:solidFill>
                <a:latin typeface="Arial" charset="0"/>
              </a:rPr>
              <a:t>child </a:t>
            </a:r>
            <a:r>
              <a:rPr lang="en-US" sz="2800" dirty="0" err="1">
                <a:solidFill>
                  <a:srgbClr val="FF0000"/>
                </a:solidFill>
                <a:latin typeface="Arial" charset="0"/>
              </a:rPr>
              <a:t>pscyh</a:t>
            </a:r>
            <a:r>
              <a:rPr lang="en-US" sz="2800" dirty="0">
                <a:solidFill>
                  <a:srgbClr val="FF0000"/>
                </a:solidFill>
                <a:latin typeface="Arial" charset="0"/>
              </a:rPr>
              <a:t>. on playing the odds</a:t>
            </a:r>
          </a:p>
          <a:p>
            <a:r>
              <a:rPr lang="en-US" sz="2800" dirty="0">
                <a:solidFill>
                  <a:srgbClr val="FF0000"/>
                </a:solidFill>
                <a:latin typeface="Arial" charset="0"/>
              </a:rPr>
              <a:t>lottery analogy</a:t>
            </a:r>
          </a:p>
          <a:p>
            <a:r>
              <a:rPr lang="en-US" sz="2800" dirty="0">
                <a:solidFill>
                  <a:srgbClr val="FF0000"/>
                </a:solidFill>
                <a:latin typeface="Arial" charset="0"/>
              </a:rPr>
              <a:t>encourages </a:t>
            </a:r>
            <a:r>
              <a:rPr lang="en-US" sz="2800" dirty="0" smtClean="0">
                <a:solidFill>
                  <a:srgbClr val="FF0000"/>
                </a:solidFill>
                <a:latin typeface="Arial" charset="0"/>
              </a:rPr>
              <a:t>manipulation and disobedience      			(cf. “No parking” reminders)												 </a:t>
            </a:r>
            <a:r>
              <a:rPr lang="en-US" sz="2800" i="1" dirty="0" smtClean="0">
                <a:latin typeface="Arial" charset="0"/>
              </a:rPr>
              <a:t>“he </a:t>
            </a:r>
            <a:r>
              <a:rPr lang="en-US" sz="2800" i="1" dirty="0">
                <a:latin typeface="Arial" charset="0"/>
              </a:rPr>
              <a:t>who loves him disciplines him</a:t>
            </a:r>
            <a:r>
              <a:rPr lang="en-US" sz="2800" i="1" dirty="0">
                <a:solidFill>
                  <a:schemeClr val="accent2"/>
                </a:solidFill>
                <a:latin typeface="Arial" charset="0"/>
              </a:rPr>
              <a:t> </a:t>
            </a:r>
            <a:r>
              <a:rPr lang="en-US" sz="2800" b="1" i="1" u="sng" dirty="0">
                <a:solidFill>
                  <a:schemeClr val="accent2"/>
                </a:solidFill>
                <a:latin typeface="Arial" charset="0"/>
              </a:rPr>
              <a:t>diligently</a:t>
            </a:r>
            <a:r>
              <a:rPr lang="en-US" sz="2800" i="1" dirty="0">
                <a:latin typeface="Arial" charset="0"/>
              </a:rPr>
              <a:t>”</a:t>
            </a:r>
            <a:r>
              <a:rPr lang="en-US" sz="2800" dirty="0">
                <a:latin typeface="Arial" charset="0"/>
              </a:rPr>
              <a:t>  </a:t>
            </a:r>
            <a:r>
              <a:rPr lang="en-US" sz="2800" dirty="0" smtClean="0">
                <a:latin typeface="Arial" charset="0"/>
              </a:rPr>
              <a:t>  				                                    </a:t>
            </a:r>
            <a:r>
              <a:rPr lang="en-US" sz="2800" b="1" dirty="0" smtClean="0">
                <a:solidFill>
                  <a:srgbClr val="0000CC"/>
                </a:solidFill>
                <a:latin typeface="Arial Black" pitchFamily="34" charset="0"/>
              </a:rPr>
              <a:t>PR. 13.24</a:t>
            </a:r>
          </a:p>
          <a:p>
            <a:pPr>
              <a:buNone/>
            </a:pPr>
            <a:r>
              <a:rPr lang="en-US" sz="2800" b="1" dirty="0" smtClean="0">
                <a:solidFill>
                  <a:srgbClr val="0000CC"/>
                </a:solidFill>
                <a:latin typeface="Arial Black" pitchFamily="34" charset="0"/>
              </a:rPr>
              <a:t> </a:t>
            </a:r>
            <a:endParaRPr lang="en-US" sz="2800" b="1" dirty="0">
              <a:solidFill>
                <a:srgbClr val="0000CC"/>
              </a:solidFill>
              <a:latin typeface="Arial Black"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up)">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up)">
                                      <p:cBhvr>
                                        <p:cTn id="12" dur="5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wipe(up)">
                                      <p:cBhvr>
                                        <p:cTn id="17" dur="5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wipe(up)">
                                      <p:cBhvr>
                                        <p:cTn id="22" dur="500"/>
                                        <p:tgtEl>
                                          <p:spTgt spid="286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wipe(up)">
                                      <p:cBhvr>
                                        <p:cTn id="27" dur="500"/>
                                        <p:tgtEl>
                                          <p:spTgt spid="28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400" y="381000"/>
            <a:ext cx="81534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a:solidFill>
                  <a:schemeClr val="bg1"/>
                </a:solidFill>
                <a:latin typeface="Tahoma" pitchFamily="34" charset="0"/>
              </a:rPr>
              <a:t>5.  Thinking “I don’t have time…”</a:t>
            </a:r>
            <a:endParaRPr lang="en-US" sz="3600" dirty="0">
              <a:solidFill>
                <a:schemeClr val="bg1"/>
              </a:solidFill>
              <a:latin typeface="Tahoma" pitchFamily="34" charset="0"/>
            </a:endParaRPr>
          </a:p>
        </p:txBody>
      </p:sp>
      <p:sp>
        <p:nvSpPr>
          <p:cNvPr id="35843" name="Rectangle 3"/>
          <p:cNvSpPr>
            <a:spLocks noGrp="1" noChangeArrowheads="1"/>
          </p:cNvSpPr>
          <p:nvPr>
            <p:ph type="body" idx="1"/>
          </p:nvPr>
        </p:nvSpPr>
        <p:spPr>
          <a:xfrm>
            <a:off x="381000" y="1828800"/>
            <a:ext cx="8458200" cy="4800600"/>
          </a:xfrm>
        </p:spPr>
        <p:txBody>
          <a:bodyPr/>
          <a:lstStyle/>
          <a:p>
            <a:r>
              <a:rPr lang="en-US" sz="2800">
                <a:latin typeface="Arial" charset="0"/>
              </a:rPr>
              <a:t>Like saying “I don’t have time to get rid of lice”</a:t>
            </a:r>
            <a:endParaRPr lang="en-US">
              <a:latin typeface="Arial" charset="0"/>
            </a:endParaRPr>
          </a:p>
          <a:p>
            <a:r>
              <a:rPr lang="en-US" sz="2800">
                <a:latin typeface="Arial" charset="0"/>
              </a:rPr>
              <a:t>Child training time is well invested time, and saves time</a:t>
            </a:r>
          </a:p>
          <a:p>
            <a:r>
              <a:rPr lang="en-US" sz="2800">
                <a:solidFill>
                  <a:schemeClr val="accent2"/>
                </a:solidFill>
                <a:latin typeface="Arial" charset="0"/>
              </a:rPr>
              <a:t>“All discipline for the moment seems not joyful, but sorrowful, yet … afterwards it yields the peaceful fruit…”</a:t>
            </a:r>
            <a:r>
              <a:rPr lang="en-US" sz="2800">
                <a:latin typeface="Arial" charset="0"/>
              </a:rPr>
              <a:t> </a:t>
            </a:r>
            <a:r>
              <a:rPr lang="en-US" sz="2800">
                <a:solidFill>
                  <a:schemeClr val="accent2"/>
                </a:solidFill>
                <a:latin typeface="Arial" charset="0"/>
              </a:rPr>
              <a:t> 					</a:t>
            </a:r>
            <a:r>
              <a:rPr lang="en-US" sz="2800">
                <a:solidFill>
                  <a:schemeClr val="tx2"/>
                </a:solidFill>
                <a:latin typeface="Arial" charset="0"/>
              </a:rPr>
              <a:t>Heb.12.11</a:t>
            </a:r>
            <a:r>
              <a:rPr lang="en-US" sz="2800">
                <a:latin typeface="Arial" charset="0"/>
              </a:rPr>
              <a:t> </a:t>
            </a:r>
          </a:p>
          <a:p>
            <a:r>
              <a:rPr lang="en-US" sz="2800">
                <a:solidFill>
                  <a:schemeClr val="accent2"/>
                </a:solidFill>
                <a:latin typeface="Arial" charset="0"/>
              </a:rPr>
              <a:t>“He who spares his rod hates his son, but he who loves him disciplines him diligently”</a:t>
            </a:r>
            <a:r>
              <a:rPr lang="en-US" sz="2800">
                <a:latin typeface="Arial" charset="0"/>
              </a:rPr>
              <a:t>  		</a:t>
            </a:r>
            <a:r>
              <a:rPr lang="en-US" sz="2800">
                <a:solidFill>
                  <a:schemeClr val="tx2"/>
                </a:solidFill>
                <a:latin typeface="Arial" charset="0"/>
              </a:rPr>
              <a:t>Prov.13.24</a:t>
            </a:r>
            <a:endParaRPr lang="en-US" sz="2800">
              <a:solidFill>
                <a:schemeClr val="accent2"/>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up)">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wipe(up)">
                                      <p:cBhvr>
                                        <p:cTn id="12" dur="5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wipe(up)">
                                      <p:cBhvr>
                                        <p:cTn id="17" dur="500"/>
                                        <p:tgtEl>
                                          <p:spTgt spid="35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wipe(up)">
                                      <p:cBhvr>
                                        <p:cTn id="22" dur="500"/>
                                        <p:tgtEl>
                                          <p:spTgt spid="358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3400" y="381000"/>
            <a:ext cx="81534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a:solidFill>
                  <a:schemeClr val="bg1"/>
                </a:solidFill>
                <a:latin typeface="Tahoma" pitchFamily="34" charset="0"/>
              </a:rPr>
              <a:t>6.  failing to control self...</a:t>
            </a:r>
            <a:endParaRPr lang="en-US" sz="3600" dirty="0">
              <a:solidFill>
                <a:schemeClr val="bg1"/>
              </a:solidFill>
              <a:latin typeface="Tahoma" pitchFamily="34" charset="0"/>
            </a:endParaRPr>
          </a:p>
        </p:txBody>
      </p:sp>
      <p:sp>
        <p:nvSpPr>
          <p:cNvPr id="21507" name="Rectangle 3"/>
          <p:cNvSpPr>
            <a:spLocks noGrp="1" noChangeArrowheads="1"/>
          </p:cNvSpPr>
          <p:nvPr>
            <p:ph type="body" idx="1"/>
          </p:nvPr>
        </p:nvSpPr>
        <p:spPr>
          <a:xfrm>
            <a:off x="304800" y="1447800"/>
            <a:ext cx="8839200" cy="5410200"/>
          </a:xfrm>
        </p:spPr>
        <p:txBody>
          <a:bodyPr/>
          <a:lstStyle/>
          <a:p>
            <a:r>
              <a:rPr lang="en-US" sz="2900" b="1" dirty="0">
                <a:latin typeface="Arial" charset="0"/>
              </a:rPr>
              <a:t>proper motivation:  </a:t>
            </a:r>
            <a:r>
              <a:rPr lang="en-US" sz="2900" b="1" dirty="0" smtClean="0">
                <a:latin typeface="Arial" charset="0"/>
              </a:rPr>
              <a:t>    </a:t>
            </a:r>
            <a:r>
              <a:rPr lang="en-US" sz="2900" b="1" dirty="0" smtClean="0">
                <a:solidFill>
                  <a:schemeClr val="accent2"/>
                </a:solidFill>
                <a:latin typeface="Arial" charset="0"/>
              </a:rPr>
              <a:t>Prov.13.24</a:t>
            </a:r>
            <a:r>
              <a:rPr lang="en-US" sz="2900" b="1" dirty="0" smtClean="0">
                <a:latin typeface="Arial" charset="0"/>
              </a:rPr>
              <a:t>                                  </a:t>
            </a:r>
            <a:r>
              <a:rPr lang="en-US" sz="2900" b="1" dirty="0" smtClean="0">
                <a:solidFill>
                  <a:srgbClr val="0000CC"/>
                </a:solidFill>
                <a:latin typeface="Arial" charset="0"/>
              </a:rPr>
              <a:t>“</a:t>
            </a:r>
            <a:r>
              <a:rPr lang="en-US" sz="2900" b="1" dirty="0">
                <a:solidFill>
                  <a:srgbClr val="0000CC"/>
                </a:solidFill>
                <a:latin typeface="Arial" charset="0"/>
              </a:rPr>
              <a:t>h</a:t>
            </a:r>
            <a:r>
              <a:rPr lang="en-US" sz="2900" b="1" dirty="0">
                <a:solidFill>
                  <a:schemeClr val="accent2"/>
                </a:solidFill>
                <a:latin typeface="Arial" charset="0"/>
              </a:rPr>
              <a:t>e who</a:t>
            </a:r>
            <a:r>
              <a:rPr lang="en-US" sz="2900" b="1" i="1" dirty="0">
                <a:solidFill>
                  <a:srgbClr val="FF0000"/>
                </a:solidFill>
                <a:latin typeface="Arial" charset="0"/>
              </a:rPr>
              <a:t> </a:t>
            </a:r>
            <a:r>
              <a:rPr lang="en-US" sz="2900" b="1" u="sng" dirty="0">
                <a:solidFill>
                  <a:srgbClr val="0000CC"/>
                </a:solidFill>
                <a:latin typeface="Arial Black" pitchFamily="34" charset="0"/>
              </a:rPr>
              <a:t>loves</a:t>
            </a:r>
            <a:r>
              <a:rPr lang="en-US" sz="2900" b="1" i="1" dirty="0">
                <a:solidFill>
                  <a:srgbClr val="FF0000"/>
                </a:solidFill>
                <a:latin typeface="Arial" charset="0"/>
              </a:rPr>
              <a:t> </a:t>
            </a:r>
            <a:r>
              <a:rPr lang="en-US" sz="2900" b="1" dirty="0">
                <a:solidFill>
                  <a:schemeClr val="accent2"/>
                </a:solidFill>
                <a:latin typeface="Arial" charset="0"/>
              </a:rPr>
              <a:t>him disciplines him </a:t>
            </a:r>
            <a:r>
              <a:rPr lang="en-US" sz="2900" b="1" dirty="0" smtClean="0">
                <a:solidFill>
                  <a:schemeClr val="accent2"/>
                </a:solidFill>
                <a:latin typeface="Arial" charset="0"/>
              </a:rPr>
              <a:t>diligently”</a:t>
            </a:r>
            <a:r>
              <a:rPr lang="en-US" sz="2900" b="1" dirty="0" smtClean="0">
                <a:latin typeface="Arial" charset="0"/>
              </a:rPr>
              <a:t>  </a:t>
            </a:r>
            <a:endParaRPr lang="en-US" sz="2900" b="1" dirty="0">
              <a:solidFill>
                <a:schemeClr val="accent2"/>
              </a:solidFill>
              <a:latin typeface="Arial" charset="0"/>
            </a:endParaRPr>
          </a:p>
          <a:p>
            <a:r>
              <a:rPr lang="en-US" sz="2900" b="1" dirty="0">
                <a:latin typeface="Arial" charset="0"/>
              </a:rPr>
              <a:t>discipline vs. abuse</a:t>
            </a:r>
            <a:endParaRPr lang="en-US" sz="2900" b="1" dirty="0">
              <a:solidFill>
                <a:schemeClr val="accent2"/>
              </a:solidFill>
              <a:latin typeface="Arial" charset="0"/>
            </a:endParaRPr>
          </a:p>
          <a:p>
            <a:pPr marL="342900" lvl="1" indent="-342900">
              <a:buFontTx/>
              <a:buChar char="•"/>
            </a:pPr>
            <a:r>
              <a:rPr lang="en-US" sz="2900" b="1" dirty="0">
                <a:latin typeface="Arial" charset="0"/>
              </a:rPr>
              <a:t>discipline vs. YELLING</a:t>
            </a:r>
            <a:r>
              <a:rPr lang="en-US" sz="2900" b="1" dirty="0" smtClean="0">
                <a:latin typeface="Arial" charset="0"/>
              </a:rPr>
              <a:t>!! </a:t>
            </a:r>
          </a:p>
          <a:p>
            <a:pPr marL="1200150" lvl="3" indent="-342900"/>
            <a:r>
              <a:rPr lang="en-US" sz="2900" b="1" dirty="0" smtClean="0">
                <a:latin typeface="Arial" charset="0"/>
              </a:rPr>
              <a:t>“expert” advice [?]</a:t>
            </a:r>
          </a:p>
          <a:p>
            <a:r>
              <a:rPr lang="en-US" sz="2900" b="1" dirty="0" smtClean="0">
                <a:latin typeface="Arial" charset="0"/>
              </a:rPr>
              <a:t>Why won’t </a:t>
            </a:r>
            <a:r>
              <a:rPr lang="en-US" sz="2900" b="1" dirty="0">
                <a:latin typeface="Arial" charset="0"/>
              </a:rPr>
              <a:t>he obey??? </a:t>
            </a:r>
            <a:r>
              <a:rPr lang="en-US" sz="2900" b="1" dirty="0">
                <a:solidFill>
                  <a:schemeClr val="bg1"/>
                </a:solidFill>
                <a:latin typeface="Arial" charset="0"/>
              </a:rPr>
              <a:t>[ </a:t>
            </a:r>
          </a:p>
          <a:p>
            <a:pPr lvl="1"/>
            <a:r>
              <a:rPr lang="en-US" sz="2900" b="1" i="1" dirty="0">
                <a:latin typeface="Arial" charset="0"/>
              </a:rPr>
              <a:t>“What’s wrong with you</a:t>
            </a:r>
            <a:r>
              <a:rPr lang="en-US" sz="2900" b="1" i="1" dirty="0" smtClean="0">
                <a:latin typeface="Arial" charset="0"/>
              </a:rPr>
              <a:t>?”                                                   “I </a:t>
            </a:r>
            <a:r>
              <a:rPr lang="en-US" sz="2900" b="1" i="1" dirty="0">
                <a:latin typeface="Arial" charset="0"/>
              </a:rPr>
              <a:t>don’t know why you won’t do right!”</a:t>
            </a:r>
            <a:endParaRPr lang="en-US" sz="2900" b="1" dirty="0">
              <a:latin typeface="Arial" charset="0"/>
            </a:endParaRPr>
          </a:p>
          <a:p>
            <a:r>
              <a:rPr lang="en-US" sz="2900" b="1" dirty="0">
                <a:latin typeface="Arial" charset="0"/>
              </a:rPr>
              <a:t>the vase test</a:t>
            </a:r>
          </a:p>
          <a:p>
            <a:r>
              <a:rPr lang="en-US" sz="2900" b="1" dirty="0">
                <a:solidFill>
                  <a:schemeClr val="accent2"/>
                </a:solidFill>
                <a:latin typeface="Arial" charset="0"/>
              </a:rPr>
              <a:t>CALM   &amp;   CONSISTENT   &amp;   IN CONTROL</a:t>
            </a:r>
            <a:r>
              <a:rPr lang="en-US" sz="2900" b="1" dirty="0">
                <a:latin typeface="Arial" charset="0"/>
              </a:rPr>
              <a:t>   </a:t>
            </a:r>
            <a:endParaRPr lang="en-US" sz="2900" b="1" dirty="0">
              <a:solidFill>
                <a:schemeClr val="accent2"/>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up)">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up)">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wipe(up)">
                                      <p:cBhvr>
                                        <p:cTn id="17" dur="500"/>
                                        <p:tgtEl>
                                          <p:spTgt spid="21507">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21507">
                                            <p:txEl>
                                              <p:pRg st="3" end="3"/>
                                            </p:txEl>
                                          </p:spTgt>
                                        </p:tgtEl>
                                        <p:attrNameLst>
                                          <p:attrName>style.visibility</p:attrName>
                                        </p:attrNameLst>
                                      </p:cBhvr>
                                      <p:to>
                                        <p:strVal val="visible"/>
                                      </p:to>
                                    </p:set>
                                    <p:animEffect transition="in" filter="wipe(up)">
                                      <p:cBhvr>
                                        <p:cTn id="20" dur="500"/>
                                        <p:tgtEl>
                                          <p:spTgt spid="2150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21507">
                                            <p:txEl>
                                              <p:pRg st="4" end="4"/>
                                            </p:txEl>
                                          </p:spTgt>
                                        </p:tgtEl>
                                        <p:attrNameLst>
                                          <p:attrName>style.visibility</p:attrName>
                                        </p:attrNameLst>
                                      </p:cBhvr>
                                      <p:to>
                                        <p:strVal val="visible"/>
                                      </p:to>
                                    </p:set>
                                    <p:animEffect transition="in" filter="wipe(up)">
                                      <p:cBhvr>
                                        <p:cTn id="25" dur="500"/>
                                        <p:tgtEl>
                                          <p:spTgt spid="21507">
                                            <p:txEl>
                                              <p:pRg st="4" end="4"/>
                                            </p:txEl>
                                          </p:spTgt>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21507">
                                            <p:txEl>
                                              <p:pRg st="5" end="5"/>
                                            </p:txEl>
                                          </p:spTgt>
                                        </p:tgtEl>
                                        <p:attrNameLst>
                                          <p:attrName>style.visibility</p:attrName>
                                        </p:attrNameLst>
                                      </p:cBhvr>
                                      <p:to>
                                        <p:strVal val="visible"/>
                                      </p:to>
                                    </p:set>
                                    <p:animEffect transition="in" filter="wipe(up)">
                                      <p:cBhvr>
                                        <p:cTn id="28" dur="500"/>
                                        <p:tgtEl>
                                          <p:spTgt spid="21507">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21507">
                                            <p:txEl>
                                              <p:pRg st="6" end="6"/>
                                            </p:txEl>
                                          </p:spTgt>
                                        </p:tgtEl>
                                        <p:attrNameLst>
                                          <p:attrName>style.visibility</p:attrName>
                                        </p:attrNameLst>
                                      </p:cBhvr>
                                      <p:to>
                                        <p:strVal val="visible"/>
                                      </p:to>
                                    </p:set>
                                    <p:animEffect transition="in" filter="wipe(up)">
                                      <p:cBhvr>
                                        <p:cTn id="33" dur="500"/>
                                        <p:tgtEl>
                                          <p:spTgt spid="21507">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21507">
                                            <p:txEl>
                                              <p:pRg st="7" end="7"/>
                                            </p:txEl>
                                          </p:spTgt>
                                        </p:tgtEl>
                                        <p:attrNameLst>
                                          <p:attrName>style.visibility</p:attrName>
                                        </p:attrNameLst>
                                      </p:cBhvr>
                                      <p:to>
                                        <p:strVal val="visible"/>
                                      </p:to>
                                    </p:set>
                                    <p:animEffect transition="in" filter="wipe(up)">
                                      <p:cBhvr>
                                        <p:cTn id="38" dur="500"/>
                                        <p:tgtEl>
                                          <p:spTgt spid="215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6858000"/>
          </a:xfrm>
          <a:solidFill>
            <a:schemeClr val="tx2"/>
          </a:solidFill>
        </p:spPr>
        <p:txBody>
          <a:bodyPr/>
          <a:lstStyle/>
          <a:p>
            <a:pPr>
              <a:defRPr/>
            </a:pPr>
            <a:r>
              <a:rPr lang="en-US" b="1" i="1" dirty="0" smtClean="0">
                <a:solidFill>
                  <a:srgbClr val="FFFF00"/>
                </a:solidFill>
                <a:latin typeface="Arial" pitchFamily="34" charset="0"/>
                <a:cs typeface="Arial" pitchFamily="34" charset="0"/>
              </a:rPr>
              <a:t>You will get what you expect:</a:t>
            </a:r>
            <a:br>
              <a:rPr lang="en-US" b="1" i="1" dirty="0" smtClean="0">
                <a:solidFill>
                  <a:srgbClr val="FFFF00"/>
                </a:solidFill>
                <a:latin typeface="Arial" pitchFamily="34" charset="0"/>
                <a:cs typeface="Arial" pitchFamily="34" charset="0"/>
              </a:rPr>
            </a:br>
            <a:r>
              <a:rPr lang="en-US" sz="3600" b="1" dirty="0" smtClean="0">
                <a:solidFill>
                  <a:srgbClr val="FFFF00"/>
                </a:solidFill>
                <a:latin typeface="Arial Narrow" pitchFamily="34" charset="0"/>
              </a:rPr>
              <a:t/>
            </a:r>
            <a:br>
              <a:rPr lang="en-US" sz="3600" b="1" dirty="0" smtClean="0">
                <a:solidFill>
                  <a:srgbClr val="FFFF00"/>
                </a:solidFill>
                <a:latin typeface="Arial Narrow" pitchFamily="34" charset="0"/>
              </a:rPr>
            </a:br>
            <a:r>
              <a:rPr lang="en-US" sz="3600" b="1" dirty="0" smtClean="0">
                <a:solidFill>
                  <a:schemeClr val="accent3"/>
                </a:solidFill>
                <a:latin typeface="Arial Narrow" pitchFamily="34" charset="0"/>
              </a:rPr>
              <a:t>If you expect tantrums, you will get them.</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If you expect dishonesty, you will get it.</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If you expect bad attitudes, you will get it.</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 but if you really EXPECT the opposite,</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and require and TRAIN for the opposite, </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
            </a:r>
            <a:br>
              <a:rPr lang="en-US" sz="3600" b="1" dirty="0" smtClean="0">
                <a:solidFill>
                  <a:schemeClr val="accent3"/>
                </a:solidFill>
                <a:latin typeface="Arial Narrow" pitchFamily="34" charset="0"/>
              </a:rPr>
            </a:br>
            <a:r>
              <a:rPr lang="en-US" sz="3600" b="1" dirty="0" smtClean="0">
                <a:solidFill>
                  <a:schemeClr val="accent3"/>
                </a:solidFill>
                <a:latin typeface="Arial Narrow" pitchFamily="34" charset="0"/>
              </a:rPr>
              <a:t>you will GET the opposite.</a:t>
            </a:r>
            <a:endParaRPr lang="en-US" sz="3600" dirty="0" smtClean="0">
              <a:solidFill>
                <a:schemeClr val="accent3"/>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28600"/>
            <a:ext cx="8610600" cy="6324600"/>
          </a:xfrm>
          <a:solidFill>
            <a:schemeClr val="tx1"/>
          </a:solidFill>
          <a:ln>
            <a:solidFill>
              <a:schemeClr val="tx2"/>
            </a:solidFill>
          </a:ln>
          <a:effectLst>
            <a:outerShdw dist="107763" dir="2700000" algn="ctr" rotWithShape="0">
              <a:schemeClr val="bg2"/>
            </a:outerShdw>
          </a:effectLst>
        </p:spPr>
        <p:txBody>
          <a:bodyPr/>
          <a:lstStyle/>
          <a:p>
            <a:pPr>
              <a:defRPr/>
            </a:pPr>
            <a:r>
              <a:rPr lang="en-US" sz="4800" b="1" smtClean="0">
                <a:solidFill>
                  <a:schemeClr val="bg1"/>
                </a:solidFill>
                <a:effectLst>
                  <a:outerShdw blurRad="38100" dist="38100" dir="2700000" algn="tl">
                    <a:srgbClr val="808080"/>
                  </a:outerShdw>
                </a:effectLst>
                <a:latin typeface="Arial" charset="0"/>
              </a:rPr>
              <a:t>empowered parenting</a:t>
            </a:r>
            <a:br>
              <a:rPr lang="en-US" sz="4800" b="1" smtClean="0">
                <a:solidFill>
                  <a:schemeClr val="bg1"/>
                </a:solidFill>
                <a:effectLst>
                  <a:outerShdw blurRad="38100" dist="38100" dir="2700000" algn="tl">
                    <a:srgbClr val="808080"/>
                  </a:outerShdw>
                </a:effectLst>
                <a:latin typeface="Arial" charset="0"/>
              </a:rPr>
            </a:br>
            <a:r>
              <a:rPr lang="en-US" sz="4800" b="1" smtClean="0">
                <a:solidFill>
                  <a:schemeClr val="bg1"/>
                </a:solidFill>
                <a:effectLst>
                  <a:outerShdw blurRad="38100" dist="38100" dir="2700000" algn="tl">
                    <a:srgbClr val="808080"/>
                  </a:outerShdw>
                </a:effectLst>
                <a:latin typeface="Arial" charset="0"/>
              </a:rPr>
              <a:t/>
            </a:r>
            <a:br>
              <a:rPr lang="en-US" sz="4800" b="1" smtClean="0">
                <a:solidFill>
                  <a:schemeClr val="bg1"/>
                </a:solidFill>
                <a:effectLst>
                  <a:outerShdw blurRad="38100" dist="38100" dir="2700000" algn="tl">
                    <a:srgbClr val="808080"/>
                  </a:outerShdw>
                </a:effectLst>
                <a:latin typeface="Arial" charset="0"/>
              </a:rPr>
            </a:br>
            <a:r>
              <a:rPr lang="en-US" sz="4800" b="1" smtClean="0">
                <a:solidFill>
                  <a:schemeClr val="bg1"/>
                </a:solidFill>
                <a:effectLst>
                  <a:outerShdw blurRad="38100" dist="38100" dir="2700000" algn="tl">
                    <a:srgbClr val="808080"/>
                  </a:outerShdw>
                </a:effectLst>
                <a:latin typeface="Arial" charset="0"/>
              </a:rPr>
              <a:t>&amp;</a:t>
            </a:r>
            <a:br>
              <a:rPr lang="en-US" sz="4800" b="1" smtClean="0">
                <a:solidFill>
                  <a:schemeClr val="bg1"/>
                </a:solidFill>
                <a:effectLst>
                  <a:outerShdw blurRad="38100" dist="38100" dir="2700000" algn="tl">
                    <a:srgbClr val="808080"/>
                  </a:outerShdw>
                </a:effectLst>
                <a:latin typeface="Arial" charset="0"/>
              </a:rPr>
            </a:br>
            <a:r>
              <a:rPr lang="en-US" sz="4800" b="1" smtClean="0">
                <a:solidFill>
                  <a:schemeClr val="bg1"/>
                </a:solidFill>
                <a:effectLst>
                  <a:outerShdw blurRad="38100" dist="38100" dir="2700000" algn="tl">
                    <a:srgbClr val="808080"/>
                  </a:outerShdw>
                </a:effectLst>
                <a:latin typeface="Arial" charset="0"/>
              </a:rPr>
              <a:t/>
            </a:r>
            <a:br>
              <a:rPr lang="en-US" sz="4800" b="1" smtClean="0">
                <a:solidFill>
                  <a:schemeClr val="bg1"/>
                </a:solidFill>
                <a:effectLst>
                  <a:outerShdw blurRad="38100" dist="38100" dir="2700000" algn="tl">
                    <a:srgbClr val="808080"/>
                  </a:outerShdw>
                </a:effectLst>
                <a:latin typeface="Arial" charset="0"/>
              </a:rPr>
            </a:br>
            <a:r>
              <a:rPr lang="en-US" sz="4800" b="1" smtClean="0">
                <a:solidFill>
                  <a:schemeClr val="bg1"/>
                </a:solidFill>
                <a:effectLst>
                  <a:outerShdw blurRad="38100" dist="38100" dir="2700000" algn="tl">
                    <a:srgbClr val="808080"/>
                  </a:outerShdw>
                </a:effectLst>
                <a:latin typeface="Arial" charset="0"/>
              </a:rPr>
              <a:t>early child training</a:t>
            </a:r>
            <a:br>
              <a:rPr lang="en-US" sz="4800" b="1" smtClean="0">
                <a:solidFill>
                  <a:schemeClr val="bg1"/>
                </a:solidFill>
                <a:effectLst>
                  <a:outerShdw blurRad="38100" dist="38100" dir="2700000" algn="tl">
                    <a:srgbClr val="808080"/>
                  </a:outerShdw>
                </a:effectLst>
                <a:latin typeface="Arial" charset="0"/>
              </a:rPr>
            </a:br>
            <a:endParaRPr lang="en-US" b="1" smtClean="0">
              <a:latin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04800" y="1600200"/>
            <a:ext cx="8839200" cy="5029200"/>
          </a:xfrm>
        </p:spPr>
        <p:txBody>
          <a:bodyPr/>
          <a:lstStyle/>
          <a:p>
            <a:r>
              <a:rPr lang="en-US" sz="2800" b="1" dirty="0" smtClean="0">
                <a:solidFill>
                  <a:srgbClr val="FF0000"/>
                </a:solidFill>
                <a:latin typeface="Arial Black" pitchFamily="34" charset="0"/>
              </a:rPr>
              <a:t>Proverbs 22.6</a:t>
            </a:r>
            <a:r>
              <a:rPr lang="en-US" sz="2800" b="1" dirty="0" smtClean="0">
                <a:latin typeface="Arial Black" pitchFamily="34" charset="0"/>
              </a:rPr>
              <a:t>                                                    </a:t>
            </a:r>
            <a:r>
              <a:rPr lang="en-US" sz="3600" b="1" dirty="0" smtClean="0">
                <a:latin typeface="Arial" charset="0"/>
              </a:rPr>
              <a:t>“Train up a child in the way he  should go, Even when he is old,       he will not depart from it”</a:t>
            </a:r>
          </a:p>
          <a:p>
            <a:r>
              <a:rPr lang="en-US" sz="2800" b="1" i="1" dirty="0" smtClean="0">
                <a:solidFill>
                  <a:srgbClr val="FF0000"/>
                </a:solidFill>
                <a:latin typeface="Arial" charset="0"/>
              </a:rPr>
              <a:t>or Judith Harris - “</a:t>
            </a:r>
            <a:r>
              <a:rPr lang="en-US" sz="2800" b="1" i="1" u="sng" dirty="0" smtClean="0">
                <a:solidFill>
                  <a:srgbClr val="FF0000"/>
                </a:solidFill>
                <a:latin typeface="Arial" charset="0"/>
              </a:rPr>
              <a:t>Do Parents really matter?</a:t>
            </a:r>
            <a:r>
              <a:rPr lang="en-US" sz="2800" b="1" i="1" dirty="0" smtClean="0">
                <a:solidFill>
                  <a:srgbClr val="FF0000"/>
                </a:solidFill>
                <a:latin typeface="Arial" charset="0"/>
              </a:rPr>
              <a:t> </a:t>
            </a:r>
          </a:p>
          <a:p>
            <a:r>
              <a:rPr lang="en-US" sz="4000" b="1" dirty="0" smtClean="0">
                <a:latin typeface="Arial" charset="0"/>
              </a:rPr>
              <a:t>time illustrations:</a:t>
            </a:r>
          </a:p>
          <a:p>
            <a:pPr lvl="1"/>
            <a:r>
              <a:rPr lang="en-US" sz="4000" b="1" dirty="0" smtClean="0">
                <a:latin typeface="Arial" charset="0"/>
              </a:rPr>
              <a:t>a garden</a:t>
            </a:r>
          </a:p>
          <a:p>
            <a:pPr lvl="1"/>
            <a:r>
              <a:rPr lang="en-US" sz="4000" b="1" dirty="0" smtClean="0">
                <a:latin typeface="Arial" charset="0"/>
              </a:rPr>
              <a:t>cat, bird  [ </a:t>
            </a:r>
            <a:r>
              <a:rPr lang="en-US" sz="4000" b="1" dirty="0" smtClean="0">
                <a:solidFill>
                  <a:srgbClr val="C00000"/>
                </a:solidFill>
                <a:latin typeface="Arial" charset="0"/>
              </a:rPr>
              <a:t>Deut. 6.7; Eph.6.4 </a:t>
            </a:r>
            <a:r>
              <a:rPr lang="en-US" sz="4000" b="1" dirty="0" smtClean="0">
                <a:latin typeface="Arial" charset="0"/>
              </a:rPr>
              <a:t>]</a:t>
            </a:r>
            <a:endParaRPr lang="en-US" sz="4000" b="1" dirty="0" smtClean="0">
              <a:solidFill>
                <a:srgbClr val="FF0000"/>
              </a:solidFill>
              <a:latin typeface="Arial" charset="0"/>
            </a:endParaRPr>
          </a:p>
        </p:txBody>
      </p:sp>
      <p:sp>
        <p:nvSpPr>
          <p:cNvPr id="5" name="Rectangle 2"/>
          <p:cNvSpPr txBox="1">
            <a:spLocks noChangeArrowheads="1"/>
          </p:cNvSpPr>
          <p:nvPr/>
        </p:nvSpPr>
        <p:spPr bwMode="auto">
          <a:xfrm>
            <a:off x="685800" y="228600"/>
            <a:ext cx="7772400" cy="1066800"/>
          </a:xfrm>
          <a:prstGeom prst="rect">
            <a:avLst/>
          </a:prstGeom>
          <a:ln w="9525">
            <a:noFill/>
            <a:miter lim="800000"/>
            <a:headEnd/>
            <a:tailEnd/>
          </a:ln>
          <a:effectLst>
            <a:outerShdw blurRad="139700" dist="279400" dir="2700000" algn="tl" rotWithShape="0">
              <a:prstClr val="black">
                <a:alpha val="40000"/>
              </a:prstClr>
            </a:outerShdw>
          </a:effec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0" cap="none" spc="0" normalizeH="0" baseline="0" noProof="0" smtClean="0">
                <a:ln>
                  <a:noFill/>
                </a:ln>
                <a:solidFill>
                  <a:schemeClr val="bg1"/>
                </a:solidFill>
                <a:effectLst/>
                <a:uLnTx/>
                <a:uFillTx/>
                <a:latin typeface="Arial" charset="0"/>
                <a:ea typeface="+mn-ea"/>
                <a:cs typeface="+mn-cs"/>
              </a:rPr>
              <a:t>PARENTS</a:t>
            </a:r>
            <a:endParaRPr kumimoji="0" lang="en-US" sz="4800" b="1" i="0" u="none" strike="noStrike" kern="0" cap="none" spc="0" normalizeH="0" baseline="0" noProof="0" dirty="0" smtClean="0">
              <a:ln>
                <a:noFill/>
              </a:ln>
              <a:solidFill>
                <a:schemeClr val="lt1"/>
              </a:solidFill>
              <a:effectLst/>
              <a:uLnTx/>
              <a:uFillTx/>
              <a:latin typeface="Arial" charset="0"/>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024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02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0"/>
            <a:ext cx="9144000" cy="6858000"/>
          </a:xfrm>
          <a:solidFill>
            <a:schemeClr val="tx1"/>
          </a:solidFill>
        </p:spPr>
        <p:txBody>
          <a:bodyPr/>
          <a:lstStyle/>
          <a:p>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942170" y="664814"/>
            <a:ext cx="7287430" cy="5507386"/>
          </a:xfrm>
          <a:prstGeom prst="rect">
            <a:avLst/>
          </a:prstGeom>
          <a:noFill/>
          <a:ln w="9525">
            <a:noFill/>
            <a:miter lim="800000"/>
            <a:headEnd/>
            <a:tailEnd/>
          </a:ln>
        </p:spPr>
      </p:pic>
      <p:sp>
        <p:nvSpPr>
          <p:cNvPr id="6" name="Rectangle 5"/>
          <p:cNvSpPr/>
          <p:nvPr/>
        </p:nvSpPr>
        <p:spPr bwMode="auto">
          <a:xfrm>
            <a:off x="7543800" y="2057400"/>
            <a:ext cx="1066800" cy="4572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charset="0"/>
              </a:rPr>
              <a:t>April</a:t>
            </a:r>
            <a:endParaRPr kumimoji="0" lang="en-US" sz="2400" b="0" i="0" u="none" strike="noStrike" cap="none" normalizeH="0" baseline="0" dirty="0" smtClean="0">
              <a:ln>
                <a:noFill/>
              </a:ln>
              <a:solidFill>
                <a:schemeClr val="bg1"/>
              </a:solidFill>
              <a:effectLst/>
              <a:latin typeface="Arial" charset="0"/>
            </a:endParaRPr>
          </a:p>
        </p:txBody>
      </p:sp>
      <p:sp>
        <p:nvSpPr>
          <p:cNvPr id="7" name="Rectangle 6"/>
          <p:cNvSpPr/>
          <p:nvPr/>
        </p:nvSpPr>
        <p:spPr bwMode="auto">
          <a:xfrm>
            <a:off x="1981200" y="685800"/>
            <a:ext cx="1066800" cy="4572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charset="0"/>
              </a:rPr>
              <a:t>Adam</a:t>
            </a:r>
            <a:endParaRPr kumimoji="0" lang="en-US" sz="2400" b="0" i="0" u="none" strike="noStrike" cap="none" normalizeH="0" baseline="0" dirty="0" smtClean="0">
              <a:ln>
                <a:noFill/>
              </a:ln>
              <a:solidFill>
                <a:schemeClr val="bg1"/>
              </a:solidFill>
              <a:effectLst/>
              <a:latin typeface="Arial" charset="0"/>
            </a:endParaRPr>
          </a:p>
        </p:txBody>
      </p:sp>
      <p:sp>
        <p:nvSpPr>
          <p:cNvPr id="8" name="Rectangle 7"/>
          <p:cNvSpPr/>
          <p:nvPr/>
        </p:nvSpPr>
        <p:spPr bwMode="auto">
          <a:xfrm>
            <a:off x="457200" y="2286000"/>
            <a:ext cx="1295400" cy="4572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charset="0"/>
              </a:rPr>
              <a:t>Brianne</a:t>
            </a:r>
            <a:endParaRPr kumimoji="0" lang="en-US" sz="2400" b="0" i="0" u="none" strike="noStrike" cap="none" normalizeH="0" baseline="0" dirty="0" smtClean="0">
              <a:ln>
                <a:noFill/>
              </a:ln>
              <a:solidFill>
                <a:schemeClr val="bg1"/>
              </a:solidFill>
              <a:effectLst/>
              <a:latin typeface="Arial" charset="0"/>
            </a:endParaRPr>
          </a:p>
        </p:txBody>
      </p:sp>
      <p:sp>
        <p:nvSpPr>
          <p:cNvPr id="9" name="Rectangle 8"/>
          <p:cNvSpPr/>
          <p:nvPr/>
        </p:nvSpPr>
        <p:spPr bwMode="auto">
          <a:xfrm>
            <a:off x="3352800" y="3429000"/>
            <a:ext cx="914400" cy="4572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charset="0"/>
              </a:rPr>
              <a:t>TJ</a:t>
            </a:r>
            <a:endParaRPr kumimoji="0" lang="en-US" sz="2400" b="0" i="0" u="none" strike="noStrike" cap="none" normalizeH="0" baseline="0" dirty="0" smtClean="0">
              <a:ln>
                <a:noFill/>
              </a:ln>
              <a:solidFill>
                <a:schemeClr val="bg1"/>
              </a:solidFill>
              <a:effectLst/>
              <a:latin typeface="Arial" charset="0"/>
            </a:endParaRPr>
          </a:p>
        </p:txBody>
      </p:sp>
      <p:sp>
        <p:nvSpPr>
          <p:cNvPr id="10" name="Rectangle 9"/>
          <p:cNvSpPr/>
          <p:nvPr/>
        </p:nvSpPr>
        <p:spPr bwMode="auto">
          <a:xfrm>
            <a:off x="1219200" y="4648200"/>
            <a:ext cx="1219200" cy="4572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charset="0"/>
              </a:rPr>
              <a:t>Zach</a:t>
            </a:r>
            <a:endParaRPr kumimoji="0" lang="en-US" sz="2400" b="0" i="0" u="none" strike="noStrike" cap="none" normalizeH="0" baseline="0" dirty="0" smtClean="0">
              <a:ln>
                <a:noFill/>
              </a:ln>
              <a:solidFill>
                <a:schemeClr val="bg1"/>
              </a:solidFill>
              <a:effectLst/>
              <a:latin typeface="Arial" charset="0"/>
            </a:endParaRPr>
          </a:p>
        </p:txBody>
      </p:sp>
      <p:sp>
        <p:nvSpPr>
          <p:cNvPr id="11" name="Rectangle 10"/>
          <p:cNvSpPr/>
          <p:nvPr/>
        </p:nvSpPr>
        <p:spPr bwMode="auto">
          <a:xfrm>
            <a:off x="5486400" y="4876800"/>
            <a:ext cx="1219200" cy="4572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charset="0"/>
              </a:rPr>
              <a:t>Lukas</a:t>
            </a:r>
            <a:endParaRPr kumimoji="0" lang="en-US" sz="2400" b="0" i="0" u="none" strike="noStrike" cap="none" normalizeH="0" baseline="0" dirty="0" smtClean="0">
              <a:ln>
                <a:noFill/>
              </a:ln>
              <a:solidFill>
                <a:schemeClr val="bg1"/>
              </a:solidFill>
              <a:effectLst/>
              <a:latin typeface="Arial" charset="0"/>
            </a:endParaRPr>
          </a:p>
        </p:txBody>
      </p:sp>
      <p:sp>
        <p:nvSpPr>
          <p:cNvPr id="12" name="Rectangle 11"/>
          <p:cNvSpPr/>
          <p:nvPr/>
        </p:nvSpPr>
        <p:spPr bwMode="auto">
          <a:xfrm>
            <a:off x="3200400" y="5715000"/>
            <a:ext cx="1219200" cy="4572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charset="0"/>
              </a:rPr>
              <a:t>Leila</a:t>
            </a:r>
            <a:endParaRPr kumimoji="0" lang="en-US" sz="2400" b="0" i="0" u="none" strike="noStrike" cap="none" normalizeH="0" baseline="0" dirty="0" smtClean="0">
              <a:ln>
                <a:noFill/>
              </a:ln>
              <a:solidFill>
                <a:schemeClr val="bg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228600"/>
            <a:ext cx="7772400" cy="1066800"/>
          </a:xfrm>
          <a:effectLst>
            <a:outerShdw blurRad="139700" dist="279400" dir="2700000" algn="tl" rotWithShape="0">
              <a:prstClr val="black">
                <a:alpha val="40000"/>
              </a:prstClr>
            </a:outerShdw>
          </a:effectLst>
        </p:spPr>
        <p:style>
          <a:lnRef idx="0">
            <a:schemeClr val="accent6"/>
          </a:lnRef>
          <a:fillRef idx="3">
            <a:schemeClr val="accent6"/>
          </a:fillRef>
          <a:effectRef idx="3">
            <a:schemeClr val="accent6"/>
          </a:effectRef>
          <a:fontRef idx="minor">
            <a:schemeClr val="lt1"/>
          </a:fontRef>
        </p:style>
        <p:txBody>
          <a:bodyPr/>
          <a:lstStyle/>
          <a:p>
            <a:pPr algn="l"/>
            <a:r>
              <a:rPr lang="en-US" sz="4800" b="1" dirty="0" smtClean="0">
                <a:solidFill>
                  <a:schemeClr val="bg1"/>
                </a:solidFill>
                <a:latin typeface="Arial" charset="0"/>
              </a:rPr>
              <a:t>PARENTS</a:t>
            </a:r>
            <a:endParaRPr lang="en-US" sz="4800" b="1" dirty="0" smtClean="0">
              <a:latin typeface="Arial" charset="0"/>
            </a:endParaRPr>
          </a:p>
        </p:txBody>
      </p:sp>
      <p:sp>
        <p:nvSpPr>
          <p:cNvPr id="4" name="Rectangle 3"/>
          <p:cNvSpPr/>
          <p:nvPr/>
        </p:nvSpPr>
        <p:spPr bwMode="auto">
          <a:xfrm>
            <a:off x="0" y="1676400"/>
            <a:ext cx="9144000" cy="51816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4400" b="1" dirty="0" smtClean="0">
                <a:solidFill>
                  <a:srgbClr val="00B0F0"/>
                </a:solidFill>
              </a:rPr>
              <a:t>Proverbs 22.6</a:t>
            </a:r>
          </a:p>
          <a:p>
            <a:pPr algn="ctr"/>
            <a:r>
              <a:rPr lang="en-US" sz="4400" b="1" dirty="0" smtClean="0">
                <a:solidFill>
                  <a:schemeClr val="bg1"/>
                </a:solidFill>
              </a:rPr>
              <a:t>                                                    </a:t>
            </a:r>
          </a:p>
          <a:p>
            <a:pPr algn="ctr"/>
            <a:r>
              <a:rPr lang="en-US" sz="4400" b="1" dirty="0" smtClean="0">
                <a:solidFill>
                  <a:schemeClr val="bg1"/>
                </a:solidFill>
              </a:rPr>
              <a:t>“Train up a child in the way he should go,</a:t>
            </a:r>
          </a:p>
          <a:p>
            <a:pPr algn="ctr"/>
            <a:r>
              <a:rPr lang="en-US" sz="4400" b="1" dirty="0" smtClean="0">
                <a:solidFill>
                  <a:schemeClr val="bg1"/>
                </a:solidFill>
              </a:rPr>
              <a:t> Even when he is old, he will not depart from it”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304800" y="1600200"/>
            <a:ext cx="8839200" cy="4876800"/>
          </a:xfrm>
        </p:spPr>
        <p:txBody>
          <a:bodyPr/>
          <a:lstStyle/>
          <a:p>
            <a:pPr>
              <a:buFontTx/>
              <a:buNone/>
            </a:pPr>
            <a:r>
              <a:rPr lang="en-US" b="1" dirty="0" smtClean="0">
                <a:latin typeface="Arial" charset="0"/>
              </a:rPr>
              <a:t>early training &amp;</a:t>
            </a:r>
            <a:r>
              <a:rPr lang="en-US" b="1" dirty="0" smtClean="0">
                <a:solidFill>
                  <a:srgbClr val="FF0000"/>
                </a:solidFill>
                <a:latin typeface="Arial" charset="0"/>
              </a:rPr>
              <a:t> “No”</a:t>
            </a:r>
          </a:p>
          <a:p>
            <a:r>
              <a:rPr lang="en-US" sz="3600" dirty="0" smtClean="0">
                <a:latin typeface="Arial" charset="0"/>
              </a:rPr>
              <a:t>importance of  “no” [cf. </a:t>
            </a:r>
            <a:r>
              <a:rPr lang="en-US" sz="3600" b="1" dirty="0" smtClean="0">
                <a:latin typeface="Arial" charset="0"/>
              </a:rPr>
              <a:t>Gen.2; Exod. 20</a:t>
            </a:r>
            <a:r>
              <a:rPr lang="en-US" sz="3600" dirty="0" smtClean="0">
                <a:latin typeface="Arial" charset="0"/>
              </a:rPr>
              <a:t>]</a:t>
            </a:r>
          </a:p>
          <a:p>
            <a:r>
              <a:rPr lang="en-US" sz="3600" dirty="0" smtClean="0">
                <a:latin typeface="Arial" charset="0"/>
              </a:rPr>
              <a:t>respect &amp; compliance for prohibitory “no”</a:t>
            </a:r>
          </a:p>
          <a:p>
            <a:r>
              <a:rPr lang="en-US" sz="3600" dirty="0" smtClean="0">
                <a:latin typeface="Arial" charset="0"/>
              </a:rPr>
              <a:t>zero tolerance for defiant “no”</a:t>
            </a:r>
          </a:p>
          <a:p>
            <a:r>
              <a:rPr lang="en-US" sz="3600" dirty="0" smtClean="0">
                <a:latin typeface="Arial" charset="0"/>
              </a:rPr>
              <a:t>if you don’t mean it, don’t say it, and if you do mean it, enforce it   - </a:t>
            </a:r>
            <a:r>
              <a:rPr lang="en-US" sz="3600" b="1" dirty="0" smtClean="0">
                <a:solidFill>
                  <a:srgbClr val="C00000"/>
                </a:solidFill>
                <a:latin typeface="Arial" charset="0"/>
              </a:rPr>
              <a:t>Mt.5.37</a:t>
            </a:r>
          </a:p>
          <a:p>
            <a:r>
              <a:rPr lang="en-US" sz="3600" dirty="0" smtClean="0">
                <a:latin typeface="Arial" charset="0"/>
              </a:rPr>
              <a:t>important foundation for later training</a:t>
            </a:r>
            <a:endParaRPr lang="en-US" sz="3600" dirty="0" smtClean="0">
              <a:solidFill>
                <a:srgbClr val="FF0000"/>
              </a:solidFill>
              <a:latin typeface="Arial" charset="0"/>
            </a:endParaRPr>
          </a:p>
        </p:txBody>
      </p:sp>
      <p:sp>
        <p:nvSpPr>
          <p:cNvPr id="5" name="Rectangle 2"/>
          <p:cNvSpPr>
            <a:spLocks noGrp="1" noChangeArrowheads="1"/>
          </p:cNvSpPr>
          <p:nvPr>
            <p:ph type="title"/>
          </p:nvPr>
        </p:nvSpPr>
        <p:spPr>
          <a:xfrm>
            <a:off x="685800" y="228600"/>
            <a:ext cx="7772400" cy="1066800"/>
          </a:xfrm>
          <a:effectLst>
            <a:outerShdw blurRad="139700" dist="279400" dir="2700000" algn="tl" rotWithShape="0">
              <a:prstClr val="black">
                <a:alpha val="40000"/>
              </a:prstClr>
            </a:outerShdw>
          </a:effectLst>
        </p:spPr>
        <p:style>
          <a:lnRef idx="0">
            <a:schemeClr val="accent6"/>
          </a:lnRef>
          <a:fillRef idx="3">
            <a:schemeClr val="accent6"/>
          </a:fillRef>
          <a:effectRef idx="3">
            <a:schemeClr val="accent6"/>
          </a:effectRef>
          <a:fontRef idx="minor">
            <a:schemeClr val="lt1"/>
          </a:fontRef>
        </p:style>
        <p:txBody>
          <a:bodyPr/>
          <a:lstStyle/>
          <a:p>
            <a:pPr algn="l"/>
            <a:r>
              <a:rPr lang="en-US" sz="4800" b="1" dirty="0" smtClean="0">
                <a:solidFill>
                  <a:schemeClr val="bg1"/>
                </a:solidFill>
                <a:latin typeface="Arial" charset="0"/>
              </a:rPr>
              <a:t>PARENTS</a:t>
            </a:r>
            <a:endParaRPr lang="en-US" sz="4800" b="1" dirty="0" smtClean="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09600" y="2438400"/>
            <a:ext cx="7924800" cy="28956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r>
              <a:rPr lang="en-US" sz="4800" b="1" dirty="0">
                <a:solidFill>
                  <a:schemeClr val="bg1"/>
                </a:solidFill>
                <a:effectLst>
                  <a:outerShdw blurRad="38100" dist="38100" dir="2700000" algn="tl">
                    <a:srgbClr val="000000"/>
                  </a:outerShdw>
                </a:effectLst>
                <a:latin typeface="Tahoma" pitchFamily="34" charset="0"/>
              </a:rPr>
              <a:t>SOME COMMON </a:t>
            </a:r>
            <a:br>
              <a:rPr lang="en-US" sz="4800" b="1" dirty="0">
                <a:solidFill>
                  <a:schemeClr val="bg1"/>
                </a:solidFill>
                <a:effectLst>
                  <a:outerShdw blurRad="38100" dist="38100" dir="2700000" algn="tl">
                    <a:srgbClr val="000000"/>
                  </a:outerShdw>
                </a:effectLst>
                <a:latin typeface="Tahoma" pitchFamily="34" charset="0"/>
              </a:rPr>
            </a:br>
            <a:r>
              <a:rPr lang="en-US" sz="4800" b="1" dirty="0">
                <a:solidFill>
                  <a:schemeClr val="bg1"/>
                </a:solidFill>
                <a:effectLst>
                  <a:outerShdw blurRad="38100" dist="38100" dir="2700000" algn="tl">
                    <a:srgbClr val="000000"/>
                  </a:outerShdw>
                </a:effectLst>
                <a:latin typeface="Tahoma" pitchFamily="34" charset="0"/>
              </a:rPr>
              <a:t>MISTAKES</a:t>
            </a:r>
            <a:br>
              <a:rPr lang="en-US" sz="4800" b="1" dirty="0">
                <a:solidFill>
                  <a:schemeClr val="bg1"/>
                </a:solidFill>
                <a:effectLst>
                  <a:outerShdw blurRad="38100" dist="38100" dir="2700000" algn="tl">
                    <a:srgbClr val="000000"/>
                  </a:outerShdw>
                </a:effectLst>
                <a:latin typeface="Tahoma" pitchFamily="34" charset="0"/>
              </a:rPr>
            </a:br>
            <a:r>
              <a:rPr lang="en-US" sz="4800" b="1" dirty="0">
                <a:solidFill>
                  <a:schemeClr val="bg1"/>
                </a:solidFill>
                <a:effectLst>
                  <a:outerShdw blurRad="38100" dist="38100" dir="2700000" algn="tl">
                    <a:srgbClr val="000000"/>
                  </a:outerShdw>
                </a:effectLst>
                <a:latin typeface="Tahoma" pitchFamily="34" charset="0"/>
              </a:rPr>
              <a:t> TO AVOID</a:t>
            </a:r>
            <a:r>
              <a:rPr lang="en-US" sz="3200" dirty="0">
                <a:solidFill>
                  <a:schemeClr val="bg1"/>
                </a:solidFill>
                <a:latin typeface="Arial" charset="0"/>
              </a:rPr>
              <a:t> </a:t>
            </a:r>
          </a:p>
        </p:txBody>
      </p:sp>
      <p:sp>
        <p:nvSpPr>
          <p:cNvPr id="12291" name="Rectangle 3"/>
          <p:cNvSpPr>
            <a:spLocks noGrp="1" noChangeArrowheads="1"/>
          </p:cNvSpPr>
          <p:nvPr>
            <p:ph type="subTitle" idx="1"/>
          </p:nvPr>
        </p:nvSpPr>
        <p:spPr>
          <a:xfrm>
            <a:off x="1371600" y="457200"/>
            <a:ext cx="6400800" cy="2209800"/>
          </a:xfrm>
          <a:noFill/>
        </p:spPr>
        <p:txBody>
          <a:bodyPr/>
          <a:lstStyle/>
          <a:p>
            <a:endParaRPr lang="en-US" sz="4000" b="1" dirty="0">
              <a:solidFill>
                <a:srgbClr val="FF0000"/>
              </a:solidFill>
              <a:latin typeface="Arial" charset="0"/>
            </a:endParaRPr>
          </a:p>
          <a:p>
            <a:r>
              <a:rPr lang="en-US" sz="4800" b="1" dirty="0">
                <a:solidFill>
                  <a:srgbClr val="C00000"/>
                </a:solidFill>
                <a:effectLst>
                  <a:outerShdw blurRad="38100" dist="38100" dir="2700000" algn="tl">
                    <a:srgbClr val="C0C0C0"/>
                  </a:outerShdw>
                </a:effectLst>
                <a:latin typeface="Arial Black" pitchFamily="34" charset="0"/>
              </a:rPr>
              <a:t>PARENTING</a:t>
            </a:r>
            <a:endParaRPr lang="en-US" sz="4400" b="1" dirty="0">
              <a:solidFill>
                <a:srgbClr val="C00000"/>
              </a:solidFill>
              <a:effectLst>
                <a:outerShdw blurRad="38100" dist="38100" dir="2700000" algn="tl">
                  <a:srgbClr val="C0C0C0"/>
                </a:outerShdw>
              </a:effectLst>
              <a:latin typeface="Arial Black"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381000"/>
            <a:ext cx="81534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a:solidFill>
                  <a:schemeClr val="bg1"/>
                </a:solidFill>
                <a:latin typeface="Tahoma" pitchFamily="34" charset="0"/>
              </a:rPr>
              <a:t>1.  failing to discipline...</a:t>
            </a:r>
            <a:endParaRPr lang="en-US" sz="3600" dirty="0">
              <a:solidFill>
                <a:schemeClr val="bg1"/>
              </a:solidFill>
              <a:latin typeface="Tahoma" pitchFamily="34" charset="0"/>
            </a:endParaRPr>
          </a:p>
        </p:txBody>
      </p:sp>
      <p:sp>
        <p:nvSpPr>
          <p:cNvPr id="16387" name="Rectangle 3"/>
          <p:cNvSpPr>
            <a:spLocks noGrp="1" noChangeArrowheads="1"/>
          </p:cNvSpPr>
          <p:nvPr>
            <p:ph type="body" idx="1"/>
          </p:nvPr>
        </p:nvSpPr>
        <p:spPr>
          <a:xfrm>
            <a:off x="381000" y="1828800"/>
            <a:ext cx="8458200" cy="4572000"/>
          </a:xfrm>
        </p:spPr>
        <p:txBody>
          <a:bodyPr/>
          <a:lstStyle/>
          <a:p>
            <a:r>
              <a:rPr lang="en-US" sz="2800" dirty="0">
                <a:latin typeface="Arial" charset="0"/>
              </a:rPr>
              <a:t>He who spares his rod hates his son, but he who loves him disciplines him diligently           							</a:t>
            </a:r>
            <a:r>
              <a:rPr lang="en-US" sz="2800" b="1" dirty="0">
                <a:solidFill>
                  <a:schemeClr val="accent2"/>
                </a:solidFill>
                <a:latin typeface="Arial" charset="0"/>
              </a:rPr>
              <a:t>Prov.13.24</a:t>
            </a:r>
          </a:p>
          <a:p>
            <a:r>
              <a:rPr lang="en-US" sz="2800" dirty="0">
                <a:latin typeface="Arial" charset="0"/>
              </a:rPr>
              <a:t>Discipline your son while there is hope, and do not desire his death				             						</a:t>
            </a:r>
            <a:r>
              <a:rPr lang="en-US" sz="2800" b="1" dirty="0">
                <a:solidFill>
                  <a:schemeClr val="accent2"/>
                </a:solidFill>
                <a:latin typeface="Arial" charset="0"/>
              </a:rPr>
              <a:t>Prov. 19.18</a:t>
            </a:r>
          </a:p>
          <a:p>
            <a:r>
              <a:rPr lang="en-US" sz="2800" dirty="0">
                <a:latin typeface="Arial" charset="0"/>
              </a:rPr>
              <a:t>Foolishness is bound up in the heart of a child; the rod of discipline will drive it far from him </a:t>
            </a:r>
            <a:r>
              <a:rPr lang="en-US" sz="2800" dirty="0">
                <a:solidFill>
                  <a:schemeClr val="accent2"/>
                </a:solidFill>
                <a:latin typeface="Arial" charset="0"/>
              </a:rPr>
              <a:t>           					</a:t>
            </a:r>
            <a:r>
              <a:rPr lang="en-US" sz="2800" b="1" dirty="0">
                <a:solidFill>
                  <a:schemeClr val="accent2"/>
                </a:solidFill>
                <a:latin typeface="Arial" charset="0"/>
              </a:rPr>
              <a:t>Prov. 22.15</a:t>
            </a:r>
            <a:endParaRPr lang="en-US" sz="2600" b="1" dirty="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up)">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wipe(up)">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wipe(up)">
                                      <p:cBhvr>
                                        <p:cTn id="17"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theme/theme1.xml><?xml version="1.0" encoding="utf-8"?>
<a:theme xmlns:a="http://schemas.openxmlformats.org/drawingml/2006/main" name="Blank Presentation.pot">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6504</TotalTime>
  <Words>565</Words>
  <Application>Microsoft Office PowerPoint</Application>
  <PresentationFormat>On-screen Show (4:3)</PresentationFormat>
  <Paragraphs>87</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 Presentation.pot</vt:lpstr>
      <vt:lpstr>CHILD TRAINING</vt:lpstr>
      <vt:lpstr>You will get what you expect:  If you expect tantrums, you will get them.  If you expect dishonesty, you will get it.  If you expect bad attitudes, you will get it.   but if you really EXPECT the opposite, and require and TRAIN for the opposite,   you will GET the opposite.</vt:lpstr>
      <vt:lpstr>empowered parenting  &amp;  early child training </vt:lpstr>
      <vt:lpstr>Slide 4</vt:lpstr>
      <vt:lpstr>Slide 5</vt:lpstr>
      <vt:lpstr>PARENTS</vt:lpstr>
      <vt:lpstr>PARENTS</vt:lpstr>
      <vt:lpstr>SOME COMMON  MISTAKES  TO AVOID </vt:lpstr>
      <vt:lpstr>1.  failing to discipline...</vt:lpstr>
      <vt:lpstr>1.  failing to discipline...</vt:lpstr>
      <vt:lpstr>2.  Rewarding misbehavior</vt:lpstr>
      <vt:lpstr>3.  Expecting misbehavior</vt:lpstr>
      <vt:lpstr>4.  failing to be consistent...</vt:lpstr>
      <vt:lpstr>5.  Thinking “I don’t have time…”</vt:lpstr>
      <vt:lpstr>6.  failing to control self...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&amp; Family</dc:title>
  <dc:creator>Scott Smelser</dc:creator>
  <cp:lastModifiedBy>Heath Robertson</cp:lastModifiedBy>
  <cp:revision>142</cp:revision>
  <dcterms:created xsi:type="dcterms:W3CDTF">2005-05-16T18:11:24Z</dcterms:created>
  <dcterms:modified xsi:type="dcterms:W3CDTF">2013-03-17T01:50:32Z</dcterms:modified>
</cp:coreProperties>
</file>