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37AA26-C7E1-4F06-B442-1962100F7C10}" type="datetimeFigureOut">
              <a:rPr lang="en-US" smtClean="0"/>
              <a:t>3/16/2013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0B2D56-1D57-4485-A25C-5352358300F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3D0896B6-E75B-470D-BC0D-A9829B7B3BA0}" type="slidenum">
              <a:rPr lang="en-US" smtClean="0">
                <a:latin typeface="Times New Roman" pitchFamily="18" charset="0"/>
              </a:rPr>
              <a:pPr/>
              <a:t>4</a:t>
            </a:fld>
            <a:endParaRPr lang="en-US" smtClean="0">
              <a:latin typeface="Times New Roman" pitchFamily="18"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7912BB-7C24-4215-880D-891C7C304383}"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912BB-7C24-4215-880D-891C7C304383}"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912BB-7C24-4215-880D-891C7C304383}"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912BB-7C24-4215-880D-891C7C304383}"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912BB-7C24-4215-880D-891C7C304383}"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7912BB-7C24-4215-880D-891C7C304383}"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7912BB-7C24-4215-880D-891C7C304383}" type="datetimeFigureOut">
              <a:rPr lang="en-US" smtClean="0"/>
              <a:t>3/16/2013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7912BB-7C24-4215-880D-891C7C304383}" type="datetimeFigureOut">
              <a:rPr lang="en-US" smtClean="0"/>
              <a:t>3/16/2013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912BB-7C24-4215-880D-891C7C304383}" type="datetimeFigureOut">
              <a:rPr lang="en-US" smtClean="0"/>
              <a:t>3/16/2013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912BB-7C24-4215-880D-891C7C304383}"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912BB-7C24-4215-880D-891C7C304383}"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34F66-987A-409E-9FDA-0368F28E88B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912BB-7C24-4215-880D-891C7C304383}" type="datetimeFigureOut">
              <a:rPr lang="en-US" smtClean="0"/>
              <a:t>3/16/2013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34F66-987A-409E-9FDA-0368F28E88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bwMode="auto">
          <a:xfrm>
            <a:off x="0" y="0"/>
            <a:ext cx="9144000" cy="6858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3075" name="Rectangle 3"/>
          <p:cNvSpPr>
            <a:spLocks noGrp="1" noChangeArrowheads="1"/>
          </p:cNvSpPr>
          <p:nvPr>
            <p:ph type="body" idx="1"/>
          </p:nvPr>
        </p:nvSpPr>
        <p:spPr>
          <a:xfrm>
            <a:off x="0" y="1371600"/>
            <a:ext cx="9144000" cy="5486400"/>
          </a:xfrm>
        </p:spPr>
        <p:txBody>
          <a:bodyPr/>
          <a:lstStyle/>
          <a:p>
            <a:r>
              <a:rPr lang="en-US" sz="3600" b="1" dirty="0" smtClean="0">
                <a:solidFill>
                  <a:srgbClr val="FFFF00"/>
                </a:solidFill>
                <a:latin typeface="Arial" pitchFamily="34" charset="0"/>
              </a:rPr>
              <a:t>Eph. 5.22-24 </a:t>
            </a:r>
            <a:endParaRPr lang="en-US" sz="3600" b="1" dirty="0" smtClean="0">
              <a:solidFill>
                <a:srgbClr val="FFFF00"/>
              </a:solidFill>
              <a:latin typeface="Arial" pitchFamily="34" charset="0"/>
              <a:cs typeface="Arial" pitchFamily="34" charset="0"/>
            </a:endParaRPr>
          </a:p>
          <a:p>
            <a:pPr lvl="1">
              <a:buNone/>
            </a:pPr>
            <a:r>
              <a:rPr lang="en-US" dirty="0" smtClean="0">
                <a:solidFill>
                  <a:schemeClr val="bg1"/>
                </a:solidFill>
                <a:latin typeface="Arial" pitchFamily="34" charset="0"/>
                <a:cs typeface="Arial" pitchFamily="34" charset="0"/>
              </a:rPr>
              <a:t>   </a:t>
            </a:r>
            <a:r>
              <a:rPr lang="en-US" sz="3200" dirty="0" smtClean="0">
                <a:solidFill>
                  <a:schemeClr val="bg1"/>
                </a:solidFill>
                <a:latin typeface="Arial" pitchFamily="34" charset="0"/>
                <a:cs typeface="Arial" pitchFamily="34" charset="0"/>
              </a:rPr>
              <a:t>Wives, submit to your own husbands, as to the Lord.  For the husband is the head of the wife even as Christ is the head of the church, his body, and is himself its Savior.  Now as the church submits to Christ, so also wives should submit in everything to their husbands.</a:t>
            </a:r>
            <a:endParaRPr lang="en-US" sz="3200" b="1" dirty="0" smtClean="0">
              <a:solidFill>
                <a:schemeClr val="bg1"/>
              </a:solidFill>
              <a:latin typeface="Arial" pitchFamily="34" charset="0"/>
              <a:cs typeface="Arial" pitchFamily="34" charset="0"/>
            </a:endParaRPr>
          </a:p>
        </p:txBody>
      </p:sp>
      <p:sp>
        <p:nvSpPr>
          <p:cNvPr id="3074" name="Rectangle 2"/>
          <p:cNvSpPr>
            <a:spLocks noGrp="1" noChangeArrowheads="1"/>
          </p:cNvSpPr>
          <p:nvPr>
            <p:ph type="title"/>
          </p:nvPr>
        </p:nvSpPr>
        <p:spPr>
          <a:xfrm>
            <a:off x="1371600" y="228600"/>
            <a:ext cx="6629400" cy="838200"/>
          </a:xfrm>
          <a:ln/>
        </p:spPr>
        <p:style>
          <a:lnRef idx="0">
            <a:schemeClr val="accent2"/>
          </a:lnRef>
          <a:fillRef idx="3">
            <a:schemeClr val="accent2"/>
          </a:fillRef>
          <a:effectRef idx="3">
            <a:schemeClr val="accent2"/>
          </a:effectRef>
          <a:fontRef idx="minor">
            <a:schemeClr val="lt1"/>
          </a:fontRef>
        </p:style>
        <p:txBody>
          <a:bodyPr/>
          <a:lstStyle/>
          <a:p>
            <a:pPr>
              <a:defRPr/>
            </a:pPr>
            <a:r>
              <a:rPr lang="en-US" sz="4800" b="1" dirty="0" smtClean="0">
                <a:solidFill>
                  <a:schemeClr val="bg1"/>
                </a:solidFill>
                <a:effectLst>
                  <a:outerShdw blurRad="38100" dist="38100" dir="2700000" algn="tl">
                    <a:srgbClr val="000000"/>
                  </a:outerShdw>
                </a:effectLst>
                <a:latin typeface="Arial" charset="0"/>
              </a:rPr>
              <a:t>wife</a:t>
            </a:r>
            <a:endParaRPr lang="en-US" sz="4800" b="1" dirty="0" smtClean="0">
              <a:latin typeface="Arial" charset="0"/>
            </a:endParaRPr>
          </a:p>
        </p:txBody>
      </p:sp>
      <p:sp>
        <p:nvSpPr>
          <p:cNvPr id="9" name="Rounded Rectangle 8"/>
          <p:cNvSpPr/>
          <p:nvPr/>
        </p:nvSpPr>
        <p:spPr bwMode="auto">
          <a:xfrm>
            <a:off x="152400" y="5562600"/>
            <a:ext cx="4876800" cy="10668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b="1" dirty="0" smtClean="0">
                <a:latin typeface="Arial" pitchFamily="34" charset="0"/>
                <a:cs typeface="Arial" pitchFamily="34" charset="0"/>
              </a:rPr>
              <a:t>“I’m usually submissive, </a:t>
            </a: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smtClean="0">
                <a:latin typeface="Arial" pitchFamily="34" charset="0"/>
                <a:cs typeface="Arial" pitchFamily="34" charset="0"/>
              </a:rPr>
              <a:t>esp. when I agree”</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ounded Rectangle 9"/>
          <p:cNvSpPr/>
          <p:nvPr/>
        </p:nvSpPr>
        <p:spPr bwMode="auto">
          <a:xfrm>
            <a:off x="5105400" y="5486400"/>
            <a:ext cx="4038600" cy="1143000"/>
          </a:xfrm>
          <a:prstGeom prst="roundRect">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b="1" dirty="0" smtClean="0">
                <a:latin typeface="Arial" pitchFamily="34" charset="0"/>
                <a:cs typeface="Arial" pitchFamily="34" charset="0"/>
              </a:rPr>
              <a:t>illustration:</a:t>
            </a: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smtClean="0">
                <a:latin typeface="Arial" pitchFamily="34" charset="0"/>
                <a:cs typeface="Arial" pitchFamily="34" charset="0"/>
              </a:rPr>
              <a:t>2 cars in traffic</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0" y="0"/>
            <a:ext cx="9144000" cy="6858000"/>
          </a:xfrm>
          <a:solidFill>
            <a:schemeClr val="tx1"/>
          </a:solidFill>
        </p:spPr>
        <p:txBody>
          <a:bodyPr/>
          <a:lstStyle/>
          <a:p>
            <a:r>
              <a:rPr lang="en-US" sz="4800" i="1" dirty="0" smtClean="0">
                <a:solidFill>
                  <a:schemeClr val="bg1"/>
                </a:solidFill>
                <a:latin typeface="Tahoma" pitchFamily="34" charset="0"/>
              </a:rPr>
              <a:t>specific areas …</a:t>
            </a:r>
            <a:br>
              <a:rPr lang="en-US" sz="4800" i="1" dirty="0" smtClean="0">
                <a:solidFill>
                  <a:schemeClr val="bg1"/>
                </a:solidFill>
                <a:latin typeface="Tahoma" pitchFamily="34" charset="0"/>
              </a:rPr>
            </a:br>
            <a:r>
              <a:rPr lang="en-US" sz="4800" i="1" dirty="0" smtClean="0">
                <a:solidFill>
                  <a:schemeClr val="bg1"/>
                </a:solidFill>
                <a:latin typeface="Tahoma" pitchFamily="34" charset="0"/>
              </a:rPr>
              <a:t/>
            </a:r>
            <a:br>
              <a:rPr lang="en-US" sz="4800" i="1" dirty="0" smtClean="0">
                <a:solidFill>
                  <a:schemeClr val="bg1"/>
                </a:solidFill>
                <a:latin typeface="Tahoma" pitchFamily="34" charset="0"/>
              </a:rPr>
            </a:br>
            <a:endParaRPr lang="en-US" i="1" dirty="0" smtClean="0">
              <a:solidFill>
                <a:schemeClr val="bg1"/>
              </a:solidFill>
            </a:endParaRPr>
          </a:p>
        </p:txBody>
      </p:sp>
      <p:sp>
        <p:nvSpPr>
          <p:cNvPr id="35843" name="Text Box 3"/>
          <p:cNvSpPr txBox="1">
            <a:spLocks noChangeArrowheads="1"/>
          </p:cNvSpPr>
          <p:nvPr/>
        </p:nvSpPr>
        <p:spPr bwMode="auto">
          <a:xfrm>
            <a:off x="381000" y="3733800"/>
            <a:ext cx="8382000" cy="1749425"/>
          </a:xfrm>
          <a:prstGeom prst="rect">
            <a:avLst/>
          </a:prstGeom>
          <a:solidFill>
            <a:schemeClr val="bg1"/>
          </a:solidFill>
          <a:ln w="9525">
            <a:solidFill>
              <a:schemeClr val="hlink"/>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600" b="1" dirty="0">
                <a:effectLst>
                  <a:outerShdw blurRad="38100" dist="38100" dir="2700000" algn="tl">
                    <a:srgbClr val="C0C0C0"/>
                  </a:outerShdw>
                </a:effectLst>
                <a:latin typeface="Tahoma" pitchFamily="34" charset="0"/>
              </a:rPr>
              <a:t>a.)“sorry” apologies vs. being sorry</a:t>
            </a:r>
            <a:br>
              <a:rPr lang="en-US" sz="3600" b="1" dirty="0">
                <a:effectLst>
                  <a:outerShdw blurRad="38100" dist="38100" dir="2700000" algn="tl">
                    <a:srgbClr val="C0C0C0"/>
                  </a:outerShdw>
                </a:effectLst>
                <a:latin typeface="Tahoma" pitchFamily="34" charset="0"/>
              </a:rPr>
            </a:br>
            <a:r>
              <a:rPr lang="en-US" sz="3600" b="1" dirty="0">
                <a:effectLst>
                  <a:outerShdw blurRad="38100" dist="38100" dir="2700000" algn="tl">
                    <a:srgbClr val="C0C0C0"/>
                  </a:outerShdw>
                </a:effectLst>
                <a:latin typeface="Tahoma" pitchFamily="34" charset="0"/>
              </a:rPr>
              <a:t>b.) jabbing  vs.  edifying                </a:t>
            </a:r>
            <a:r>
              <a:rPr lang="en-US" sz="3600" b="1" dirty="0">
                <a:latin typeface="Tahoma" pitchFamily="34" charset="0"/>
              </a:rPr>
              <a:t>c.) </a:t>
            </a:r>
            <a:r>
              <a:rPr lang="en-US" sz="3600" b="1" dirty="0">
                <a:effectLst>
                  <a:outerShdw blurRad="38100" dist="38100" dir="2700000" algn="tl">
                    <a:srgbClr val="C0C0C0"/>
                  </a:outerShdw>
                </a:effectLst>
                <a:latin typeface="Tahoma" pitchFamily="34" charset="0"/>
              </a:rPr>
              <a:t>insults   vs.  requests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additive="base">
                                        <p:cTn id="7" dur="500" fill="hold"/>
                                        <p:tgtEl>
                                          <p:spTgt spid="35843"/>
                                        </p:tgtEl>
                                        <p:attrNameLst>
                                          <p:attrName>ppt_x</p:attrName>
                                        </p:attrNameLst>
                                      </p:cBhvr>
                                      <p:tavLst>
                                        <p:tav tm="0">
                                          <p:val>
                                            <p:strVal val="1+#ppt_w/2"/>
                                          </p:val>
                                        </p:tav>
                                        <p:tav tm="100000">
                                          <p:val>
                                            <p:strVal val="#ppt_x"/>
                                          </p:val>
                                        </p:tav>
                                      </p:tavLst>
                                    </p:anim>
                                    <p:anim calcmode="lin" valueType="num">
                                      <p:cBhvr additive="base">
                                        <p:cTn id="8" dur="500" fill="hold"/>
                                        <p:tgtEl>
                                          <p:spTgt spid="358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apologies</a:t>
            </a:r>
            <a:endParaRPr lang="en-US" dirty="0" smtClean="0">
              <a:latin typeface="Tahoma" pitchFamily="34" charset="0"/>
            </a:endParaRPr>
          </a:p>
        </p:txBody>
      </p:sp>
      <p:sp>
        <p:nvSpPr>
          <p:cNvPr id="55299"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solidFill>
                  <a:schemeClr val="bg1"/>
                </a:solidFill>
                <a:latin typeface="Tahoma" pitchFamily="34" charset="0"/>
              </a:rPr>
              <a:t>the accusation apology</a:t>
            </a:r>
          </a:p>
          <a:p>
            <a:pPr>
              <a:lnSpc>
                <a:spcPct val="110000"/>
              </a:lnSpc>
            </a:pPr>
            <a:r>
              <a:rPr lang="en-US" sz="3200" smtClean="0">
                <a:solidFill>
                  <a:schemeClr val="bg1"/>
                </a:solidFill>
                <a:latin typeface="Tahoma" pitchFamily="34" charset="0"/>
              </a:rPr>
              <a:t>the “hypothetical” apology</a:t>
            </a:r>
          </a:p>
          <a:p>
            <a:pPr>
              <a:lnSpc>
                <a:spcPct val="110000"/>
              </a:lnSpc>
            </a:pPr>
            <a:r>
              <a:rPr lang="en-US" sz="3200" smtClean="0">
                <a:solidFill>
                  <a:schemeClr val="bg1"/>
                </a:solidFill>
                <a:latin typeface="Tahoma" pitchFamily="34" charset="0"/>
              </a:rPr>
              <a:t>the “I’m sorry, but…” apology</a:t>
            </a:r>
          </a:p>
          <a:p>
            <a:pPr>
              <a:lnSpc>
                <a:spcPct val="110000"/>
              </a:lnSpc>
            </a:pPr>
            <a:r>
              <a:rPr lang="en-US" sz="3200" smtClean="0">
                <a:solidFill>
                  <a:schemeClr val="bg1"/>
                </a:solidFill>
                <a:latin typeface="Tahoma" pitchFamily="34" charset="0"/>
              </a:rPr>
              <a:t>the angry apology</a:t>
            </a:r>
            <a:endParaRPr lang="en-US" sz="3000" smtClean="0">
              <a:latin typeface="Tahoma" pitchFamily="34" charset="0"/>
            </a:endParaRPr>
          </a:p>
        </p:txBody>
      </p:sp>
      <p:sp>
        <p:nvSpPr>
          <p:cNvPr id="55300" name="Rectangle 4"/>
          <p:cNvSpPr>
            <a:spLocks noGrp="1" noChangeArrowheads="1"/>
          </p:cNvSpPr>
          <p:nvPr>
            <p:ph type="body" sz="half" idx="2"/>
          </p:nvPr>
        </p:nvSpPr>
        <p:spPr>
          <a:xfrm>
            <a:off x="5105400" y="1676400"/>
            <a:ext cx="3505200" cy="4572000"/>
          </a:xfrm>
        </p:spPr>
        <p:txBody>
          <a:bodyPr/>
          <a:lstStyle/>
          <a:p>
            <a:pPr>
              <a:buFontTx/>
              <a:buNone/>
            </a:pPr>
            <a:endParaRPr lang="en-US" smtClean="0">
              <a:latin typeface="Tahoma" pitchFamily="34" charset="0"/>
            </a:endParaRPr>
          </a:p>
        </p:txBody>
      </p:sp>
      <p:sp>
        <p:nvSpPr>
          <p:cNvPr id="18437" name="Text Box 5"/>
          <p:cNvSpPr txBox="1">
            <a:spLocks noChangeArrowheads="1"/>
          </p:cNvSpPr>
          <p:nvPr/>
        </p:nvSpPr>
        <p:spPr bwMode="auto">
          <a:xfrm>
            <a:off x="4267200" y="12192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“Perhaps I did make a mistake”</a:t>
            </a:r>
          </a:p>
        </p:txBody>
      </p:sp>
      <p:sp>
        <p:nvSpPr>
          <p:cNvPr id="18438" name="Text Box 6"/>
          <p:cNvSpPr txBox="1">
            <a:spLocks noChangeArrowheads="1"/>
          </p:cNvSpPr>
          <p:nvPr/>
        </p:nvSpPr>
        <p:spPr bwMode="auto">
          <a:xfrm>
            <a:off x="4419600" y="18288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“Maybe my reaction wasn’t the best”</a:t>
            </a:r>
          </a:p>
        </p:txBody>
      </p:sp>
      <p:sp>
        <p:nvSpPr>
          <p:cNvPr id="18439" name="Text Box 7"/>
          <p:cNvSpPr txBox="1">
            <a:spLocks noChangeArrowheads="1"/>
          </p:cNvSpPr>
          <p:nvPr/>
        </p:nvSpPr>
        <p:spPr bwMode="auto">
          <a:xfrm>
            <a:off x="4648200" y="24384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“Well, no one’s perfect after all”</a:t>
            </a:r>
            <a:endParaRPr lang="en-US" sz="3200">
              <a:latin typeface="Times New Roman" charset="0"/>
            </a:endParaRPr>
          </a:p>
        </p:txBody>
      </p:sp>
      <p:sp>
        <p:nvSpPr>
          <p:cNvPr id="18440" name="Text Box 8"/>
          <p:cNvSpPr txBox="1">
            <a:spLocks noChangeArrowheads="1"/>
          </p:cNvSpPr>
          <p:nvPr/>
        </p:nvSpPr>
        <p:spPr bwMode="auto">
          <a:xfrm>
            <a:off x="4648200" y="4114800"/>
            <a:ext cx="3886200" cy="20510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spcBef>
                <a:spcPct val="50000"/>
              </a:spcBef>
              <a:defRPr/>
            </a:pPr>
            <a:r>
              <a:rPr lang="en-US" sz="3200" dirty="0" err="1">
                <a:solidFill>
                  <a:srgbClr val="FFFF00"/>
                </a:solidFill>
                <a:latin typeface="Aharoni" pitchFamily="2" charset="-79"/>
                <a:cs typeface="Aharoni" pitchFamily="2" charset="-79"/>
              </a:rPr>
              <a:t>i.o.w</a:t>
            </a:r>
            <a:r>
              <a:rPr lang="en-US" sz="3200" dirty="0">
                <a:solidFill>
                  <a:srgbClr val="FFFF00"/>
                </a:solidFill>
                <a:latin typeface="Aharoni" pitchFamily="2" charset="-79"/>
                <a:cs typeface="Aharoni" pitchFamily="2" charset="-79"/>
              </a:rPr>
              <a:t>.: 			    SO MAYBE I WASN’T QUITE PERFECT</a:t>
            </a:r>
            <a:endParaRPr lang="en-US" sz="3200" dirty="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 calcmode="lin" valueType="num">
                                      <p:cBhvr additive="base">
                                        <p:cTn id="7" dur="500" fill="hold"/>
                                        <p:tgtEl>
                                          <p:spTgt spid="18437"/>
                                        </p:tgtEl>
                                        <p:attrNameLst>
                                          <p:attrName>ppt_x</p:attrName>
                                        </p:attrNameLst>
                                      </p:cBhvr>
                                      <p:tavLst>
                                        <p:tav tm="0">
                                          <p:val>
                                            <p:strVal val="1+#ppt_w/2"/>
                                          </p:val>
                                        </p:tav>
                                        <p:tav tm="100000">
                                          <p:val>
                                            <p:strVal val="#ppt_x"/>
                                          </p:val>
                                        </p:tav>
                                      </p:tavLst>
                                    </p:anim>
                                    <p:anim calcmode="lin" valueType="num">
                                      <p:cBhvr additive="base">
                                        <p:cTn id="8" dur="500" fill="hold"/>
                                        <p:tgtEl>
                                          <p:spTgt spid="184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38"/>
                                        </p:tgtEl>
                                        <p:attrNameLst>
                                          <p:attrName>style.visibility</p:attrName>
                                        </p:attrNameLst>
                                      </p:cBhvr>
                                      <p:to>
                                        <p:strVal val="visible"/>
                                      </p:to>
                                    </p:set>
                                    <p:anim calcmode="lin" valueType="num">
                                      <p:cBhvr additive="base">
                                        <p:cTn id="13" dur="500" fill="hold"/>
                                        <p:tgtEl>
                                          <p:spTgt spid="18438"/>
                                        </p:tgtEl>
                                        <p:attrNameLst>
                                          <p:attrName>ppt_x</p:attrName>
                                        </p:attrNameLst>
                                      </p:cBhvr>
                                      <p:tavLst>
                                        <p:tav tm="0">
                                          <p:val>
                                            <p:strVal val="1+#ppt_w/2"/>
                                          </p:val>
                                        </p:tav>
                                        <p:tav tm="100000">
                                          <p:val>
                                            <p:strVal val="#ppt_x"/>
                                          </p:val>
                                        </p:tav>
                                      </p:tavLst>
                                    </p:anim>
                                    <p:anim calcmode="lin" valueType="num">
                                      <p:cBhvr additive="base">
                                        <p:cTn id="14" dur="500" fill="hold"/>
                                        <p:tgtEl>
                                          <p:spTgt spid="184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439"/>
                                        </p:tgtEl>
                                        <p:attrNameLst>
                                          <p:attrName>style.visibility</p:attrName>
                                        </p:attrNameLst>
                                      </p:cBhvr>
                                      <p:to>
                                        <p:strVal val="visible"/>
                                      </p:to>
                                    </p:set>
                                    <p:anim calcmode="lin" valueType="num">
                                      <p:cBhvr additive="base">
                                        <p:cTn id="19" dur="500" fill="hold"/>
                                        <p:tgtEl>
                                          <p:spTgt spid="18439"/>
                                        </p:tgtEl>
                                        <p:attrNameLst>
                                          <p:attrName>ppt_x</p:attrName>
                                        </p:attrNameLst>
                                      </p:cBhvr>
                                      <p:tavLst>
                                        <p:tav tm="0">
                                          <p:val>
                                            <p:strVal val="1+#ppt_w/2"/>
                                          </p:val>
                                        </p:tav>
                                        <p:tav tm="100000">
                                          <p:val>
                                            <p:strVal val="#ppt_x"/>
                                          </p:val>
                                        </p:tav>
                                      </p:tavLst>
                                    </p:anim>
                                    <p:anim calcmode="lin" valueType="num">
                                      <p:cBhvr additive="base">
                                        <p:cTn id="20" dur="500" fill="hold"/>
                                        <p:tgtEl>
                                          <p:spTgt spid="1843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440"/>
                                        </p:tgtEl>
                                        <p:attrNameLst>
                                          <p:attrName>style.visibility</p:attrName>
                                        </p:attrNameLst>
                                      </p:cBhvr>
                                      <p:to>
                                        <p:strVal val="visible"/>
                                      </p:to>
                                    </p:set>
                                    <p:anim calcmode="lin" valueType="num">
                                      <p:cBhvr additive="base">
                                        <p:cTn id="25" dur="500" fill="hold"/>
                                        <p:tgtEl>
                                          <p:spTgt spid="18440"/>
                                        </p:tgtEl>
                                        <p:attrNameLst>
                                          <p:attrName>ppt_x</p:attrName>
                                        </p:attrNameLst>
                                      </p:cBhvr>
                                      <p:tavLst>
                                        <p:tav tm="0">
                                          <p:val>
                                            <p:strVal val="1+#ppt_w/2"/>
                                          </p:val>
                                        </p:tav>
                                        <p:tav tm="100000">
                                          <p:val>
                                            <p:strVal val="#ppt_x"/>
                                          </p:val>
                                        </p:tav>
                                      </p:tavLst>
                                    </p:anim>
                                    <p:anim calcmode="lin" valueType="num">
                                      <p:cBhvr additive="base">
                                        <p:cTn id="26" dur="500" fill="hold"/>
                                        <p:tgtEl>
                                          <p:spTgt spid="184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autoUpdateAnimBg="0"/>
      <p:bldP spid="18438" grpId="0" animBg="1" autoUpdateAnimBg="0"/>
      <p:bldP spid="18439" grpId="0" animBg="1" autoUpdateAnimBg="0"/>
      <p:bldP spid="1844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apologies</a:t>
            </a:r>
            <a:endParaRPr lang="en-US" dirty="0" smtClean="0">
              <a:latin typeface="Tahoma" pitchFamily="34" charset="0"/>
            </a:endParaRPr>
          </a:p>
        </p:txBody>
      </p:sp>
      <p:sp>
        <p:nvSpPr>
          <p:cNvPr id="56323"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latin typeface="Tahoma" pitchFamily="34" charset="0"/>
              </a:rPr>
              <a:t>the accusation apology</a:t>
            </a:r>
          </a:p>
          <a:p>
            <a:pPr>
              <a:lnSpc>
                <a:spcPct val="110000"/>
              </a:lnSpc>
            </a:pPr>
            <a:r>
              <a:rPr lang="en-US" sz="3200" smtClean="0">
                <a:solidFill>
                  <a:schemeClr val="bg1"/>
                </a:solidFill>
                <a:latin typeface="Tahoma" pitchFamily="34" charset="0"/>
              </a:rPr>
              <a:t>the “hypothetical” apology</a:t>
            </a:r>
          </a:p>
          <a:p>
            <a:pPr>
              <a:lnSpc>
                <a:spcPct val="110000"/>
              </a:lnSpc>
            </a:pPr>
            <a:r>
              <a:rPr lang="en-US" sz="3200" smtClean="0">
                <a:solidFill>
                  <a:schemeClr val="bg1"/>
                </a:solidFill>
                <a:latin typeface="Tahoma" pitchFamily="34" charset="0"/>
              </a:rPr>
              <a:t>the “I’m sorry, but…” apology</a:t>
            </a:r>
          </a:p>
          <a:p>
            <a:pPr>
              <a:lnSpc>
                <a:spcPct val="110000"/>
              </a:lnSpc>
            </a:pPr>
            <a:r>
              <a:rPr lang="en-US" sz="3200" smtClean="0">
                <a:solidFill>
                  <a:schemeClr val="bg1"/>
                </a:solidFill>
                <a:latin typeface="Tahoma" pitchFamily="34" charset="0"/>
              </a:rPr>
              <a:t>the angry apology</a:t>
            </a:r>
            <a:endParaRPr lang="en-US" sz="3000" smtClean="0">
              <a:latin typeface="Tahoma" pitchFamily="34" charset="0"/>
            </a:endParaRPr>
          </a:p>
        </p:txBody>
      </p:sp>
      <p:sp>
        <p:nvSpPr>
          <p:cNvPr id="56324" name="Rectangle 4"/>
          <p:cNvSpPr>
            <a:spLocks noGrp="1" noChangeArrowheads="1"/>
          </p:cNvSpPr>
          <p:nvPr>
            <p:ph type="body" sz="half" idx="2"/>
          </p:nvPr>
        </p:nvSpPr>
        <p:spPr>
          <a:xfrm>
            <a:off x="5105400" y="1676400"/>
            <a:ext cx="3505200" cy="4572000"/>
          </a:xfrm>
        </p:spPr>
        <p:txBody>
          <a:bodyPr/>
          <a:lstStyle/>
          <a:p>
            <a:pPr>
              <a:buFontTx/>
              <a:buNone/>
            </a:pPr>
            <a:endParaRPr lang="en-US" smtClean="0">
              <a:latin typeface="Tahoma" pitchFamily="34" charset="0"/>
            </a:endParaRPr>
          </a:p>
        </p:txBody>
      </p:sp>
      <p:sp>
        <p:nvSpPr>
          <p:cNvPr id="19461" name="Text Box 5"/>
          <p:cNvSpPr txBox="1">
            <a:spLocks noChangeArrowheads="1"/>
          </p:cNvSpPr>
          <p:nvPr/>
        </p:nvSpPr>
        <p:spPr bwMode="auto">
          <a:xfrm>
            <a:off x="4267200" y="12192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“I’m sorry you got so upset over that.”</a:t>
            </a:r>
          </a:p>
        </p:txBody>
      </p:sp>
      <p:sp>
        <p:nvSpPr>
          <p:cNvPr id="19462" name="Text Box 6"/>
          <p:cNvSpPr txBox="1">
            <a:spLocks noChangeArrowheads="1"/>
          </p:cNvSpPr>
          <p:nvPr/>
        </p:nvSpPr>
        <p:spPr bwMode="auto">
          <a:xfrm>
            <a:off x="4419600" y="18288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“I’m sorry you were so bothered by that.”</a:t>
            </a:r>
            <a:endParaRPr lang="en-US" sz="2800" b="1">
              <a:latin typeface="Times New Roman" charset="0"/>
            </a:endParaRPr>
          </a:p>
        </p:txBody>
      </p:sp>
      <p:sp>
        <p:nvSpPr>
          <p:cNvPr id="19463" name="Text Box 7"/>
          <p:cNvSpPr txBox="1">
            <a:spLocks noChangeArrowheads="1"/>
          </p:cNvSpPr>
          <p:nvPr/>
        </p:nvSpPr>
        <p:spPr bwMode="auto">
          <a:xfrm>
            <a:off x="4648200" y="26670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“I’m sorry you took it the wrong way.”</a:t>
            </a:r>
            <a:endParaRPr lang="en-US" sz="3200">
              <a:latin typeface="Times New Roman" charset="0"/>
            </a:endParaRPr>
          </a:p>
        </p:txBody>
      </p:sp>
      <p:sp>
        <p:nvSpPr>
          <p:cNvPr id="19464" name="Text Box 8"/>
          <p:cNvSpPr txBox="1">
            <a:spLocks noChangeArrowheads="1"/>
          </p:cNvSpPr>
          <p:nvPr/>
        </p:nvSpPr>
        <p:spPr bwMode="auto">
          <a:xfrm>
            <a:off x="4114800" y="4038600"/>
            <a:ext cx="4648200" cy="2538413"/>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spcBef>
                <a:spcPct val="50000"/>
              </a:spcBef>
              <a:defRPr/>
            </a:pPr>
            <a:r>
              <a:rPr lang="en-US" sz="3200" dirty="0" err="1">
                <a:solidFill>
                  <a:srgbClr val="FFFF00"/>
                </a:solidFill>
                <a:latin typeface="Aharoni" pitchFamily="2" charset="-79"/>
                <a:cs typeface="Aharoni" pitchFamily="2" charset="-79"/>
              </a:rPr>
              <a:t>i.o.w</a:t>
            </a:r>
            <a:r>
              <a:rPr lang="en-US" sz="3200" dirty="0">
                <a:solidFill>
                  <a:srgbClr val="FFFF00"/>
                </a:solidFill>
                <a:latin typeface="Aharoni" pitchFamily="2" charset="-79"/>
                <a:cs typeface="Aharoni" pitchFamily="2" charset="-79"/>
              </a:rPr>
              <a:t>.:			    HERE’S YOUR APOLOGY: SORRY YOU MESSED UP,    BUT IT’S YOUR FAULT</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1+#ppt_w/2"/>
                                          </p:val>
                                        </p:tav>
                                        <p:tav tm="100000">
                                          <p:val>
                                            <p:strVal val="#ppt_x"/>
                                          </p:val>
                                        </p:tav>
                                      </p:tavLst>
                                    </p:anim>
                                    <p:anim calcmode="lin" valueType="num">
                                      <p:cBhvr additive="base">
                                        <p:cTn id="8" dur="500" fill="hold"/>
                                        <p:tgtEl>
                                          <p:spTgt spid="194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62"/>
                                        </p:tgtEl>
                                        <p:attrNameLst>
                                          <p:attrName>style.visibility</p:attrName>
                                        </p:attrNameLst>
                                      </p:cBhvr>
                                      <p:to>
                                        <p:strVal val="visible"/>
                                      </p:to>
                                    </p:set>
                                    <p:anim calcmode="lin" valueType="num">
                                      <p:cBhvr additive="base">
                                        <p:cTn id="13" dur="500" fill="hold"/>
                                        <p:tgtEl>
                                          <p:spTgt spid="19462"/>
                                        </p:tgtEl>
                                        <p:attrNameLst>
                                          <p:attrName>ppt_x</p:attrName>
                                        </p:attrNameLst>
                                      </p:cBhvr>
                                      <p:tavLst>
                                        <p:tav tm="0">
                                          <p:val>
                                            <p:strVal val="1+#ppt_w/2"/>
                                          </p:val>
                                        </p:tav>
                                        <p:tav tm="100000">
                                          <p:val>
                                            <p:strVal val="#ppt_x"/>
                                          </p:val>
                                        </p:tav>
                                      </p:tavLst>
                                    </p:anim>
                                    <p:anim calcmode="lin" valueType="num">
                                      <p:cBhvr additive="base">
                                        <p:cTn id="14" dur="500" fill="hold"/>
                                        <p:tgtEl>
                                          <p:spTgt spid="1946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additive="base">
                                        <p:cTn id="19" dur="500" fill="hold"/>
                                        <p:tgtEl>
                                          <p:spTgt spid="19463"/>
                                        </p:tgtEl>
                                        <p:attrNameLst>
                                          <p:attrName>ppt_x</p:attrName>
                                        </p:attrNameLst>
                                      </p:cBhvr>
                                      <p:tavLst>
                                        <p:tav tm="0">
                                          <p:val>
                                            <p:strVal val="1+#ppt_w/2"/>
                                          </p:val>
                                        </p:tav>
                                        <p:tav tm="100000">
                                          <p:val>
                                            <p:strVal val="#ppt_x"/>
                                          </p:val>
                                        </p:tav>
                                      </p:tavLst>
                                    </p:anim>
                                    <p:anim calcmode="lin" valueType="num">
                                      <p:cBhvr additive="base">
                                        <p:cTn id="20" dur="500" fill="hold"/>
                                        <p:tgtEl>
                                          <p:spTgt spid="1946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64"/>
                                        </p:tgtEl>
                                        <p:attrNameLst>
                                          <p:attrName>style.visibility</p:attrName>
                                        </p:attrNameLst>
                                      </p:cBhvr>
                                      <p:to>
                                        <p:strVal val="visible"/>
                                      </p:to>
                                    </p:set>
                                    <p:anim calcmode="lin" valueType="num">
                                      <p:cBhvr additive="base">
                                        <p:cTn id="25" dur="500" fill="hold"/>
                                        <p:tgtEl>
                                          <p:spTgt spid="19464"/>
                                        </p:tgtEl>
                                        <p:attrNameLst>
                                          <p:attrName>ppt_x</p:attrName>
                                        </p:attrNameLst>
                                      </p:cBhvr>
                                      <p:tavLst>
                                        <p:tav tm="0">
                                          <p:val>
                                            <p:strVal val="1+#ppt_w/2"/>
                                          </p:val>
                                        </p:tav>
                                        <p:tav tm="100000">
                                          <p:val>
                                            <p:strVal val="#ppt_x"/>
                                          </p:val>
                                        </p:tav>
                                      </p:tavLst>
                                    </p:anim>
                                    <p:anim calcmode="lin" valueType="num">
                                      <p:cBhvr additive="base">
                                        <p:cTn id="26" dur="500" fill="hold"/>
                                        <p:tgtEl>
                                          <p:spTgt spid="194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autoUpdateAnimBg="0"/>
      <p:bldP spid="19462" grpId="0" animBg="1" autoUpdateAnimBg="0"/>
      <p:bldP spid="19463" grpId="0" animBg="1" autoUpdateAnimBg="0"/>
      <p:bldP spid="19464"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smtClean="0">
                <a:solidFill>
                  <a:schemeClr val="bg1"/>
                </a:solidFill>
                <a:latin typeface="Tahoma" pitchFamily="34" charset="0"/>
              </a:rPr>
              <a:t>apologies</a:t>
            </a:r>
            <a:endParaRPr lang="en-US" smtClean="0">
              <a:latin typeface="Tahoma" pitchFamily="34" charset="0"/>
            </a:endParaRPr>
          </a:p>
        </p:txBody>
      </p:sp>
      <p:sp>
        <p:nvSpPr>
          <p:cNvPr id="57347"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latin typeface="Tahoma" pitchFamily="34" charset="0"/>
              </a:rPr>
              <a:t>the accusation apology</a:t>
            </a:r>
          </a:p>
          <a:p>
            <a:pPr>
              <a:lnSpc>
                <a:spcPct val="110000"/>
              </a:lnSpc>
            </a:pPr>
            <a:r>
              <a:rPr lang="en-US" sz="3200" smtClean="0">
                <a:latin typeface="Tahoma" pitchFamily="34" charset="0"/>
              </a:rPr>
              <a:t>the “hypothetical” apology</a:t>
            </a:r>
          </a:p>
          <a:p>
            <a:pPr>
              <a:lnSpc>
                <a:spcPct val="110000"/>
              </a:lnSpc>
            </a:pPr>
            <a:r>
              <a:rPr lang="en-US" sz="3200" smtClean="0">
                <a:solidFill>
                  <a:schemeClr val="bg1"/>
                </a:solidFill>
                <a:latin typeface="Tahoma" pitchFamily="34" charset="0"/>
              </a:rPr>
              <a:t>the “I’m sorry, but…” apology</a:t>
            </a:r>
          </a:p>
          <a:p>
            <a:pPr>
              <a:lnSpc>
                <a:spcPct val="110000"/>
              </a:lnSpc>
            </a:pPr>
            <a:r>
              <a:rPr lang="en-US" sz="3200" smtClean="0">
                <a:solidFill>
                  <a:schemeClr val="bg1"/>
                </a:solidFill>
                <a:latin typeface="Tahoma" pitchFamily="34" charset="0"/>
              </a:rPr>
              <a:t>the angry apology</a:t>
            </a:r>
            <a:endParaRPr lang="en-US" sz="3000" smtClean="0">
              <a:latin typeface="Tahoma" pitchFamily="34" charset="0"/>
            </a:endParaRPr>
          </a:p>
        </p:txBody>
      </p:sp>
      <p:sp>
        <p:nvSpPr>
          <p:cNvPr id="57348" name="Rectangle 4"/>
          <p:cNvSpPr>
            <a:spLocks noGrp="1" noChangeArrowheads="1"/>
          </p:cNvSpPr>
          <p:nvPr>
            <p:ph type="body" sz="half" idx="2"/>
          </p:nvPr>
        </p:nvSpPr>
        <p:spPr>
          <a:xfrm>
            <a:off x="5105400" y="1676400"/>
            <a:ext cx="3505200" cy="4572000"/>
          </a:xfrm>
        </p:spPr>
        <p:txBody>
          <a:bodyPr/>
          <a:lstStyle/>
          <a:p>
            <a:pPr>
              <a:buFontTx/>
              <a:buNone/>
            </a:pPr>
            <a:endParaRPr lang="en-US" smtClean="0">
              <a:latin typeface="Tahoma" pitchFamily="34" charset="0"/>
            </a:endParaRPr>
          </a:p>
        </p:txBody>
      </p:sp>
      <p:sp>
        <p:nvSpPr>
          <p:cNvPr id="20485" name="Text Box 5"/>
          <p:cNvSpPr txBox="1">
            <a:spLocks noChangeArrowheads="1"/>
          </p:cNvSpPr>
          <p:nvPr/>
        </p:nvSpPr>
        <p:spPr bwMode="auto">
          <a:xfrm>
            <a:off x="4114800" y="12192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“If I may have made a mistake…”</a:t>
            </a:r>
          </a:p>
        </p:txBody>
      </p:sp>
      <p:sp>
        <p:nvSpPr>
          <p:cNvPr id="20486" name="Text Box 6"/>
          <p:cNvSpPr txBox="1">
            <a:spLocks noChangeArrowheads="1"/>
          </p:cNvSpPr>
          <p:nvPr/>
        </p:nvSpPr>
        <p:spPr bwMode="auto">
          <a:xfrm>
            <a:off x="4800600" y="1981200"/>
            <a:ext cx="4114800" cy="1563688"/>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“If I did anything that appeared to be wrong...”</a:t>
            </a:r>
            <a:endParaRPr lang="en-US">
              <a:latin typeface="Times New Roman" charset="0"/>
            </a:endParaRPr>
          </a:p>
        </p:txBody>
      </p:sp>
      <p:sp>
        <p:nvSpPr>
          <p:cNvPr id="20487" name="Text Box 7"/>
          <p:cNvSpPr txBox="1">
            <a:spLocks noChangeArrowheads="1"/>
          </p:cNvSpPr>
          <p:nvPr/>
        </p:nvSpPr>
        <p:spPr bwMode="auto">
          <a:xfrm>
            <a:off x="4038600" y="3657600"/>
            <a:ext cx="4800600" cy="30257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spcBef>
                <a:spcPct val="50000"/>
              </a:spcBef>
              <a:defRPr/>
            </a:pPr>
            <a:r>
              <a:rPr lang="en-US" sz="3200" dirty="0" err="1">
                <a:solidFill>
                  <a:srgbClr val="FFFF00"/>
                </a:solidFill>
                <a:latin typeface="Aharoni" pitchFamily="2" charset="-79"/>
                <a:cs typeface="Aharoni" pitchFamily="2" charset="-79"/>
              </a:rPr>
              <a:t>i.o.w</a:t>
            </a:r>
            <a:r>
              <a:rPr lang="en-US" sz="3200" dirty="0">
                <a:solidFill>
                  <a:srgbClr val="FFFF00"/>
                </a:solidFill>
                <a:latin typeface="Aharoni" pitchFamily="2" charset="-79"/>
                <a:cs typeface="Aharoni" pitchFamily="2" charset="-79"/>
              </a:rPr>
              <a:t>.:   I’M ADMITTING NOTHING (and likely did nothing).  BUT SUPPOSING EVEN IF I DID, LET’S CONSIDER IT APOLOGIZED FOR</a:t>
            </a:r>
            <a:endParaRPr lang="en-US" sz="32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1+#ppt_w/2"/>
                                          </p:val>
                                        </p:tav>
                                        <p:tav tm="100000">
                                          <p:val>
                                            <p:strVal val="#ppt_x"/>
                                          </p:val>
                                        </p:tav>
                                      </p:tavLst>
                                    </p:anim>
                                    <p:anim calcmode="lin" valueType="num">
                                      <p:cBhvr additive="base">
                                        <p:cTn id="8" dur="500" fill="hold"/>
                                        <p:tgtEl>
                                          <p:spTgt spid="2048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486"/>
                                        </p:tgtEl>
                                        <p:attrNameLst>
                                          <p:attrName>style.visibility</p:attrName>
                                        </p:attrNameLst>
                                      </p:cBhvr>
                                      <p:to>
                                        <p:strVal val="visible"/>
                                      </p:to>
                                    </p:set>
                                    <p:anim calcmode="lin" valueType="num">
                                      <p:cBhvr additive="base">
                                        <p:cTn id="13" dur="500" fill="hold"/>
                                        <p:tgtEl>
                                          <p:spTgt spid="20486"/>
                                        </p:tgtEl>
                                        <p:attrNameLst>
                                          <p:attrName>ppt_x</p:attrName>
                                        </p:attrNameLst>
                                      </p:cBhvr>
                                      <p:tavLst>
                                        <p:tav tm="0">
                                          <p:val>
                                            <p:strVal val="1+#ppt_w/2"/>
                                          </p:val>
                                        </p:tav>
                                        <p:tav tm="100000">
                                          <p:val>
                                            <p:strVal val="#ppt_x"/>
                                          </p:val>
                                        </p:tav>
                                      </p:tavLst>
                                    </p:anim>
                                    <p:anim calcmode="lin" valueType="num">
                                      <p:cBhvr additive="base">
                                        <p:cTn id="14"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487"/>
                                        </p:tgtEl>
                                        <p:attrNameLst>
                                          <p:attrName>style.visibility</p:attrName>
                                        </p:attrNameLst>
                                      </p:cBhvr>
                                      <p:to>
                                        <p:strVal val="visible"/>
                                      </p:to>
                                    </p:set>
                                    <p:anim calcmode="lin" valueType="num">
                                      <p:cBhvr additive="base">
                                        <p:cTn id="19" dur="500" fill="hold"/>
                                        <p:tgtEl>
                                          <p:spTgt spid="20487"/>
                                        </p:tgtEl>
                                        <p:attrNameLst>
                                          <p:attrName>ppt_x</p:attrName>
                                        </p:attrNameLst>
                                      </p:cBhvr>
                                      <p:tavLst>
                                        <p:tav tm="0">
                                          <p:val>
                                            <p:strVal val="1+#ppt_w/2"/>
                                          </p:val>
                                        </p:tav>
                                        <p:tav tm="100000">
                                          <p:val>
                                            <p:strVal val="#ppt_x"/>
                                          </p:val>
                                        </p:tav>
                                      </p:tavLst>
                                    </p:anim>
                                    <p:anim calcmode="lin" valueType="num">
                                      <p:cBhvr additive="base">
                                        <p:cTn id="20" dur="500" fill="hold"/>
                                        <p:tgtEl>
                                          <p:spTgt spid="204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autoUpdateAnimBg="0"/>
      <p:bldP spid="20486" grpId="0" animBg="1" autoUpdateAnimBg="0"/>
      <p:bldP spid="20487"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apologies</a:t>
            </a:r>
            <a:endParaRPr lang="en-US" dirty="0" smtClean="0">
              <a:latin typeface="Tahoma" pitchFamily="34" charset="0"/>
            </a:endParaRPr>
          </a:p>
        </p:txBody>
      </p:sp>
      <p:sp>
        <p:nvSpPr>
          <p:cNvPr id="58371"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latin typeface="Tahoma" pitchFamily="34" charset="0"/>
              </a:rPr>
              <a:t>the accusation apology</a:t>
            </a:r>
          </a:p>
          <a:p>
            <a:pPr>
              <a:lnSpc>
                <a:spcPct val="110000"/>
              </a:lnSpc>
            </a:pPr>
            <a:r>
              <a:rPr lang="en-US" sz="3200" smtClean="0">
                <a:latin typeface="Tahoma" pitchFamily="34" charset="0"/>
              </a:rPr>
              <a:t>the “hypothetical” apology</a:t>
            </a:r>
          </a:p>
          <a:p>
            <a:pPr>
              <a:lnSpc>
                <a:spcPct val="110000"/>
              </a:lnSpc>
            </a:pPr>
            <a:r>
              <a:rPr lang="en-US" sz="3200" smtClean="0">
                <a:latin typeface="Tahoma" pitchFamily="34" charset="0"/>
              </a:rPr>
              <a:t>the “I’m sorry, but…” apology</a:t>
            </a:r>
          </a:p>
          <a:p>
            <a:pPr>
              <a:lnSpc>
                <a:spcPct val="110000"/>
              </a:lnSpc>
            </a:pPr>
            <a:r>
              <a:rPr lang="en-US" sz="3200" smtClean="0">
                <a:solidFill>
                  <a:schemeClr val="bg1"/>
                </a:solidFill>
                <a:latin typeface="Tahoma" pitchFamily="34" charset="0"/>
              </a:rPr>
              <a:t>the angry apology</a:t>
            </a:r>
            <a:endParaRPr lang="en-US" sz="3000" smtClean="0">
              <a:latin typeface="Tahoma" pitchFamily="34" charset="0"/>
            </a:endParaRPr>
          </a:p>
        </p:txBody>
      </p:sp>
      <p:sp>
        <p:nvSpPr>
          <p:cNvPr id="58372" name="Rectangle 4"/>
          <p:cNvSpPr>
            <a:spLocks noGrp="1" noChangeArrowheads="1"/>
          </p:cNvSpPr>
          <p:nvPr>
            <p:ph type="body" sz="half" idx="2"/>
          </p:nvPr>
        </p:nvSpPr>
        <p:spPr>
          <a:xfrm>
            <a:off x="5105400" y="1676400"/>
            <a:ext cx="3505200" cy="4572000"/>
          </a:xfrm>
        </p:spPr>
        <p:txBody>
          <a:bodyPr/>
          <a:lstStyle/>
          <a:p>
            <a:pPr>
              <a:buFontTx/>
              <a:buNone/>
            </a:pPr>
            <a:endParaRPr lang="en-US" smtClean="0">
              <a:latin typeface="Tahoma" pitchFamily="34" charset="0"/>
            </a:endParaRPr>
          </a:p>
        </p:txBody>
      </p:sp>
      <p:sp>
        <p:nvSpPr>
          <p:cNvPr id="21509" name="Text Box 5"/>
          <p:cNvSpPr txBox="1">
            <a:spLocks noChangeArrowheads="1"/>
          </p:cNvSpPr>
          <p:nvPr/>
        </p:nvSpPr>
        <p:spPr bwMode="auto">
          <a:xfrm>
            <a:off x="4191000" y="12192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“Well I’m sorry, BUT IF YOU HADN’T…”</a:t>
            </a:r>
          </a:p>
        </p:txBody>
      </p:sp>
      <p:sp>
        <p:nvSpPr>
          <p:cNvPr id="21510" name="Text Box 6"/>
          <p:cNvSpPr txBox="1">
            <a:spLocks noChangeArrowheads="1"/>
          </p:cNvSpPr>
          <p:nvPr/>
        </p:nvSpPr>
        <p:spPr bwMode="auto">
          <a:xfrm>
            <a:off x="4419600" y="20574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“I’m sorry, BUT YOU WERE THE ONE…”</a:t>
            </a:r>
            <a:endParaRPr lang="en-US" sz="2800" b="1">
              <a:latin typeface="Times New Roman" charset="0"/>
            </a:endParaRPr>
          </a:p>
        </p:txBody>
      </p:sp>
      <p:sp>
        <p:nvSpPr>
          <p:cNvPr id="21511" name="Text Box 7"/>
          <p:cNvSpPr txBox="1">
            <a:spLocks noChangeArrowheads="1"/>
          </p:cNvSpPr>
          <p:nvPr/>
        </p:nvSpPr>
        <p:spPr bwMode="auto">
          <a:xfrm>
            <a:off x="4648200" y="2667000"/>
            <a:ext cx="4114800" cy="2051050"/>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“I’m sorry, BUT I ONLY REACTED THAT WAY BECAUSE YOU…”</a:t>
            </a:r>
            <a:endParaRPr lang="en-US" sz="3200">
              <a:latin typeface="Times New Roman" charset="0"/>
            </a:endParaRPr>
          </a:p>
        </p:txBody>
      </p:sp>
      <p:sp>
        <p:nvSpPr>
          <p:cNvPr id="21512" name="Text Box 8"/>
          <p:cNvSpPr txBox="1">
            <a:spLocks noChangeArrowheads="1"/>
          </p:cNvSpPr>
          <p:nvPr/>
        </p:nvSpPr>
        <p:spPr bwMode="auto">
          <a:xfrm>
            <a:off x="4114800" y="4495800"/>
            <a:ext cx="4572000" cy="205105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spcBef>
                <a:spcPct val="50000"/>
              </a:spcBef>
              <a:defRPr/>
            </a:pPr>
            <a:r>
              <a:rPr lang="en-US" sz="3200" dirty="0" err="1">
                <a:solidFill>
                  <a:srgbClr val="FFFF00"/>
                </a:solidFill>
                <a:latin typeface="Aharoni" pitchFamily="2" charset="-79"/>
                <a:cs typeface="Aharoni" pitchFamily="2" charset="-79"/>
              </a:rPr>
              <a:t>i.o.w</a:t>
            </a:r>
            <a:r>
              <a:rPr lang="en-US" sz="3200" dirty="0">
                <a:solidFill>
                  <a:srgbClr val="FFFF00"/>
                </a:solidFill>
                <a:latin typeface="Aharoni" pitchFamily="2" charset="-79"/>
                <a:cs typeface="Aharoni" pitchFamily="2" charset="-79"/>
              </a:rPr>
              <a:t>.:                           OK, there’s your apology. NOW TO THE REAL PROBLEM: YOU.</a:t>
            </a:r>
            <a:endParaRPr lang="en-US" sz="32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1+#ppt_w/2"/>
                                          </p:val>
                                        </p:tav>
                                        <p:tav tm="100000">
                                          <p:val>
                                            <p:strVal val="#ppt_x"/>
                                          </p:val>
                                        </p:tav>
                                      </p:tavLst>
                                    </p:anim>
                                    <p:anim calcmode="lin" valueType="num">
                                      <p:cBhvr additive="base">
                                        <p:cTn id="8"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10"/>
                                        </p:tgtEl>
                                        <p:attrNameLst>
                                          <p:attrName>style.visibility</p:attrName>
                                        </p:attrNameLst>
                                      </p:cBhvr>
                                      <p:to>
                                        <p:strVal val="visible"/>
                                      </p:to>
                                    </p:set>
                                    <p:anim calcmode="lin" valueType="num">
                                      <p:cBhvr additive="base">
                                        <p:cTn id="13" dur="500" fill="hold"/>
                                        <p:tgtEl>
                                          <p:spTgt spid="21510"/>
                                        </p:tgtEl>
                                        <p:attrNameLst>
                                          <p:attrName>ppt_x</p:attrName>
                                        </p:attrNameLst>
                                      </p:cBhvr>
                                      <p:tavLst>
                                        <p:tav tm="0">
                                          <p:val>
                                            <p:strVal val="1+#ppt_w/2"/>
                                          </p:val>
                                        </p:tav>
                                        <p:tav tm="100000">
                                          <p:val>
                                            <p:strVal val="#ppt_x"/>
                                          </p:val>
                                        </p:tav>
                                      </p:tavLst>
                                    </p:anim>
                                    <p:anim calcmode="lin" valueType="num">
                                      <p:cBhvr additive="base">
                                        <p:cTn id="14" dur="500" fill="hold"/>
                                        <p:tgtEl>
                                          <p:spTgt spid="215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511"/>
                                        </p:tgtEl>
                                        <p:attrNameLst>
                                          <p:attrName>style.visibility</p:attrName>
                                        </p:attrNameLst>
                                      </p:cBhvr>
                                      <p:to>
                                        <p:strVal val="visible"/>
                                      </p:to>
                                    </p:set>
                                    <p:anim calcmode="lin" valueType="num">
                                      <p:cBhvr additive="base">
                                        <p:cTn id="19" dur="500" fill="hold"/>
                                        <p:tgtEl>
                                          <p:spTgt spid="21511"/>
                                        </p:tgtEl>
                                        <p:attrNameLst>
                                          <p:attrName>ppt_x</p:attrName>
                                        </p:attrNameLst>
                                      </p:cBhvr>
                                      <p:tavLst>
                                        <p:tav tm="0">
                                          <p:val>
                                            <p:strVal val="1+#ppt_w/2"/>
                                          </p:val>
                                        </p:tav>
                                        <p:tav tm="100000">
                                          <p:val>
                                            <p:strVal val="#ppt_x"/>
                                          </p:val>
                                        </p:tav>
                                      </p:tavLst>
                                    </p:anim>
                                    <p:anim calcmode="lin" valueType="num">
                                      <p:cBhvr additive="base">
                                        <p:cTn id="20" dur="500" fill="hold"/>
                                        <p:tgtEl>
                                          <p:spTgt spid="215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512"/>
                                        </p:tgtEl>
                                        <p:attrNameLst>
                                          <p:attrName>style.visibility</p:attrName>
                                        </p:attrNameLst>
                                      </p:cBhvr>
                                      <p:to>
                                        <p:strVal val="visible"/>
                                      </p:to>
                                    </p:set>
                                    <p:anim calcmode="lin" valueType="num">
                                      <p:cBhvr additive="base">
                                        <p:cTn id="25" dur="500" fill="hold"/>
                                        <p:tgtEl>
                                          <p:spTgt spid="21512"/>
                                        </p:tgtEl>
                                        <p:attrNameLst>
                                          <p:attrName>ppt_x</p:attrName>
                                        </p:attrNameLst>
                                      </p:cBhvr>
                                      <p:tavLst>
                                        <p:tav tm="0">
                                          <p:val>
                                            <p:strVal val="1+#ppt_w/2"/>
                                          </p:val>
                                        </p:tav>
                                        <p:tav tm="100000">
                                          <p:val>
                                            <p:strVal val="#ppt_x"/>
                                          </p:val>
                                        </p:tav>
                                      </p:tavLst>
                                    </p:anim>
                                    <p:anim calcmode="lin" valueType="num">
                                      <p:cBhvr additive="base">
                                        <p:cTn id="26" dur="500" fill="hold"/>
                                        <p:tgtEl>
                                          <p:spTgt spid="215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autoUpdateAnimBg="0"/>
      <p:bldP spid="21510" grpId="0" animBg="1" autoUpdateAnimBg="0"/>
      <p:bldP spid="21511" grpId="0" animBg="1" autoUpdateAnimBg="0"/>
      <p:bldP spid="21512"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apologies</a:t>
            </a:r>
            <a:endParaRPr lang="en-US" dirty="0" smtClean="0">
              <a:latin typeface="Tahoma" pitchFamily="34" charset="0"/>
            </a:endParaRPr>
          </a:p>
        </p:txBody>
      </p:sp>
      <p:sp>
        <p:nvSpPr>
          <p:cNvPr id="59395"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latin typeface="Tahoma" pitchFamily="34" charset="0"/>
              </a:rPr>
              <a:t>the accusation apology</a:t>
            </a:r>
          </a:p>
          <a:p>
            <a:pPr>
              <a:lnSpc>
                <a:spcPct val="110000"/>
              </a:lnSpc>
            </a:pPr>
            <a:r>
              <a:rPr lang="en-US" sz="3200" smtClean="0">
                <a:latin typeface="Tahoma" pitchFamily="34" charset="0"/>
              </a:rPr>
              <a:t>the “hypothetical” apology</a:t>
            </a:r>
          </a:p>
          <a:p>
            <a:pPr>
              <a:lnSpc>
                <a:spcPct val="110000"/>
              </a:lnSpc>
            </a:pPr>
            <a:r>
              <a:rPr lang="en-US" sz="3200" smtClean="0">
                <a:latin typeface="Tahoma" pitchFamily="34" charset="0"/>
              </a:rPr>
              <a:t>the “I’m sorry, but…” apology</a:t>
            </a:r>
          </a:p>
          <a:p>
            <a:pPr>
              <a:lnSpc>
                <a:spcPct val="110000"/>
              </a:lnSpc>
            </a:pPr>
            <a:r>
              <a:rPr lang="en-US" sz="3200" smtClean="0">
                <a:latin typeface="Tahoma" pitchFamily="34" charset="0"/>
              </a:rPr>
              <a:t>the angry apology</a:t>
            </a:r>
            <a:endParaRPr lang="en-US" sz="3000" smtClean="0">
              <a:latin typeface="Tahoma" pitchFamily="34" charset="0"/>
            </a:endParaRPr>
          </a:p>
        </p:txBody>
      </p:sp>
      <p:sp>
        <p:nvSpPr>
          <p:cNvPr id="59396" name="Rectangle 4"/>
          <p:cNvSpPr>
            <a:spLocks noGrp="1" noChangeArrowheads="1"/>
          </p:cNvSpPr>
          <p:nvPr>
            <p:ph type="body" sz="half" idx="2"/>
          </p:nvPr>
        </p:nvSpPr>
        <p:spPr>
          <a:xfrm>
            <a:off x="5105400" y="1676400"/>
            <a:ext cx="3505200" cy="4572000"/>
          </a:xfrm>
        </p:spPr>
        <p:txBody>
          <a:bodyPr/>
          <a:lstStyle/>
          <a:p>
            <a:pPr>
              <a:buFontTx/>
              <a:buNone/>
            </a:pPr>
            <a:endParaRPr lang="en-US" smtClean="0">
              <a:latin typeface="Tahoma" pitchFamily="34" charset="0"/>
            </a:endParaRPr>
          </a:p>
        </p:txBody>
      </p:sp>
      <p:sp>
        <p:nvSpPr>
          <p:cNvPr id="22533" name="Text Box 5"/>
          <p:cNvSpPr txBox="1">
            <a:spLocks noChangeArrowheads="1"/>
          </p:cNvSpPr>
          <p:nvPr/>
        </p:nvSpPr>
        <p:spPr bwMode="auto">
          <a:xfrm>
            <a:off x="4191000" y="1219200"/>
            <a:ext cx="4114800" cy="588963"/>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i="1">
                <a:latin typeface="Times New Roman" charset="0"/>
              </a:rPr>
              <a:t>“So I’m sorry, OK??”</a:t>
            </a:r>
            <a:endParaRPr lang="en-US" sz="3200" b="1">
              <a:latin typeface="Times New Roman" charset="0"/>
            </a:endParaRPr>
          </a:p>
        </p:txBody>
      </p:sp>
      <p:sp>
        <p:nvSpPr>
          <p:cNvPr id="22534" name="Text Box 6"/>
          <p:cNvSpPr txBox="1">
            <a:spLocks noChangeArrowheads="1"/>
          </p:cNvSpPr>
          <p:nvPr/>
        </p:nvSpPr>
        <p:spPr bwMode="auto">
          <a:xfrm>
            <a:off x="4419600" y="20574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“Fine. I’m sorry then. Are you satisfied?”</a:t>
            </a:r>
          </a:p>
        </p:txBody>
      </p:sp>
      <p:sp>
        <p:nvSpPr>
          <p:cNvPr id="22535" name="Text Box 7"/>
          <p:cNvSpPr txBox="1">
            <a:spLocks noChangeArrowheads="1"/>
          </p:cNvSpPr>
          <p:nvPr/>
        </p:nvSpPr>
        <p:spPr bwMode="auto">
          <a:xfrm>
            <a:off x="4724400" y="3429000"/>
            <a:ext cx="4114800" cy="107632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200" b="1">
                <a:latin typeface="Times New Roman" charset="0"/>
              </a:rPr>
              <a:t>“Hey, I already said I was sorry!”</a:t>
            </a:r>
            <a:endParaRPr lang="en-US" sz="3200">
              <a:latin typeface="Times New Roman" charset="0"/>
            </a:endParaRPr>
          </a:p>
        </p:txBody>
      </p:sp>
      <p:sp>
        <p:nvSpPr>
          <p:cNvPr id="22536" name="Text Box 8"/>
          <p:cNvSpPr txBox="1">
            <a:spLocks noChangeArrowheads="1"/>
          </p:cNvSpPr>
          <p:nvPr/>
        </p:nvSpPr>
        <p:spPr bwMode="auto">
          <a:xfrm>
            <a:off x="4419600" y="4876800"/>
            <a:ext cx="4419600" cy="156966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p>
            <a:pPr algn="ctr">
              <a:spcBef>
                <a:spcPct val="50000"/>
              </a:spcBef>
              <a:defRPr/>
            </a:pPr>
            <a:r>
              <a:rPr lang="en-US" sz="3200" dirty="0" err="1">
                <a:solidFill>
                  <a:srgbClr val="FFFF00"/>
                </a:solidFill>
                <a:latin typeface="Aharoni" pitchFamily="2" charset="-79"/>
                <a:cs typeface="Aharoni" pitchFamily="2" charset="-79"/>
              </a:rPr>
              <a:t>i.o.w</a:t>
            </a:r>
            <a:r>
              <a:rPr lang="en-US" sz="3200" dirty="0">
                <a:solidFill>
                  <a:srgbClr val="FFFF00"/>
                </a:solidFill>
                <a:latin typeface="Aharoni" pitchFamily="2" charset="-79"/>
                <a:cs typeface="Aharoni" pitchFamily="2" charset="-79"/>
              </a:rPr>
              <a:t>.: 	</a:t>
            </a:r>
            <a:r>
              <a:rPr lang="en-US" sz="3200" dirty="0" smtClean="0">
                <a:solidFill>
                  <a:srgbClr val="FFFF00"/>
                </a:solidFill>
                <a:latin typeface="Aharoni" pitchFamily="2" charset="-79"/>
                <a:cs typeface="Aharoni" pitchFamily="2" charset="-79"/>
              </a:rPr>
              <a:t>OK-  </a:t>
            </a:r>
            <a:r>
              <a:rPr lang="en-US" sz="3200" dirty="0">
                <a:solidFill>
                  <a:srgbClr val="FFFF00"/>
                </a:solidFill>
                <a:latin typeface="Aharoni" pitchFamily="2" charset="-79"/>
                <a:cs typeface="Aharoni" pitchFamily="2" charset="-79"/>
              </a:rPr>
              <a:t>I said the words. Now get off my back!</a:t>
            </a:r>
            <a:endParaRPr lang="en-US" sz="32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 calcmode="lin" valueType="num">
                                      <p:cBhvr additive="base">
                                        <p:cTn id="7" dur="500" fill="hold"/>
                                        <p:tgtEl>
                                          <p:spTgt spid="22533"/>
                                        </p:tgtEl>
                                        <p:attrNameLst>
                                          <p:attrName>ppt_x</p:attrName>
                                        </p:attrNameLst>
                                      </p:cBhvr>
                                      <p:tavLst>
                                        <p:tav tm="0">
                                          <p:val>
                                            <p:strVal val="1+#ppt_w/2"/>
                                          </p:val>
                                        </p:tav>
                                        <p:tav tm="100000">
                                          <p:val>
                                            <p:strVal val="#ppt_x"/>
                                          </p:val>
                                        </p:tav>
                                      </p:tavLst>
                                    </p:anim>
                                    <p:anim calcmode="lin" valueType="num">
                                      <p:cBhvr additive="base">
                                        <p:cTn id="8" dur="500" fill="hold"/>
                                        <p:tgtEl>
                                          <p:spTgt spid="2253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534"/>
                                        </p:tgtEl>
                                        <p:attrNameLst>
                                          <p:attrName>style.visibility</p:attrName>
                                        </p:attrNameLst>
                                      </p:cBhvr>
                                      <p:to>
                                        <p:strVal val="visible"/>
                                      </p:to>
                                    </p:set>
                                    <p:anim calcmode="lin" valueType="num">
                                      <p:cBhvr additive="base">
                                        <p:cTn id="13" dur="500" fill="hold"/>
                                        <p:tgtEl>
                                          <p:spTgt spid="22534"/>
                                        </p:tgtEl>
                                        <p:attrNameLst>
                                          <p:attrName>ppt_x</p:attrName>
                                        </p:attrNameLst>
                                      </p:cBhvr>
                                      <p:tavLst>
                                        <p:tav tm="0">
                                          <p:val>
                                            <p:strVal val="1+#ppt_w/2"/>
                                          </p:val>
                                        </p:tav>
                                        <p:tav tm="100000">
                                          <p:val>
                                            <p:strVal val="#ppt_x"/>
                                          </p:val>
                                        </p:tav>
                                      </p:tavLst>
                                    </p:anim>
                                    <p:anim calcmode="lin" valueType="num">
                                      <p:cBhvr additive="base">
                                        <p:cTn id="14" dur="500" fill="hold"/>
                                        <p:tgtEl>
                                          <p:spTgt spid="2253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2535"/>
                                        </p:tgtEl>
                                        <p:attrNameLst>
                                          <p:attrName>style.visibility</p:attrName>
                                        </p:attrNameLst>
                                      </p:cBhvr>
                                      <p:to>
                                        <p:strVal val="visible"/>
                                      </p:to>
                                    </p:set>
                                    <p:anim calcmode="lin" valueType="num">
                                      <p:cBhvr additive="base">
                                        <p:cTn id="19" dur="500" fill="hold"/>
                                        <p:tgtEl>
                                          <p:spTgt spid="22535"/>
                                        </p:tgtEl>
                                        <p:attrNameLst>
                                          <p:attrName>ppt_x</p:attrName>
                                        </p:attrNameLst>
                                      </p:cBhvr>
                                      <p:tavLst>
                                        <p:tav tm="0">
                                          <p:val>
                                            <p:strVal val="1+#ppt_w/2"/>
                                          </p:val>
                                        </p:tav>
                                        <p:tav tm="100000">
                                          <p:val>
                                            <p:strVal val="#ppt_x"/>
                                          </p:val>
                                        </p:tav>
                                      </p:tavLst>
                                    </p:anim>
                                    <p:anim calcmode="lin" valueType="num">
                                      <p:cBhvr additive="base">
                                        <p:cTn id="20" dur="500" fill="hold"/>
                                        <p:tgtEl>
                                          <p:spTgt spid="2253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2536"/>
                                        </p:tgtEl>
                                        <p:attrNameLst>
                                          <p:attrName>style.visibility</p:attrName>
                                        </p:attrNameLst>
                                      </p:cBhvr>
                                      <p:to>
                                        <p:strVal val="visible"/>
                                      </p:to>
                                    </p:set>
                                    <p:anim calcmode="lin" valueType="num">
                                      <p:cBhvr additive="base">
                                        <p:cTn id="25" dur="500" fill="hold"/>
                                        <p:tgtEl>
                                          <p:spTgt spid="22536"/>
                                        </p:tgtEl>
                                        <p:attrNameLst>
                                          <p:attrName>ppt_x</p:attrName>
                                        </p:attrNameLst>
                                      </p:cBhvr>
                                      <p:tavLst>
                                        <p:tav tm="0">
                                          <p:val>
                                            <p:strVal val="1+#ppt_w/2"/>
                                          </p:val>
                                        </p:tav>
                                        <p:tav tm="100000">
                                          <p:val>
                                            <p:strVal val="#ppt_x"/>
                                          </p:val>
                                        </p:tav>
                                      </p:tavLst>
                                    </p:anim>
                                    <p:anim calcmode="lin" valueType="num">
                                      <p:cBhvr additive="base">
                                        <p:cTn id="26" dur="500" fill="hold"/>
                                        <p:tgtEl>
                                          <p:spTgt spid="225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animBg="1" autoUpdateAnimBg="0"/>
      <p:bldP spid="22534" grpId="0" animBg="1" autoUpdateAnimBg="0"/>
      <p:bldP spid="22535" grpId="0" animBg="1" autoUpdateAnimBg="0"/>
      <p:bldP spid="22536"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152400"/>
            <a:ext cx="38862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smtClean="0">
                <a:solidFill>
                  <a:schemeClr val="bg1"/>
                </a:solidFill>
                <a:latin typeface="Tahoma" pitchFamily="34" charset="0"/>
              </a:rPr>
              <a:t>apologies</a:t>
            </a:r>
            <a:endParaRPr lang="en-US" smtClean="0">
              <a:latin typeface="Tahoma" pitchFamily="34" charset="0"/>
            </a:endParaRPr>
          </a:p>
        </p:txBody>
      </p:sp>
      <p:sp>
        <p:nvSpPr>
          <p:cNvPr id="60419" name="Rectangle 3"/>
          <p:cNvSpPr>
            <a:spLocks noGrp="1" noChangeArrowheads="1"/>
          </p:cNvSpPr>
          <p:nvPr>
            <p:ph type="body" sz="half" idx="1"/>
          </p:nvPr>
        </p:nvSpPr>
        <p:spPr>
          <a:xfrm>
            <a:off x="304800" y="1143000"/>
            <a:ext cx="4038600" cy="5486400"/>
          </a:xfrm>
        </p:spPr>
        <p:txBody>
          <a:bodyPr/>
          <a:lstStyle/>
          <a:p>
            <a:pPr>
              <a:lnSpc>
                <a:spcPct val="110000"/>
              </a:lnSpc>
            </a:pPr>
            <a:r>
              <a:rPr lang="en-US" sz="3200" smtClean="0">
                <a:latin typeface="Tahoma" pitchFamily="34" charset="0"/>
              </a:rPr>
              <a:t>the minimizing apology</a:t>
            </a:r>
          </a:p>
          <a:p>
            <a:pPr>
              <a:lnSpc>
                <a:spcPct val="110000"/>
              </a:lnSpc>
            </a:pPr>
            <a:r>
              <a:rPr lang="en-US" sz="3200" smtClean="0">
                <a:latin typeface="Tahoma" pitchFamily="34" charset="0"/>
              </a:rPr>
              <a:t>the accusation apology</a:t>
            </a:r>
          </a:p>
          <a:p>
            <a:pPr>
              <a:lnSpc>
                <a:spcPct val="110000"/>
              </a:lnSpc>
            </a:pPr>
            <a:r>
              <a:rPr lang="en-US" sz="3200" smtClean="0">
                <a:latin typeface="Tahoma" pitchFamily="34" charset="0"/>
              </a:rPr>
              <a:t>the “hypothetical” apology</a:t>
            </a:r>
          </a:p>
          <a:p>
            <a:pPr>
              <a:lnSpc>
                <a:spcPct val="110000"/>
              </a:lnSpc>
            </a:pPr>
            <a:r>
              <a:rPr lang="en-US" sz="3200" smtClean="0">
                <a:latin typeface="Tahoma" pitchFamily="34" charset="0"/>
              </a:rPr>
              <a:t>the “I’m sorry, but…” apology</a:t>
            </a:r>
          </a:p>
          <a:p>
            <a:pPr>
              <a:lnSpc>
                <a:spcPct val="110000"/>
              </a:lnSpc>
            </a:pPr>
            <a:r>
              <a:rPr lang="en-US" sz="3200" smtClean="0">
                <a:latin typeface="Tahoma" pitchFamily="34" charset="0"/>
              </a:rPr>
              <a:t>the angry apology</a:t>
            </a:r>
            <a:endParaRPr lang="en-US" sz="3000" smtClean="0">
              <a:latin typeface="Tahoma" pitchFamily="34" charset="0"/>
            </a:endParaRPr>
          </a:p>
        </p:txBody>
      </p:sp>
      <p:sp>
        <p:nvSpPr>
          <p:cNvPr id="23556" name="Text Box 4"/>
          <p:cNvSpPr txBox="1">
            <a:spLocks noChangeArrowheads="1"/>
          </p:cNvSpPr>
          <p:nvPr/>
        </p:nvSpPr>
        <p:spPr bwMode="auto">
          <a:xfrm>
            <a:off x="4724400" y="1981200"/>
            <a:ext cx="3962400" cy="2847975"/>
          </a:xfrm>
          <a:prstGeom prst="rect">
            <a:avLst/>
          </a:prstGeom>
          <a:solidFill>
            <a:schemeClr val="tx1"/>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3600" b="1" dirty="0">
                <a:solidFill>
                  <a:schemeClr val="bg1"/>
                </a:solidFill>
                <a:latin typeface="Tahoma" pitchFamily="34" charset="0"/>
              </a:rPr>
              <a:t>Cf.:</a:t>
            </a:r>
          </a:p>
          <a:p>
            <a:pPr>
              <a:spcBef>
                <a:spcPct val="50000"/>
              </a:spcBef>
              <a:defRPr/>
            </a:pPr>
            <a:r>
              <a:rPr lang="en-US" sz="3600" b="1" dirty="0">
                <a:solidFill>
                  <a:schemeClr val="bg1"/>
                </a:solidFill>
                <a:latin typeface="Tahoma" pitchFamily="34" charset="0"/>
              </a:rPr>
              <a:t>the apology of the prodigal son </a:t>
            </a:r>
          </a:p>
          <a:p>
            <a:pPr>
              <a:spcBef>
                <a:spcPct val="50000"/>
              </a:spcBef>
              <a:defRPr/>
            </a:pPr>
            <a:r>
              <a:rPr lang="en-US" sz="3600" b="1" dirty="0">
                <a:solidFill>
                  <a:schemeClr val="bg1"/>
                </a:solidFill>
                <a:latin typeface="Tahoma" pitchFamily="34" charset="0"/>
              </a:rPr>
              <a:t>Lk.15:21</a:t>
            </a:r>
            <a:endParaRPr lang="en-US" sz="3600" dirty="0">
              <a:latin typeface="Tahoma" pitchFamily="34" charset="0"/>
            </a:endParaRPr>
          </a:p>
        </p:txBody>
      </p:sp>
      <p:sp>
        <p:nvSpPr>
          <p:cNvPr id="23557" name="Line 5"/>
          <p:cNvSpPr>
            <a:spLocks noChangeShapeType="1"/>
          </p:cNvSpPr>
          <p:nvPr/>
        </p:nvSpPr>
        <p:spPr bwMode="auto">
          <a:xfrm>
            <a:off x="152400" y="1066800"/>
            <a:ext cx="3733800" cy="5562600"/>
          </a:xfrm>
          <a:prstGeom prst="line">
            <a:avLst/>
          </a:prstGeom>
          <a:noFill/>
          <a:ln w="762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1+#ppt_w/2"/>
                                          </p:val>
                                        </p:tav>
                                        <p:tav tm="100000">
                                          <p:val>
                                            <p:strVal val="#ppt_x"/>
                                          </p:val>
                                        </p:tav>
                                      </p:tavLst>
                                    </p:anim>
                                    <p:anim calcmode="lin" valueType="num">
                                      <p:cBhvr additive="base">
                                        <p:cTn id="8" dur="500" fill="hold"/>
                                        <p:tgtEl>
                                          <p:spTgt spid="235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23557"/>
                                        </p:tgtEl>
                                        <p:attrNameLst>
                                          <p:attrName>style.visibility</p:attrName>
                                        </p:attrNameLst>
                                      </p:cBhvr>
                                      <p:to>
                                        <p:strVal val="visible"/>
                                      </p:to>
                                    </p:set>
                                    <p:animEffect transition="in" filter="wipe(up)">
                                      <p:cBhvr>
                                        <p:cTn id="13"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autoUpdateAnimBg="0"/>
      <p:bldP spid="2355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152400"/>
            <a:ext cx="70866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throwing jabs</a:t>
            </a:r>
            <a:endParaRPr lang="en-US" dirty="0" smtClean="0">
              <a:latin typeface="Tahoma" pitchFamily="34" charset="0"/>
            </a:endParaRPr>
          </a:p>
        </p:txBody>
      </p:sp>
      <p:sp>
        <p:nvSpPr>
          <p:cNvPr id="30723" name="Rectangle 3"/>
          <p:cNvSpPr>
            <a:spLocks noGrp="1" noChangeArrowheads="1"/>
          </p:cNvSpPr>
          <p:nvPr>
            <p:ph type="body" sz="half" idx="1"/>
          </p:nvPr>
        </p:nvSpPr>
        <p:spPr>
          <a:xfrm>
            <a:off x="0" y="1295400"/>
            <a:ext cx="9144000" cy="5334000"/>
          </a:xfrm>
        </p:spPr>
        <p:txBody>
          <a:bodyPr/>
          <a:lstStyle/>
          <a:p>
            <a:pPr>
              <a:lnSpc>
                <a:spcPct val="110000"/>
              </a:lnSpc>
            </a:pPr>
            <a:r>
              <a:rPr lang="en-US" i="1" dirty="0" smtClean="0">
                <a:latin typeface="Arial" pitchFamily="34" charset="0"/>
                <a:cs typeface="Arial" pitchFamily="34" charset="0"/>
              </a:rPr>
              <a:t>“My mistake. I should have learned by now not to expect too much.”</a:t>
            </a:r>
          </a:p>
          <a:p>
            <a:pPr>
              <a:lnSpc>
                <a:spcPct val="110000"/>
              </a:lnSpc>
            </a:pPr>
            <a:r>
              <a:rPr lang="en-US" i="1" dirty="0" smtClean="0">
                <a:latin typeface="Arial" pitchFamily="34" charset="0"/>
                <a:cs typeface="Arial" pitchFamily="34" charset="0"/>
              </a:rPr>
              <a:t>“I shouldn’t blame you. You get it honestly enough from your [Dad/Mom/brother/sister].”</a:t>
            </a:r>
          </a:p>
          <a:p>
            <a:pPr>
              <a:lnSpc>
                <a:spcPct val="110000"/>
              </a:lnSpc>
            </a:pPr>
            <a:r>
              <a:rPr lang="en-US" i="1" dirty="0" smtClean="0">
                <a:latin typeface="Arial" pitchFamily="34" charset="0"/>
                <a:cs typeface="Arial" pitchFamily="34" charset="0"/>
              </a:rPr>
              <a:t>“I should have listened to my mother when she warned me about you.”</a:t>
            </a:r>
          </a:p>
        </p:txBody>
      </p:sp>
      <p:sp>
        <p:nvSpPr>
          <p:cNvPr id="30725" name="Text Box 5"/>
          <p:cNvSpPr txBox="1">
            <a:spLocks noChangeArrowheads="1"/>
          </p:cNvSpPr>
          <p:nvPr/>
        </p:nvSpPr>
        <p:spPr bwMode="auto">
          <a:xfrm>
            <a:off x="0" y="4495800"/>
            <a:ext cx="9144000" cy="209867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p>
            <a:pPr>
              <a:defRPr/>
            </a:pPr>
            <a:r>
              <a:rPr lang="en-US" sz="3200" b="1" dirty="0">
                <a:solidFill>
                  <a:srgbClr val="FFFF00"/>
                </a:solidFill>
                <a:latin typeface="Tahoma" pitchFamily="34" charset="0"/>
              </a:rPr>
              <a:t>Prov.12:18</a:t>
            </a:r>
            <a:r>
              <a:rPr lang="en-US" sz="3200" dirty="0">
                <a:solidFill>
                  <a:srgbClr val="FFFF00"/>
                </a:solidFill>
                <a:latin typeface="Tahoma" pitchFamily="34" charset="0"/>
              </a:rPr>
              <a:t> </a:t>
            </a:r>
            <a:r>
              <a:rPr lang="en-US" sz="1800" dirty="0" err="1">
                <a:solidFill>
                  <a:srgbClr val="FFFF00"/>
                </a:solidFill>
                <a:latin typeface="Tahoma" pitchFamily="34" charset="0"/>
              </a:rPr>
              <a:t>nasb</a:t>
            </a:r>
            <a:endParaRPr lang="en-US" sz="3200" dirty="0">
              <a:solidFill>
                <a:srgbClr val="FFFF00"/>
              </a:solidFill>
              <a:latin typeface="Tahoma" pitchFamily="34" charset="0"/>
            </a:endParaRPr>
          </a:p>
          <a:p>
            <a:pPr>
              <a:defRPr/>
            </a:pPr>
            <a:r>
              <a:rPr lang="en-US" sz="3200" dirty="0">
                <a:solidFill>
                  <a:srgbClr val="FFFF00"/>
                </a:solidFill>
                <a:latin typeface="Tahoma" pitchFamily="34" charset="0"/>
              </a:rPr>
              <a:t>“There is one who speaks rashly</a:t>
            </a:r>
          </a:p>
          <a:p>
            <a:pPr>
              <a:defRPr/>
            </a:pPr>
            <a:r>
              <a:rPr lang="en-US" sz="3200" dirty="0">
                <a:solidFill>
                  <a:srgbClr val="FFFF00"/>
                </a:solidFill>
                <a:latin typeface="Tahoma" pitchFamily="34" charset="0"/>
              </a:rPr>
              <a:t> like the thrusts of a sword, </a:t>
            </a:r>
          </a:p>
          <a:p>
            <a:pPr>
              <a:defRPr/>
            </a:pPr>
            <a:r>
              <a:rPr lang="en-US" sz="3200" dirty="0">
                <a:solidFill>
                  <a:srgbClr val="FFFF00"/>
                </a:solidFill>
                <a:latin typeface="Tahoma" pitchFamily="34" charset="0"/>
              </a:rPr>
              <a:t>But the tongue of the wise brings healing.”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0725"/>
                                        </p:tgtEl>
                                        <p:attrNameLst>
                                          <p:attrName>style.visibility</p:attrName>
                                        </p:attrNameLst>
                                      </p:cBhvr>
                                      <p:to>
                                        <p:strVal val="visible"/>
                                      </p:to>
                                    </p:set>
                                    <p:anim calcmode="lin" valueType="num">
                                      <p:cBhvr additive="base">
                                        <p:cTn id="19" dur="500" fill="hold"/>
                                        <p:tgtEl>
                                          <p:spTgt spid="30725"/>
                                        </p:tgtEl>
                                        <p:attrNameLst>
                                          <p:attrName>ppt_x</p:attrName>
                                        </p:attrNameLst>
                                      </p:cBhvr>
                                      <p:tavLst>
                                        <p:tav tm="0">
                                          <p:val>
                                            <p:strVal val="#ppt_x"/>
                                          </p:val>
                                        </p:tav>
                                        <p:tav tm="100000">
                                          <p:val>
                                            <p:strVal val="#ppt_x"/>
                                          </p:val>
                                        </p:tav>
                                      </p:tavLst>
                                    </p:anim>
                                    <p:anim calcmode="lin" valueType="num">
                                      <p:cBhvr additive="base">
                                        <p:cTn id="20" dur="500" fill="hold"/>
                                        <p:tgtEl>
                                          <p:spTgt spid="307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P spid="3072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152400" y="228600"/>
            <a:ext cx="8763000" cy="6400800"/>
          </a:xfrm>
          <a:ln/>
        </p:spPr>
        <p:style>
          <a:lnRef idx="0">
            <a:schemeClr val="accent4"/>
          </a:lnRef>
          <a:fillRef idx="3">
            <a:schemeClr val="accent4"/>
          </a:fillRef>
          <a:effectRef idx="3">
            <a:schemeClr val="accent4"/>
          </a:effectRef>
          <a:fontRef idx="minor">
            <a:schemeClr val="lt1"/>
          </a:fontRef>
        </p:style>
        <p:txBody>
          <a:bodyPr/>
          <a:lstStyle/>
          <a:p>
            <a:pPr>
              <a:defRPr/>
            </a:pPr>
            <a:r>
              <a:rPr lang="en-US" sz="3600" dirty="0" smtClean="0">
                <a:solidFill>
                  <a:schemeClr val="bg1"/>
                </a:solidFill>
                <a:latin typeface="Tahoma" pitchFamily="34" charset="0"/>
              </a:rPr>
              <a:t>“Let no corrupt speech proceed out of your mouth, but such as is good for edifying as the need may be, that it may give grace to them that hear.”</a:t>
            </a:r>
            <a:br>
              <a:rPr lang="en-US" sz="3600" dirty="0" smtClean="0">
                <a:solidFill>
                  <a:schemeClr val="bg1"/>
                </a:solidFill>
                <a:latin typeface="Tahoma" pitchFamily="34" charset="0"/>
              </a:rPr>
            </a:br>
            <a:r>
              <a:rPr lang="en-US" sz="3600" b="1" dirty="0" smtClean="0">
                <a:solidFill>
                  <a:srgbClr val="FFFF00"/>
                </a:solidFill>
                <a:latin typeface="Tahoma" pitchFamily="34" charset="0"/>
              </a:rPr>
              <a:t>Eph.4:29  </a:t>
            </a:r>
            <a:r>
              <a:rPr lang="en-US" sz="2400" b="1" dirty="0" err="1" smtClean="0">
                <a:solidFill>
                  <a:srgbClr val="FFFF00"/>
                </a:solidFill>
                <a:latin typeface="Tahoma" pitchFamily="34" charset="0"/>
              </a:rPr>
              <a:t>asv</a:t>
            </a:r>
            <a:endParaRPr lang="en-US" dirty="0" smtClean="0">
              <a:solidFill>
                <a:srgbClr val="FFFF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152400"/>
            <a:ext cx="70866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expressing preferences</a:t>
            </a:r>
            <a:endParaRPr lang="en-US" dirty="0" smtClean="0">
              <a:latin typeface="Tahoma" pitchFamily="34" charset="0"/>
            </a:endParaRPr>
          </a:p>
        </p:txBody>
      </p:sp>
      <p:sp>
        <p:nvSpPr>
          <p:cNvPr id="31747" name="Rectangle 3"/>
          <p:cNvSpPr>
            <a:spLocks noGrp="1" noChangeArrowheads="1"/>
          </p:cNvSpPr>
          <p:nvPr>
            <p:ph type="body" sz="half" idx="1"/>
          </p:nvPr>
        </p:nvSpPr>
        <p:spPr>
          <a:xfrm>
            <a:off x="0" y="1066800"/>
            <a:ext cx="4343400" cy="5791200"/>
          </a:xfrm>
        </p:spPr>
        <p:txBody>
          <a:bodyPr/>
          <a:lstStyle/>
          <a:p>
            <a:pPr>
              <a:lnSpc>
                <a:spcPct val="110000"/>
              </a:lnSpc>
            </a:pPr>
            <a:r>
              <a:rPr lang="en-US" smtClean="0">
                <a:latin typeface="Tahoma" pitchFamily="34" charset="0"/>
              </a:rPr>
              <a:t>“Tuna again? Why can’t we ever have something good like   spaghetti &amp; meatballs?”</a:t>
            </a:r>
            <a:endParaRPr lang="en-US" sz="3200" smtClean="0">
              <a:latin typeface="Tahoma" pitchFamily="34" charset="0"/>
            </a:endParaRPr>
          </a:p>
          <a:p>
            <a:pPr>
              <a:lnSpc>
                <a:spcPct val="110000"/>
              </a:lnSpc>
            </a:pPr>
            <a:r>
              <a:rPr lang="en-US" smtClean="0">
                <a:latin typeface="Tahoma" pitchFamily="34" charset="0"/>
              </a:rPr>
              <a:t>“I’m so tired of seeing you in that old jumper. Why don’t you wear something different?”</a:t>
            </a:r>
          </a:p>
          <a:p>
            <a:r>
              <a:rPr lang="en-US" smtClean="0">
                <a:latin typeface="Tahoma" pitchFamily="34" charset="0"/>
              </a:rPr>
              <a:t>What did you spend on these groceries? Do you think money grows on trees?</a:t>
            </a:r>
            <a:endParaRPr lang="en-US" sz="3000" smtClean="0">
              <a:latin typeface="Tahoma" pitchFamily="34" charset="0"/>
            </a:endParaRPr>
          </a:p>
        </p:txBody>
      </p:sp>
      <p:sp>
        <p:nvSpPr>
          <p:cNvPr id="31748" name="Text Box 4"/>
          <p:cNvSpPr txBox="1">
            <a:spLocks noChangeArrowheads="1"/>
          </p:cNvSpPr>
          <p:nvPr/>
        </p:nvSpPr>
        <p:spPr bwMode="auto">
          <a:xfrm>
            <a:off x="4419600" y="1066800"/>
            <a:ext cx="4495800" cy="1643527"/>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wrap="square">
            <a:spAutoFit/>
          </a:bodyPr>
          <a:lstStyle/>
          <a:p>
            <a:pPr>
              <a:lnSpc>
                <a:spcPct val="90000"/>
              </a:lnSpc>
              <a:spcBef>
                <a:spcPct val="50000"/>
              </a:spcBef>
              <a:defRPr/>
            </a:pPr>
            <a:r>
              <a:rPr lang="en-US" sz="2800" b="1" dirty="0">
                <a:latin typeface="Arial Narrow" pitchFamily="34" charset="0"/>
              </a:rPr>
              <a:t>You know what I’d love to have sometime soon? Some of your spaghetti and meatballs. I really like the way you fix it.</a:t>
            </a:r>
          </a:p>
        </p:txBody>
      </p:sp>
      <p:sp>
        <p:nvSpPr>
          <p:cNvPr id="31749" name="Text Box 5"/>
          <p:cNvSpPr txBox="1">
            <a:spLocks noChangeArrowheads="1"/>
          </p:cNvSpPr>
          <p:nvPr/>
        </p:nvSpPr>
        <p:spPr bwMode="auto">
          <a:xfrm>
            <a:off x="4343400" y="3276600"/>
            <a:ext cx="4648200" cy="1421928"/>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wrap="square">
            <a:spAutoFit/>
          </a:bodyPr>
          <a:lstStyle/>
          <a:p>
            <a:pPr>
              <a:lnSpc>
                <a:spcPct val="90000"/>
              </a:lnSpc>
              <a:spcBef>
                <a:spcPct val="50000"/>
              </a:spcBef>
              <a:defRPr/>
            </a:pPr>
            <a:r>
              <a:rPr lang="en-US" b="1" dirty="0">
                <a:latin typeface="Arial" pitchFamily="34" charset="0"/>
                <a:cs typeface="Arial" pitchFamily="34" charset="0"/>
              </a:rPr>
              <a:t>We haven’t been shopping for you in a while. Would you like to go to town soon and get a new outfit?</a:t>
            </a:r>
          </a:p>
        </p:txBody>
      </p:sp>
      <p:sp>
        <p:nvSpPr>
          <p:cNvPr id="31750" name="Text Box 6"/>
          <p:cNvSpPr txBox="1">
            <a:spLocks noChangeArrowheads="1"/>
          </p:cNvSpPr>
          <p:nvPr/>
        </p:nvSpPr>
        <p:spPr bwMode="auto">
          <a:xfrm>
            <a:off x="4419600" y="5219700"/>
            <a:ext cx="4572000" cy="1200329"/>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wrap="square">
            <a:spAutoFit/>
          </a:bodyPr>
          <a:lstStyle/>
          <a:p>
            <a:pPr>
              <a:spcBef>
                <a:spcPct val="50000"/>
              </a:spcBef>
              <a:defRPr/>
            </a:pPr>
            <a:r>
              <a:rPr lang="en-US" b="1" dirty="0">
                <a:latin typeface="Arial" pitchFamily="34" charset="0"/>
                <a:cs typeface="Arial" pitchFamily="34" charset="0"/>
              </a:rPr>
              <a:t>This month’s really tight, let’s figure out some ways to save on </a:t>
            </a:r>
            <a:r>
              <a:rPr lang="en-US" b="1" dirty="0" err="1">
                <a:latin typeface="Arial" pitchFamily="34" charset="0"/>
                <a:cs typeface="Arial" pitchFamily="34" charset="0"/>
              </a:rPr>
              <a:t>groc</a:t>
            </a:r>
            <a:r>
              <a:rPr lang="en-US" b="1" dirty="0">
                <a:latin typeface="Arial" pitchFamily="34" charset="0"/>
                <a:cs typeface="Arial" pitchFamily="34" charset="0"/>
              </a:rPr>
              <a:t>. &amp; gas this month.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748"/>
                                        </p:tgtEl>
                                        <p:attrNameLst>
                                          <p:attrName>style.visibility</p:attrName>
                                        </p:attrNameLst>
                                      </p:cBhvr>
                                      <p:to>
                                        <p:strVal val="visible"/>
                                      </p:to>
                                    </p:set>
                                    <p:anim calcmode="lin" valueType="num">
                                      <p:cBhvr additive="base">
                                        <p:cTn id="19" dur="500" fill="hold"/>
                                        <p:tgtEl>
                                          <p:spTgt spid="31748"/>
                                        </p:tgtEl>
                                        <p:attrNameLst>
                                          <p:attrName>ppt_x</p:attrName>
                                        </p:attrNameLst>
                                      </p:cBhvr>
                                      <p:tavLst>
                                        <p:tav tm="0">
                                          <p:val>
                                            <p:strVal val="1+#ppt_w/2"/>
                                          </p:val>
                                        </p:tav>
                                        <p:tav tm="100000">
                                          <p:val>
                                            <p:strVal val="#ppt_x"/>
                                          </p:val>
                                        </p:tav>
                                      </p:tavLst>
                                    </p:anim>
                                    <p:anim calcmode="lin" valueType="num">
                                      <p:cBhvr additive="base">
                                        <p:cTn id="20" dur="500" fill="hold"/>
                                        <p:tgtEl>
                                          <p:spTgt spid="3174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1749"/>
                                        </p:tgtEl>
                                        <p:attrNameLst>
                                          <p:attrName>style.visibility</p:attrName>
                                        </p:attrNameLst>
                                      </p:cBhvr>
                                      <p:to>
                                        <p:strVal val="visible"/>
                                      </p:to>
                                    </p:set>
                                    <p:anim calcmode="lin" valueType="num">
                                      <p:cBhvr additive="base">
                                        <p:cTn id="25" dur="500" fill="hold"/>
                                        <p:tgtEl>
                                          <p:spTgt spid="31749"/>
                                        </p:tgtEl>
                                        <p:attrNameLst>
                                          <p:attrName>ppt_x</p:attrName>
                                        </p:attrNameLst>
                                      </p:cBhvr>
                                      <p:tavLst>
                                        <p:tav tm="0">
                                          <p:val>
                                            <p:strVal val="1+#ppt_w/2"/>
                                          </p:val>
                                        </p:tav>
                                        <p:tav tm="100000">
                                          <p:val>
                                            <p:strVal val="#ppt_x"/>
                                          </p:val>
                                        </p:tav>
                                      </p:tavLst>
                                    </p:anim>
                                    <p:anim calcmode="lin" valueType="num">
                                      <p:cBhvr additive="base">
                                        <p:cTn id="26" dur="500" fill="hold"/>
                                        <p:tgtEl>
                                          <p:spTgt spid="3174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1750"/>
                                        </p:tgtEl>
                                        <p:attrNameLst>
                                          <p:attrName>style.visibility</p:attrName>
                                        </p:attrNameLst>
                                      </p:cBhvr>
                                      <p:to>
                                        <p:strVal val="visible"/>
                                      </p:to>
                                    </p:set>
                                    <p:anim calcmode="lin" valueType="num">
                                      <p:cBhvr additive="base">
                                        <p:cTn id="31" dur="500" fill="hold"/>
                                        <p:tgtEl>
                                          <p:spTgt spid="31750"/>
                                        </p:tgtEl>
                                        <p:attrNameLst>
                                          <p:attrName>ppt_x</p:attrName>
                                        </p:attrNameLst>
                                      </p:cBhvr>
                                      <p:tavLst>
                                        <p:tav tm="0">
                                          <p:val>
                                            <p:strVal val="1+#ppt_w/2"/>
                                          </p:val>
                                        </p:tav>
                                        <p:tav tm="100000">
                                          <p:val>
                                            <p:strVal val="#ppt_x"/>
                                          </p:val>
                                        </p:tav>
                                      </p:tavLst>
                                    </p:anim>
                                    <p:anim calcmode="lin" valueType="num">
                                      <p:cBhvr additive="base">
                                        <p:cTn id="32" dur="500" fill="hold"/>
                                        <p:tgtEl>
                                          <p:spTgt spid="317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P spid="31748" grpId="0" animBg="1" autoUpdateAnimBg="0"/>
      <p:bldP spid="31749" grpId="0" animBg="1" autoUpdateAnimBg="0"/>
      <p:bldP spid="3175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6"/>
          <p:cNvSpPr/>
          <p:nvPr/>
        </p:nvSpPr>
        <p:spPr bwMode="auto">
          <a:xfrm>
            <a:off x="0" y="0"/>
            <a:ext cx="9144000" cy="6858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3075" name="Rectangle 3"/>
          <p:cNvSpPr>
            <a:spLocks noGrp="1" noChangeArrowheads="1"/>
          </p:cNvSpPr>
          <p:nvPr>
            <p:ph type="body" idx="1"/>
          </p:nvPr>
        </p:nvSpPr>
        <p:spPr>
          <a:xfrm>
            <a:off x="152400" y="1371600"/>
            <a:ext cx="8991600" cy="5486400"/>
          </a:xfrm>
        </p:spPr>
        <p:txBody>
          <a:bodyPr/>
          <a:lstStyle/>
          <a:p>
            <a:endParaRPr lang="en-US" sz="2800" b="1" dirty="0" smtClean="0">
              <a:solidFill>
                <a:srgbClr val="FFFF00"/>
              </a:solidFill>
              <a:latin typeface="Arial Black" pitchFamily="34" charset="0"/>
            </a:endParaRPr>
          </a:p>
          <a:p>
            <a:r>
              <a:rPr lang="en-US" sz="3600" b="1" dirty="0" smtClean="0">
                <a:solidFill>
                  <a:srgbClr val="FFFF00"/>
                </a:solidFill>
                <a:latin typeface="Arial Black" pitchFamily="34" charset="0"/>
              </a:rPr>
              <a:t>1Peter. 3:1-6</a:t>
            </a:r>
          </a:p>
          <a:p>
            <a:pPr lvl="1">
              <a:buNone/>
            </a:pPr>
            <a:r>
              <a:rPr lang="en-US" sz="3600" b="1" dirty="0" smtClean="0">
                <a:solidFill>
                  <a:schemeClr val="bg1"/>
                </a:solidFill>
                <a:latin typeface="Arial" pitchFamily="34" charset="0"/>
              </a:rPr>
              <a:t>	“chaste and respectful behavior”  			[v.2]</a:t>
            </a:r>
          </a:p>
          <a:p>
            <a:pPr lvl="1">
              <a:buNone/>
            </a:pPr>
            <a:r>
              <a:rPr lang="en-US" sz="3600" b="1" dirty="0" smtClean="0">
                <a:solidFill>
                  <a:schemeClr val="bg1"/>
                </a:solidFill>
                <a:latin typeface="Arial" pitchFamily="34" charset="0"/>
              </a:rPr>
              <a:t>	“gentle and quiet spirit”                  		[v.4]</a:t>
            </a:r>
          </a:p>
          <a:p>
            <a:pPr lvl="1">
              <a:buNone/>
            </a:pPr>
            <a:r>
              <a:rPr lang="en-US" sz="3600" b="1" dirty="0" smtClean="0">
                <a:solidFill>
                  <a:schemeClr val="bg1"/>
                </a:solidFill>
                <a:latin typeface="Arial" pitchFamily="34" charset="0"/>
              </a:rPr>
              <a:t>	  the example of Sarah                     		[v.5-6</a:t>
            </a:r>
            <a:r>
              <a:rPr lang="en-US" b="1" dirty="0" smtClean="0">
                <a:solidFill>
                  <a:schemeClr val="bg1"/>
                </a:solidFill>
                <a:latin typeface="Arial" pitchFamily="34" charset="0"/>
              </a:rPr>
              <a:t>]</a:t>
            </a:r>
            <a:endParaRPr lang="en-US" sz="2400" b="1" dirty="0" smtClean="0">
              <a:solidFill>
                <a:schemeClr val="bg1"/>
              </a:solidFill>
              <a:latin typeface="Arial" pitchFamily="34" charset="0"/>
            </a:endParaRPr>
          </a:p>
        </p:txBody>
      </p:sp>
      <p:sp>
        <p:nvSpPr>
          <p:cNvPr id="12" name="Rectangle 2"/>
          <p:cNvSpPr txBox="1">
            <a:spLocks noChangeArrowheads="1"/>
          </p:cNvSpPr>
          <p:nvPr/>
        </p:nvSpPr>
        <p:spPr bwMode="auto">
          <a:xfrm>
            <a:off x="1371600" y="228600"/>
            <a:ext cx="6629400" cy="838200"/>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wife</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152400"/>
            <a:ext cx="7086600" cy="7620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b="1" dirty="0" smtClean="0">
                <a:solidFill>
                  <a:schemeClr val="bg1"/>
                </a:solidFill>
                <a:latin typeface="Tahoma" pitchFamily="34" charset="0"/>
              </a:rPr>
              <a:t>expressing preferences</a:t>
            </a:r>
            <a:endParaRPr lang="en-US" dirty="0" smtClean="0">
              <a:latin typeface="Tahoma" pitchFamily="34" charset="0"/>
            </a:endParaRPr>
          </a:p>
        </p:txBody>
      </p:sp>
      <p:sp>
        <p:nvSpPr>
          <p:cNvPr id="63491" name="Rectangle 3"/>
          <p:cNvSpPr>
            <a:spLocks noGrp="1" noChangeArrowheads="1"/>
          </p:cNvSpPr>
          <p:nvPr>
            <p:ph type="body" sz="half" idx="1"/>
          </p:nvPr>
        </p:nvSpPr>
        <p:spPr>
          <a:xfrm>
            <a:off x="304800" y="2209800"/>
            <a:ext cx="4038600" cy="4419600"/>
          </a:xfrm>
        </p:spPr>
        <p:txBody>
          <a:bodyPr/>
          <a:lstStyle/>
          <a:p>
            <a:pPr>
              <a:lnSpc>
                <a:spcPct val="110000"/>
              </a:lnSpc>
            </a:pPr>
            <a:r>
              <a:rPr lang="en-US" smtClean="0">
                <a:latin typeface="Tahoma" pitchFamily="34" charset="0"/>
              </a:rPr>
              <a:t>“Why do you kids have to be such pigs? Can’t you ever pick up after yourselves?</a:t>
            </a:r>
            <a:endParaRPr lang="en-US" sz="3200" smtClean="0">
              <a:latin typeface="Tahoma" pitchFamily="34" charset="0"/>
            </a:endParaRPr>
          </a:p>
        </p:txBody>
      </p:sp>
      <p:sp>
        <p:nvSpPr>
          <p:cNvPr id="32772" name="Text Box 4"/>
          <p:cNvSpPr txBox="1">
            <a:spLocks noChangeArrowheads="1"/>
          </p:cNvSpPr>
          <p:nvPr/>
        </p:nvSpPr>
        <p:spPr bwMode="auto">
          <a:xfrm>
            <a:off x="4572000" y="1676400"/>
            <a:ext cx="4343400" cy="4401205"/>
          </a:xfrm>
          <a:prstGeom prst="rect">
            <a:avLst/>
          </a:prstGeom>
          <a:solidFill>
            <a:srgbClr val="FFFF00"/>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2800" dirty="0">
                <a:latin typeface="Aharoni" pitchFamily="2" charset="-79"/>
                <a:cs typeface="Aharoni" pitchFamily="2" charset="-79"/>
              </a:rPr>
              <a:t>“OK kids: Who all would like to pick up their things right now? And who would rather get in trouble first, and still have to pick up their things afterwards? I’d recommend the first option, but it’s your choice. Starting now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 calcmode="lin" valueType="num">
                                      <p:cBhvr additive="base">
                                        <p:cTn id="7" dur="500" fill="hold"/>
                                        <p:tgtEl>
                                          <p:spTgt spid="32772"/>
                                        </p:tgtEl>
                                        <p:attrNameLst>
                                          <p:attrName>ppt_x</p:attrName>
                                        </p:attrNameLst>
                                      </p:cBhvr>
                                      <p:tavLst>
                                        <p:tav tm="0">
                                          <p:val>
                                            <p:strVal val="1+#ppt_w/2"/>
                                          </p:val>
                                        </p:tav>
                                        <p:tav tm="100000">
                                          <p:val>
                                            <p:strVal val="#ppt_x"/>
                                          </p:val>
                                        </p:tav>
                                      </p:tavLst>
                                    </p:anim>
                                    <p:anim calcmode="lin" valueType="num">
                                      <p:cBhvr additive="base">
                                        <p:cTn id="8" dur="500" fill="hold"/>
                                        <p:tgtEl>
                                          <p:spTgt spid="327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04800"/>
            <a:ext cx="7772400" cy="838200"/>
          </a:xfrm>
          <a:solidFill>
            <a:srgbClr val="C00000"/>
          </a:solidFill>
          <a:ln>
            <a:solidFill>
              <a:schemeClr val="tx1"/>
            </a:solidFill>
          </a:ln>
          <a:effectLst>
            <a:outerShdw dist="107763" dir="2700000" algn="ctr" rotWithShape="0">
              <a:schemeClr val="bg2"/>
            </a:outerShdw>
          </a:effectLst>
        </p:spPr>
        <p:txBody>
          <a:bodyPr/>
          <a:lstStyle/>
          <a:p>
            <a:pPr>
              <a:defRPr/>
            </a:pPr>
            <a:r>
              <a:rPr lang="en-US" sz="4800" b="1" dirty="0" smtClean="0">
                <a:solidFill>
                  <a:srgbClr val="FFFF00"/>
                </a:solidFill>
                <a:effectLst>
                  <a:outerShdw blurRad="38100" dist="38100" dir="2700000" algn="tl">
                    <a:srgbClr val="000000"/>
                  </a:outerShdw>
                </a:effectLst>
                <a:latin typeface="Arial" charset="0"/>
              </a:rPr>
              <a:t>marital pitfalls / direction</a:t>
            </a:r>
            <a:endParaRPr lang="en-US" sz="4800" b="1" dirty="0" smtClean="0">
              <a:solidFill>
                <a:srgbClr val="FFFF00"/>
              </a:solidFill>
              <a:latin typeface="Arial" charset="0"/>
            </a:endParaRPr>
          </a:p>
        </p:txBody>
      </p:sp>
      <p:sp>
        <p:nvSpPr>
          <p:cNvPr id="36867" name="Rectangle 3"/>
          <p:cNvSpPr>
            <a:spLocks noGrp="1" noChangeArrowheads="1"/>
          </p:cNvSpPr>
          <p:nvPr>
            <p:ph type="body" idx="1"/>
          </p:nvPr>
        </p:nvSpPr>
        <p:spPr>
          <a:xfrm>
            <a:off x="533400" y="1524000"/>
            <a:ext cx="8610600" cy="5181600"/>
          </a:xfrm>
        </p:spPr>
        <p:txBody>
          <a:bodyPr/>
          <a:lstStyle/>
          <a:p>
            <a:r>
              <a:rPr lang="en-US" sz="2800" b="1" smtClean="0">
                <a:solidFill>
                  <a:srgbClr val="C00000"/>
                </a:solidFill>
                <a:latin typeface="Arial" pitchFamily="34" charset="0"/>
              </a:rPr>
              <a:t>Competing instead of completing</a:t>
            </a:r>
            <a:r>
              <a:rPr lang="en-US" sz="2800" smtClean="0">
                <a:solidFill>
                  <a:srgbClr val="C00000"/>
                </a:solidFill>
                <a:latin typeface="Arial" pitchFamily="34" charset="0"/>
              </a:rPr>
              <a:t> </a:t>
            </a:r>
          </a:p>
          <a:p>
            <a:pPr lvl="1"/>
            <a:r>
              <a:rPr lang="en-US" sz="2400" b="1" smtClean="0">
                <a:latin typeface="Arial" pitchFamily="34" charset="0"/>
              </a:rPr>
              <a:t>Gen.2 “help meet”</a:t>
            </a:r>
          </a:p>
          <a:p>
            <a:pPr lvl="1"/>
            <a:r>
              <a:rPr lang="en-US" sz="2400" b="1" smtClean="0">
                <a:latin typeface="Arial" pitchFamily="34" charset="0"/>
              </a:rPr>
              <a:t>canoe</a:t>
            </a:r>
          </a:p>
          <a:p>
            <a:pPr lvl="1"/>
            <a:r>
              <a:rPr lang="en-US" sz="2400" b="1" smtClean="0">
                <a:latin typeface="Arial" pitchFamily="34" charset="0"/>
              </a:rPr>
              <a:t>Gen.2.24 / 1Cor.12  illustr.</a:t>
            </a:r>
            <a:endParaRPr lang="en-US" sz="2000" smtClean="0">
              <a:latin typeface="Arial" pitchFamily="34" charset="0"/>
            </a:endParaRPr>
          </a:p>
          <a:p>
            <a:r>
              <a:rPr lang="en-US" sz="2800" b="1" smtClean="0">
                <a:solidFill>
                  <a:srgbClr val="C00000"/>
                </a:solidFill>
                <a:latin typeface="Arial" pitchFamily="34" charset="0"/>
              </a:rPr>
              <a:t>Drifting apart  / “1……..1’s” instead of “1”</a:t>
            </a:r>
          </a:p>
          <a:p>
            <a:pPr lvl="1"/>
            <a:r>
              <a:rPr lang="en-US" sz="2400" b="1" smtClean="0">
                <a:latin typeface="Arial" pitchFamily="34" charset="0"/>
              </a:rPr>
              <a:t>Amos 3.3</a:t>
            </a:r>
          </a:p>
          <a:p>
            <a:pPr lvl="1"/>
            <a:r>
              <a:rPr lang="en-US" sz="2400" b="1" smtClean="0">
                <a:latin typeface="Arial" pitchFamily="34" charset="0"/>
              </a:rPr>
              <a:t>Eph.5 / Titus 2</a:t>
            </a:r>
            <a:endParaRPr lang="en-US" sz="2400" b="1" smtClean="0">
              <a:solidFill>
                <a:srgbClr val="FF0000"/>
              </a:solidFill>
              <a:latin typeface="Arial" pitchFamily="34" charset="0"/>
            </a:endParaRPr>
          </a:p>
          <a:p>
            <a:r>
              <a:rPr lang="en-US" sz="2800" b="1" smtClean="0">
                <a:solidFill>
                  <a:srgbClr val="C00000"/>
                </a:solidFill>
                <a:latin typeface="Arial" pitchFamily="34" charset="0"/>
              </a:rPr>
              <a:t>Expecting 50/50</a:t>
            </a:r>
          </a:p>
          <a:p>
            <a:pPr lvl="1"/>
            <a:r>
              <a:rPr lang="en-US" sz="2400" b="1" smtClean="0">
                <a:latin typeface="Arial" pitchFamily="34" charset="0"/>
              </a:rPr>
              <a:t>cf. Lk.12.13</a:t>
            </a:r>
          </a:p>
          <a:p>
            <a:pPr lvl="1"/>
            <a:r>
              <a:rPr lang="en-US" sz="2400" b="1" smtClean="0">
                <a:latin typeface="Arial" pitchFamily="34" charset="0"/>
              </a:rPr>
              <a:t>1Cor.12-14</a:t>
            </a:r>
          </a:p>
          <a:p>
            <a:pPr lvl="1"/>
            <a:r>
              <a:rPr lang="en-US" sz="2400" b="1" smtClean="0">
                <a:latin typeface="Arial" pitchFamily="34" charset="0"/>
              </a:rPr>
              <a:t>Matt.5 “go two”</a:t>
            </a:r>
            <a:r>
              <a:rPr lang="en-US" sz="2400" b="1" smtClean="0">
                <a:solidFill>
                  <a:srgbClr val="FF0000"/>
                </a:solidFill>
                <a:latin typeface="Arial" pitchFamily="34" charset="0"/>
              </a:rPr>
              <a:t> </a:t>
            </a:r>
            <a:endParaRPr lang="en-US" sz="2000" b="1" smtClean="0">
              <a:latin typeface="Arial" pitchFamily="34" charset="0"/>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6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68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68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686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686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686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686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686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6867">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68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0" y="0"/>
            <a:ext cx="9144000" cy="6858000"/>
          </a:xfrm>
          <a:solidFill>
            <a:schemeClr val="tx1"/>
          </a:solidFill>
        </p:spPr>
        <p:txBody>
          <a:bodyPr/>
          <a:lstStyle/>
          <a:p>
            <a:r>
              <a:rPr lang="en-US" sz="4800" b="1" smtClean="0">
                <a:solidFill>
                  <a:schemeClr val="bg1"/>
                </a:solidFill>
                <a:latin typeface="Arial" pitchFamily="34" charset="0"/>
              </a:rPr>
              <a:t>Nurture? </a:t>
            </a:r>
            <a:br>
              <a:rPr lang="en-US" sz="4800" b="1" smtClean="0">
                <a:solidFill>
                  <a:schemeClr val="bg1"/>
                </a:solidFill>
                <a:latin typeface="Arial" pitchFamily="34" charset="0"/>
              </a:rPr>
            </a:br>
            <a:r>
              <a:rPr lang="en-US" sz="4800" b="1" smtClean="0">
                <a:solidFill>
                  <a:schemeClr val="bg1"/>
                </a:solidFill>
                <a:latin typeface="Arial" pitchFamily="34" charset="0"/>
              </a:rPr>
              <a:t>Or Neglect?</a:t>
            </a:r>
            <a:br>
              <a:rPr lang="en-US" sz="4800" b="1" smtClean="0">
                <a:solidFill>
                  <a:schemeClr val="bg1"/>
                </a:solidFill>
                <a:latin typeface="Arial" pitchFamily="34" charset="0"/>
              </a:rPr>
            </a:br>
            <a:r>
              <a:rPr lang="en-US" sz="4800" b="1" smtClean="0">
                <a:solidFill>
                  <a:schemeClr val="bg1"/>
                </a:solidFill>
                <a:latin typeface="Arial" pitchFamily="34" charset="0"/>
              </a:rPr>
              <a:t/>
            </a:r>
            <a:br>
              <a:rPr lang="en-US" sz="4800" b="1" smtClean="0">
                <a:solidFill>
                  <a:schemeClr val="bg1"/>
                </a:solidFill>
                <a:latin typeface="Arial" pitchFamily="34" charset="0"/>
              </a:rPr>
            </a:br>
            <a:r>
              <a:rPr lang="en-US" sz="4800" b="1" smtClean="0">
                <a:solidFill>
                  <a:schemeClr val="bg1"/>
                </a:solidFill>
                <a:latin typeface="Arial" pitchFamily="34" charset="0"/>
              </a:rPr>
              <a:t>Build up?</a:t>
            </a:r>
            <a:br>
              <a:rPr lang="en-US" sz="4800" b="1" smtClean="0">
                <a:solidFill>
                  <a:schemeClr val="bg1"/>
                </a:solidFill>
                <a:latin typeface="Arial" pitchFamily="34" charset="0"/>
              </a:rPr>
            </a:br>
            <a:r>
              <a:rPr lang="en-US" sz="4800" b="1" smtClean="0">
                <a:solidFill>
                  <a:schemeClr val="bg1"/>
                </a:solidFill>
                <a:latin typeface="Arial" pitchFamily="34" charset="0"/>
              </a:rPr>
              <a:t>Or tear down?</a:t>
            </a:r>
            <a:br>
              <a:rPr lang="en-US" sz="4800" b="1" smtClean="0">
                <a:solidFill>
                  <a:schemeClr val="bg1"/>
                </a:solidFill>
                <a:latin typeface="Arial" pitchFamily="34" charset="0"/>
              </a:rPr>
            </a:br>
            <a:r>
              <a:rPr lang="en-US" sz="4800" b="1" smtClean="0">
                <a:solidFill>
                  <a:schemeClr val="bg1"/>
                </a:solidFill>
                <a:latin typeface="Arial" pitchFamily="34" charset="0"/>
              </a:rPr>
              <a:t/>
            </a:r>
            <a:br>
              <a:rPr lang="en-US" sz="4800" b="1" smtClean="0">
                <a:solidFill>
                  <a:schemeClr val="bg1"/>
                </a:solidFill>
                <a:latin typeface="Arial" pitchFamily="34" charset="0"/>
              </a:rPr>
            </a:br>
            <a:r>
              <a:rPr lang="en-US" sz="4800" b="1" smtClean="0">
                <a:solidFill>
                  <a:schemeClr val="bg1"/>
                </a:solidFill>
                <a:latin typeface="Arial" pitchFamily="34" charset="0"/>
              </a:rPr>
              <a:t>Grow together?</a:t>
            </a:r>
            <a:br>
              <a:rPr lang="en-US" sz="4800" b="1" smtClean="0">
                <a:solidFill>
                  <a:schemeClr val="bg1"/>
                </a:solidFill>
                <a:latin typeface="Arial" pitchFamily="34" charset="0"/>
              </a:rPr>
            </a:br>
            <a:r>
              <a:rPr lang="en-US" sz="4800" b="1" smtClean="0">
                <a:solidFill>
                  <a:schemeClr val="bg1"/>
                </a:solidFill>
                <a:latin typeface="Arial" pitchFamily="34" charset="0"/>
              </a:rPr>
              <a:t>Or grow cold?</a:t>
            </a:r>
            <a:br>
              <a:rPr lang="en-US" sz="4800" b="1" smtClean="0">
                <a:solidFill>
                  <a:schemeClr val="bg1"/>
                </a:solidFill>
                <a:latin typeface="Arial" pitchFamily="34" charset="0"/>
              </a:rPr>
            </a:br>
            <a:r>
              <a:rPr lang="en-US" sz="4800" b="1" smtClean="0">
                <a:solidFill>
                  <a:schemeClr val="tx1"/>
                </a:solidFill>
                <a:latin typeface="Arial" pitchFamily="34" charset="0"/>
              </a:rPr>
              <a:t> Family</a:t>
            </a:r>
            <a:endParaRPr lang="en-US" b="1" smtClean="0">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0" y="0"/>
            <a:ext cx="9144000" cy="6858000"/>
          </a:xfrm>
          <a:solidFill>
            <a:schemeClr val="tx1"/>
          </a:solidFill>
        </p:spPr>
        <p:txBody>
          <a:bodyPr/>
          <a:lstStyle/>
          <a:p>
            <a:pPr>
              <a:buNone/>
            </a:pPr>
            <a:endParaRPr lang="en-US" sz="2600" b="1" dirty="0" smtClean="0">
              <a:solidFill>
                <a:schemeClr val="bg1"/>
              </a:solidFill>
              <a:latin typeface="Arial" pitchFamily="34" charset="0"/>
            </a:endParaRPr>
          </a:p>
          <a:p>
            <a:endParaRPr lang="en-US" sz="2600" b="1" dirty="0" smtClean="0">
              <a:solidFill>
                <a:schemeClr val="bg1"/>
              </a:solidFill>
              <a:latin typeface="Arial" pitchFamily="34" charset="0"/>
            </a:endParaRPr>
          </a:p>
          <a:p>
            <a:endParaRPr lang="en-US" sz="2600" b="1" dirty="0" smtClean="0">
              <a:solidFill>
                <a:schemeClr val="bg1"/>
              </a:solidFill>
              <a:latin typeface="Arial" pitchFamily="34" charset="0"/>
            </a:endParaRPr>
          </a:p>
          <a:p>
            <a:r>
              <a:rPr lang="en-US" sz="3600" b="1" dirty="0" smtClean="0">
                <a:solidFill>
                  <a:srgbClr val="FFFF00"/>
                </a:solidFill>
                <a:latin typeface="Arial Black" pitchFamily="34" charset="0"/>
              </a:rPr>
              <a:t>Proverbs 31.10-31</a:t>
            </a:r>
          </a:p>
          <a:p>
            <a:r>
              <a:rPr lang="en-US" sz="2600" b="1" dirty="0" smtClean="0">
                <a:solidFill>
                  <a:schemeClr val="bg1"/>
                </a:solidFill>
                <a:latin typeface="Arial" pitchFamily="34" charset="0"/>
              </a:rPr>
              <a:t>an excellent wife, her worth is far above rubies   [10]</a:t>
            </a:r>
          </a:p>
          <a:p>
            <a:r>
              <a:rPr lang="en-US" sz="2600" b="1" dirty="0" smtClean="0">
                <a:solidFill>
                  <a:schemeClr val="bg1"/>
                </a:solidFill>
                <a:latin typeface="Arial" pitchFamily="34" charset="0"/>
              </a:rPr>
              <a:t>the heart of her husband trusts in her                   [11]</a:t>
            </a:r>
          </a:p>
          <a:p>
            <a:r>
              <a:rPr lang="en-US" sz="2600" b="1" dirty="0" smtClean="0">
                <a:solidFill>
                  <a:schemeClr val="bg1"/>
                </a:solidFill>
                <a:latin typeface="Arial" pitchFamily="34" charset="0"/>
              </a:rPr>
              <a:t>she does him good and not evil                             [12]</a:t>
            </a:r>
          </a:p>
          <a:p>
            <a:r>
              <a:rPr lang="en-US" sz="2600" b="1" dirty="0" smtClean="0">
                <a:solidFill>
                  <a:schemeClr val="bg1"/>
                </a:solidFill>
                <a:latin typeface="Arial" pitchFamily="34" charset="0"/>
              </a:rPr>
              <a:t>she stretches out her hands to the needy            [20]</a:t>
            </a:r>
          </a:p>
          <a:p>
            <a:r>
              <a:rPr lang="en-US" sz="2600" b="1" dirty="0" smtClean="0">
                <a:solidFill>
                  <a:schemeClr val="bg1"/>
                </a:solidFill>
                <a:latin typeface="Arial" pitchFamily="34" charset="0"/>
              </a:rPr>
              <a:t>she looks well to the ways of her household       [27]</a:t>
            </a:r>
          </a:p>
          <a:p>
            <a:r>
              <a:rPr lang="en-US" sz="2600" b="1" dirty="0" smtClean="0">
                <a:solidFill>
                  <a:schemeClr val="bg1"/>
                </a:solidFill>
                <a:latin typeface="Arial" pitchFamily="34" charset="0"/>
              </a:rPr>
              <a:t>strength and dignity are her clothing                    [25]</a:t>
            </a:r>
          </a:p>
          <a:p>
            <a:r>
              <a:rPr lang="en-US" sz="2600" b="1" dirty="0" smtClean="0">
                <a:solidFill>
                  <a:schemeClr val="bg1"/>
                </a:solidFill>
                <a:latin typeface="Arial" pitchFamily="34" charset="0"/>
              </a:rPr>
              <a:t>law of kindness is on her tongue                           [26]</a:t>
            </a:r>
            <a:r>
              <a:rPr lang="en-US" sz="2400" b="1" dirty="0" smtClean="0">
                <a:solidFill>
                  <a:schemeClr val="bg1"/>
                </a:solidFill>
                <a:latin typeface="Arial" pitchFamily="34" charset="0"/>
              </a:rPr>
              <a:t> </a:t>
            </a:r>
          </a:p>
        </p:txBody>
      </p:sp>
      <p:sp>
        <p:nvSpPr>
          <p:cNvPr id="45060" name="Text Box 4"/>
          <p:cNvSpPr txBox="1">
            <a:spLocks noChangeArrowheads="1"/>
          </p:cNvSpPr>
          <p:nvPr/>
        </p:nvSpPr>
        <p:spPr bwMode="auto">
          <a:xfrm>
            <a:off x="2133600" y="2514600"/>
            <a:ext cx="5029200" cy="341632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spcBef>
                <a:spcPct val="50000"/>
              </a:spcBef>
              <a:defRPr/>
            </a:pPr>
            <a:endParaRPr lang="en-US" dirty="0">
              <a:latin typeface="Times New Roman" charset="0"/>
            </a:endParaRPr>
          </a:p>
          <a:p>
            <a:pPr>
              <a:spcBef>
                <a:spcPct val="50000"/>
              </a:spcBef>
              <a:defRPr/>
            </a:pPr>
            <a:endParaRPr lang="en-US" dirty="0">
              <a:latin typeface="Times New Roman" charset="0"/>
            </a:endParaRPr>
          </a:p>
          <a:p>
            <a:pPr>
              <a:spcBef>
                <a:spcPct val="50000"/>
              </a:spcBef>
              <a:defRPr/>
            </a:pPr>
            <a:endParaRPr lang="en-US" dirty="0">
              <a:latin typeface="Times New Roman" charset="0"/>
            </a:endParaRPr>
          </a:p>
          <a:p>
            <a:pPr>
              <a:spcBef>
                <a:spcPct val="50000"/>
              </a:spcBef>
              <a:defRPr/>
            </a:pPr>
            <a:endParaRPr lang="en-US" dirty="0">
              <a:latin typeface="Times New Roman" charset="0"/>
            </a:endParaRPr>
          </a:p>
          <a:p>
            <a:pPr>
              <a:spcBef>
                <a:spcPct val="50000"/>
              </a:spcBef>
              <a:defRPr/>
            </a:pPr>
            <a:endParaRPr lang="en-US" dirty="0">
              <a:latin typeface="Times New Roman" charset="0"/>
            </a:endParaRPr>
          </a:p>
          <a:p>
            <a:pPr>
              <a:spcBef>
                <a:spcPct val="50000"/>
              </a:spcBef>
              <a:defRPr/>
            </a:pPr>
            <a:r>
              <a:rPr lang="en-US" sz="2800" b="1" dirty="0" smtClean="0">
                <a:latin typeface="Arial" pitchFamily="34" charset="0"/>
                <a:cs typeface="Arial" pitchFamily="34" charset="0"/>
              </a:rPr>
              <a:t> </a:t>
            </a:r>
            <a:r>
              <a:rPr lang="en-US" sz="3200" b="1" dirty="0" smtClean="0">
                <a:latin typeface="Arial" pitchFamily="34" charset="0"/>
                <a:cs typeface="Arial" pitchFamily="34" charset="0"/>
              </a:rPr>
              <a:t>tension &amp; </a:t>
            </a:r>
            <a:r>
              <a:rPr lang="en-US" sz="3200" b="1" dirty="0" err="1" smtClean="0">
                <a:latin typeface="Arial" pitchFamily="34" charset="0"/>
                <a:cs typeface="Arial" pitchFamily="34" charset="0"/>
              </a:rPr>
              <a:t>frustr</a:t>
            </a:r>
            <a:r>
              <a:rPr lang="en-US" sz="3200" b="1" dirty="0" smtClean="0">
                <a:latin typeface="Arial" pitchFamily="34" charset="0"/>
                <a:cs typeface="Arial" pitchFamily="34" charset="0"/>
              </a:rPr>
              <a:t>.</a:t>
            </a:r>
            <a:endParaRPr lang="en-US" sz="3200" dirty="0">
              <a:latin typeface="Arial" pitchFamily="34" charset="0"/>
              <a:cs typeface="Arial" pitchFamily="34" charset="0"/>
            </a:endParaRPr>
          </a:p>
        </p:txBody>
      </p:sp>
      <p:sp>
        <p:nvSpPr>
          <p:cNvPr id="45061" name="Line 5"/>
          <p:cNvSpPr>
            <a:spLocks noChangeShapeType="1"/>
          </p:cNvSpPr>
          <p:nvPr/>
        </p:nvSpPr>
        <p:spPr bwMode="auto">
          <a:xfrm flipV="1">
            <a:off x="2895600" y="2590800"/>
            <a:ext cx="3276600" cy="2438400"/>
          </a:xfrm>
          <a:prstGeom prst="line">
            <a:avLst/>
          </a:prstGeom>
          <a:noFill/>
          <a:ln w="114300">
            <a:solidFill>
              <a:srgbClr val="FF0000"/>
            </a:solidFill>
            <a:round/>
            <a:headEnd/>
            <a:tailEnd type="triangle" w="med" len="med"/>
          </a:ln>
        </p:spPr>
        <p:txBody>
          <a:bodyPr wrap="none" anchor="ctr"/>
          <a:lstStyle/>
          <a:p>
            <a:endParaRPr lang="en-US"/>
          </a:p>
        </p:txBody>
      </p:sp>
      <p:sp>
        <p:nvSpPr>
          <p:cNvPr id="45062" name="Line 6"/>
          <p:cNvSpPr>
            <a:spLocks noChangeShapeType="1"/>
          </p:cNvSpPr>
          <p:nvPr/>
        </p:nvSpPr>
        <p:spPr bwMode="auto">
          <a:xfrm>
            <a:off x="2971800" y="3200400"/>
            <a:ext cx="3657600" cy="2209800"/>
          </a:xfrm>
          <a:prstGeom prst="line">
            <a:avLst/>
          </a:prstGeom>
          <a:noFill/>
          <a:ln w="114300">
            <a:solidFill>
              <a:srgbClr val="008000"/>
            </a:solidFill>
            <a:round/>
            <a:headEnd/>
            <a:tailEnd type="triangle" w="med" len="med"/>
          </a:ln>
        </p:spPr>
        <p:txBody>
          <a:bodyPr wrap="none" anchor="ctr"/>
          <a:lstStyle/>
          <a:p>
            <a:endParaRPr lang="en-US"/>
          </a:p>
        </p:txBody>
      </p:sp>
      <p:sp>
        <p:nvSpPr>
          <p:cNvPr id="45063" name="Text Box 7"/>
          <p:cNvSpPr txBox="1">
            <a:spLocks noChangeArrowheads="1"/>
          </p:cNvSpPr>
          <p:nvPr/>
        </p:nvSpPr>
        <p:spPr bwMode="auto">
          <a:xfrm>
            <a:off x="2133600" y="2667000"/>
            <a:ext cx="2819400" cy="584775"/>
          </a:xfrm>
          <a:prstGeom prst="rect">
            <a:avLst/>
          </a:prstGeom>
          <a:noFill/>
          <a:ln w="9525">
            <a:noFill/>
            <a:miter lim="800000"/>
            <a:headEnd/>
            <a:tailEnd/>
          </a:ln>
        </p:spPr>
        <p:txBody>
          <a:bodyPr wrap="square">
            <a:spAutoFit/>
          </a:bodyPr>
          <a:lstStyle/>
          <a:p>
            <a:pPr>
              <a:spcBef>
                <a:spcPct val="50000"/>
              </a:spcBef>
            </a:pPr>
            <a:r>
              <a:rPr lang="en-US" sz="3200" b="1" dirty="0">
                <a:latin typeface="Arial" pitchFamily="34" charset="0"/>
                <a:cs typeface="Arial" pitchFamily="34" charset="0"/>
              </a:rPr>
              <a:t>effectiveness</a:t>
            </a:r>
            <a:endParaRPr lang="en-US" sz="3200" dirty="0">
              <a:latin typeface="Arial" pitchFamily="34" charset="0"/>
              <a:cs typeface="Arial" pitchFamily="34" charset="0"/>
            </a:endParaRPr>
          </a:p>
        </p:txBody>
      </p:sp>
      <p:sp>
        <p:nvSpPr>
          <p:cNvPr id="45058" name="Rectangle 2"/>
          <p:cNvSpPr>
            <a:spLocks noGrp="1" noChangeArrowheads="1"/>
          </p:cNvSpPr>
          <p:nvPr>
            <p:ph type="title"/>
          </p:nvPr>
        </p:nvSpPr>
        <p:spPr>
          <a:xfrm>
            <a:off x="685800" y="228600"/>
            <a:ext cx="7772400" cy="1143000"/>
          </a:xfrm>
          <a:ln/>
        </p:spPr>
        <p:style>
          <a:lnRef idx="0">
            <a:schemeClr val="accent2"/>
          </a:lnRef>
          <a:fillRef idx="3">
            <a:schemeClr val="accent2"/>
          </a:fillRef>
          <a:effectRef idx="3">
            <a:schemeClr val="accent2"/>
          </a:effectRef>
          <a:fontRef idx="minor">
            <a:schemeClr val="lt1"/>
          </a:fontRef>
        </p:style>
        <p:txBody>
          <a:bodyPr/>
          <a:lstStyle/>
          <a:p>
            <a:pPr algn="l">
              <a:defRPr/>
            </a:pPr>
            <a:r>
              <a:rPr lang="en-US" sz="4800" b="1" dirty="0" smtClean="0">
                <a:solidFill>
                  <a:schemeClr val="bg1"/>
                </a:solidFill>
                <a:effectLst>
                  <a:outerShdw blurRad="38100" dist="38100" dir="2700000" algn="tl">
                    <a:srgbClr val="000000"/>
                  </a:outerShdw>
                </a:effectLst>
                <a:latin typeface="Arial" charset="0"/>
              </a:rPr>
              <a:t>wife</a:t>
            </a:r>
            <a:endParaRPr lang="en-US" sz="4800" b="1" dirty="0" smtClean="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05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505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505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5059">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505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50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5061"/>
                                        </p:tgtEl>
                                        <p:attrNameLst>
                                          <p:attrName>style.visibility</p:attrName>
                                        </p:attrNameLst>
                                      </p:cBhvr>
                                      <p:to>
                                        <p:strVal val="visible"/>
                                      </p:to>
                                    </p:set>
                                    <p:animEffect transition="in" filter="wipe(left)">
                                      <p:cBhvr>
                                        <p:cTn id="43" dur="500"/>
                                        <p:tgtEl>
                                          <p:spTgt spid="45061"/>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499"/>
                                          </p:stCondLst>
                                        </p:cTn>
                                        <p:tgtEl>
                                          <p:spTgt spid="4506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5062"/>
                                        </p:tgtEl>
                                        <p:attrNameLst>
                                          <p:attrName>style.visibility</p:attrName>
                                        </p:attrNameLst>
                                      </p:cBhvr>
                                      <p:to>
                                        <p:strVal val="visible"/>
                                      </p:to>
                                    </p:set>
                                    <p:animEffect transition="in" filter="wipe(left)">
                                      <p:cBhvr>
                                        <p:cTn id="52" dur="500"/>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P spid="45060" grpId="0" animBg="1" autoUpdateAnimBg="0"/>
      <p:bldP spid="45061" grpId="0" animBg="1"/>
      <p:bldP spid="45062" grpId="0" animBg="1"/>
      <p:bldP spid="4506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0" y="0"/>
            <a:ext cx="9144000" cy="6858000"/>
          </a:xfrm>
          <a:solidFill>
            <a:schemeClr val="tx2"/>
          </a:solidFill>
        </p:spPr>
        <p:txBody>
          <a:bodyPr/>
          <a:lstStyle/>
          <a:p>
            <a:r>
              <a:rPr lang="en-US" sz="4800" b="1" dirty="0" smtClean="0">
                <a:solidFill>
                  <a:srgbClr val="FFFF00"/>
                </a:solidFill>
                <a:latin typeface="Arial" pitchFamily="34" charset="0"/>
              </a:rPr>
              <a:t>Prov. 14.1  </a:t>
            </a:r>
            <a:br>
              <a:rPr lang="en-US" sz="4800" b="1" dirty="0" smtClean="0">
                <a:solidFill>
                  <a:srgbClr val="FFFF00"/>
                </a:solidFill>
                <a:latin typeface="Arial" pitchFamily="34" charset="0"/>
              </a:rPr>
            </a:br>
            <a:r>
              <a:rPr lang="en-US" sz="2000" i="1" dirty="0" err="1" smtClean="0">
                <a:solidFill>
                  <a:srgbClr val="FFFF00"/>
                </a:solidFill>
                <a:latin typeface="Arial" pitchFamily="34" charset="0"/>
              </a:rPr>
              <a:t>nasb</a:t>
            </a:r>
            <a:r>
              <a:rPr lang="en-US" sz="4800" b="1" dirty="0" smtClean="0">
                <a:solidFill>
                  <a:schemeClr val="bg1"/>
                </a:solidFill>
                <a:latin typeface="Rockwell" charset="0"/>
              </a:rPr>
              <a:t/>
            </a:r>
            <a:br>
              <a:rPr lang="en-US" sz="4800" b="1" dirty="0" smtClean="0">
                <a:solidFill>
                  <a:schemeClr val="bg1"/>
                </a:solidFill>
                <a:latin typeface="Rockwell" charset="0"/>
              </a:rPr>
            </a:br>
            <a:r>
              <a:rPr lang="en-US" dirty="0" smtClean="0">
                <a:solidFill>
                  <a:schemeClr val="bg1"/>
                </a:solidFill>
                <a:latin typeface="Rockwell" charset="0"/>
              </a:rPr>
              <a:t>The wise woman builds her house, But the foolish tears it down with her own hands.</a:t>
            </a:r>
            <a:endParaRPr lang="en-US" dirty="0" smtClean="0"/>
          </a:p>
        </p:txBody>
      </p:sp>
      <p:sp>
        <p:nvSpPr>
          <p:cNvPr id="3" name="Text Box 8"/>
          <p:cNvSpPr txBox="1">
            <a:spLocks noChangeArrowheads="1"/>
          </p:cNvSpPr>
          <p:nvPr/>
        </p:nvSpPr>
        <p:spPr bwMode="auto">
          <a:xfrm>
            <a:off x="762000" y="304800"/>
            <a:ext cx="7391400" cy="769441"/>
          </a:xfrm>
          <a:prstGeom prst="rect">
            <a:avLst/>
          </a:prstGeom>
          <a:solidFill>
            <a:srgbClr val="C00000"/>
          </a:solidFill>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algn="ctr">
              <a:spcBef>
                <a:spcPct val="50000"/>
              </a:spcBef>
              <a:defRPr/>
            </a:pPr>
            <a:r>
              <a:rPr lang="en-US" sz="4400" b="1" dirty="0" smtClean="0">
                <a:solidFill>
                  <a:schemeClr val="bg1"/>
                </a:solidFill>
                <a:latin typeface="Arial" charset="0"/>
              </a:rPr>
              <a:t>Prov</a:t>
            </a:r>
            <a:r>
              <a:rPr lang="en-US" sz="4400" b="1" dirty="0">
                <a:solidFill>
                  <a:schemeClr val="bg1"/>
                </a:solidFill>
                <a:latin typeface="Arial" charset="0"/>
              </a:rPr>
              <a:t>.    21:9 &amp; 19</a:t>
            </a:r>
            <a:endParaRPr lang="en-US" sz="4400" dirty="0">
              <a:solidFill>
                <a:schemeClr val="bg1"/>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0" y="0"/>
            <a:ext cx="9144000" cy="6858000"/>
          </a:xfrm>
          <a:solidFill>
            <a:schemeClr val="tx1"/>
          </a:solidFill>
        </p:spPr>
        <p:txBody>
          <a:bodyPr/>
          <a:lstStyle/>
          <a:p>
            <a:endParaRPr lang="en-US" sz="2800" b="1" dirty="0" smtClean="0">
              <a:solidFill>
                <a:srgbClr val="FFFF00"/>
              </a:solidFill>
              <a:latin typeface="Arial" pitchFamily="34" charset="0"/>
            </a:endParaRPr>
          </a:p>
          <a:p>
            <a:endParaRPr lang="en-US" sz="2800" b="1" dirty="0" smtClean="0">
              <a:solidFill>
                <a:srgbClr val="FFFF00"/>
              </a:solidFill>
              <a:latin typeface="Arial" pitchFamily="34" charset="0"/>
            </a:endParaRPr>
          </a:p>
          <a:p>
            <a:endParaRPr lang="en-US" sz="2800" b="1" dirty="0" smtClean="0">
              <a:solidFill>
                <a:srgbClr val="FFFF00"/>
              </a:solidFill>
              <a:latin typeface="Arial" pitchFamily="34" charset="0"/>
            </a:endParaRPr>
          </a:p>
          <a:p>
            <a:endParaRPr lang="en-US" sz="2800" b="1" dirty="0" smtClean="0">
              <a:solidFill>
                <a:srgbClr val="FFFF00"/>
              </a:solidFill>
              <a:latin typeface="Arial" pitchFamily="34" charset="0"/>
            </a:endParaRPr>
          </a:p>
          <a:p>
            <a:r>
              <a:rPr lang="en-US" sz="2800" b="1" dirty="0" smtClean="0">
                <a:solidFill>
                  <a:srgbClr val="FFFF00"/>
                </a:solidFill>
                <a:latin typeface="Arial" pitchFamily="34" charset="0"/>
              </a:rPr>
              <a:t>Titus 2.3-5 </a:t>
            </a:r>
            <a:endParaRPr lang="en-US" sz="2800" b="1" dirty="0" smtClean="0">
              <a:solidFill>
                <a:schemeClr val="bg1"/>
              </a:solidFill>
              <a:latin typeface="Arial" pitchFamily="34" charset="0"/>
            </a:endParaRPr>
          </a:p>
          <a:p>
            <a:pPr lvl="1"/>
            <a:r>
              <a:rPr lang="en-US" b="1" dirty="0" smtClean="0">
                <a:solidFill>
                  <a:schemeClr val="bg1"/>
                </a:solidFill>
                <a:latin typeface="Arial" pitchFamily="34" charset="0"/>
              </a:rPr>
              <a:t>older women teach the younger women: </a:t>
            </a:r>
          </a:p>
          <a:p>
            <a:pPr lvl="1"/>
            <a:r>
              <a:rPr lang="en-US" b="1" dirty="0" smtClean="0">
                <a:solidFill>
                  <a:schemeClr val="bg1"/>
                </a:solidFill>
                <a:latin typeface="Arial" pitchFamily="34" charset="0"/>
              </a:rPr>
              <a:t>“to love their husbands, to love their children, to be sensible,  pure, workers at home, kind, being subject to their own husbands”</a:t>
            </a:r>
          </a:p>
        </p:txBody>
      </p:sp>
      <p:sp>
        <p:nvSpPr>
          <p:cNvPr id="3074" name="Rectangle 2"/>
          <p:cNvSpPr>
            <a:spLocks noGrp="1" noChangeArrowheads="1"/>
          </p:cNvSpPr>
          <p:nvPr>
            <p:ph type="title"/>
          </p:nvPr>
        </p:nvSpPr>
        <p:spPr>
          <a:xfrm>
            <a:off x="685800" y="228600"/>
            <a:ext cx="7772400" cy="1143000"/>
          </a:xfrm>
          <a:ln/>
        </p:spPr>
        <p:style>
          <a:lnRef idx="0">
            <a:schemeClr val="accent2"/>
          </a:lnRef>
          <a:fillRef idx="3">
            <a:schemeClr val="accent2"/>
          </a:fillRef>
          <a:effectRef idx="3">
            <a:schemeClr val="accent2"/>
          </a:effectRef>
          <a:fontRef idx="minor">
            <a:schemeClr val="lt1"/>
          </a:fontRef>
        </p:style>
        <p:txBody>
          <a:bodyPr/>
          <a:lstStyle/>
          <a:p>
            <a:pPr algn="l">
              <a:defRPr/>
            </a:pPr>
            <a:r>
              <a:rPr lang="en-US" sz="4800" b="1" dirty="0" smtClean="0">
                <a:solidFill>
                  <a:schemeClr val="bg1"/>
                </a:solidFill>
                <a:effectLst>
                  <a:outerShdw blurRad="38100" dist="38100" dir="2700000" algn="tl">
                    <a:srgbClr val="000000"/>
                  </a:outerShdw>
                </a:effectLst>
                <a:latin typeface="Arial" charset="0"/>
              </a:rPr>
              <a:t>wife</a:t>
            </a:r>
            <a:endParaRPr lang="en-US" sz="4800" b="1" dirty="0" smtClean="0">
              <a:latin typeface="Arial" charset="0"/>
            </a:endParaRPr>
          </a:p>
        </p:txBody>
      </p:sp>
      <p:sp>
        <p:nvSpPr>
          <p:cNvPr id="3076" name="Text Box 4"/>
          <p:cNvSpPr txBox="1">
            <a:spLocks noChangeArrowheads="1"/>
          </p:cNvSpPr>
          <p:nvPr/>
        </p:nvSpPr>
        <p:spPr bwMode="auto">
          <a:xfrm>
            <a:off x="1905000" y="5257800"/>
            <a:ext cx="5867400" cy="136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algn="ctr">
              <a:lnSpc>
                <a:spcPct val="90000"/>
              </a:lnSpc>
              <a:spcBef>
                <a:spcPct val="50000"/>
              </a:spcBef>
              <a:defRPr/>
            </a:pPr>
            <a:r>
              <a:rPr lang="en-US" sz="3600" b="1" dirty="0" smtClean="0">
                <a:solidFill>
                  <a:schemeClr val="bg1"/>
                </a:solidFill>
                <a:effectLst>
                  <a:outerShdw blurRad="38100" dist="38100" dir="2700000" algn="tl">
                    <a:srgbClr val="000000"/>
                  </a:outerShdw>
                </a:effectLst>
                <a:latin typeface="Arial" charset="0"/>
              </a:rPr>
              <a:t>Gen.3:16-19;  Prov.31</a:t>
            </a:r>
            <a:endParaRPr lang="en-US" sz="3600" b="1" dirty="0">
              <a:solidFill>
                <a:schemeClr val="bg1"/>
              </a:solidFill>
              <a:effectLst>
                <a:outerShdw blurRad="38100" dist="38100" dir="2700000" algn="tl">
                  <a:srgbClr val="000000"/>
                </a:outerShdw>
              </a:effectLst>
              <a:latin typeface="Arial" charset="0"/>
            </a:endParaRPr>
          </a:p>
          <a:p>
            <a:pPr algn="ctr">
              <a:lnSpc>
                <a:spcPct val="90000"/>
              </a:lnSpc>
              <a:spcBef>
                <a:spcPct val="50000"/>
              </a:spcBef>
              <a:defRPr/>
            </a:pPr>
            <a:r>
              <a:rPr lang="en-US" sz="3600" b="1" dirty="0" smtClean="0">
                <a:solidFill>
                  <a:schemeClr val="bg1"/>
                </a:solidFill>
                <a:effectLst>
                  <a:outerShdw blurRad="38100" dist="38100" dir="2700000" algn="tl">
                    <a:srgbClr val="000000"/>
                  </a:outerShdw>
                </a:effectLst>
                <a:latin typeface="Arial" charset="0"/>
              </a:rPr>
              <a:t>1Tim.5.14;   Titus </a:t>
            </a:r>
            <a:r>
              <a:rPr lang="en-US" sz="3600" b="1" dirty="0">
                <a:solidFill>
                  <a:schemeClr val="bg1"/>
                </a:solidFill>
                <a:effectLst>
                  <a:outerShdw blurRad="38100" dist="38100" dir="2700000" algn="tl">
                    <a:srgbClr val="000000"/>
                  </a:outerShdw>
                </a:effectLst>
                <a:latin typeface="Arial" charset="0"/>
              </a:rPr>
              <a:t>2.5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75">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3076"/>
                                        </p:tgtEl>
                                        <p:attrNameLst>
                                          <p:attrName>style.visibility</p:attrName>
                                        </p:attrNameLst>
                                      </p:cBhvr>
                                      <p:to>
                                        <p:strVal val="visible"/>
                                      </p:to>
                                    </p:set>
                                    <p:anim calcmode="lin" valueType="num">
                                      <p:cBhvr additive="base">
                                        <p:cTn id="15" dur="500" fill="hold"/>
                                        <p:tgtEl>
                                          <p:spTgt spid="3076"/>
                                        </p:tgtEl>
                                        <p:attrNameLst>
                                          <p:attrName>ppt_x</p:attrName>
                                        </p:attrNameLst>
                                      </p:cBhvr>
                                      <p:tavLst>
                                        <p:tav tm="0">
                                          <p:val>
                                            <p:strVal val="1+#ppt_w/2"/>
                                          </p:val>
                                        </p:tav>
                                        <p:tav tm="100000">
                                          <p:val>
                                            <p:strVal val="#ppt_x"/>
                                          </p:val>
                                        </p:tav>
                                      </p:tavLst>
                                    </p:anim>
                                    <p:anim calcmode="lin" valueType="num">
                                      <p:cBhvr additive="base">
                                        <p:cTn id="16"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P spid="307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2514600"/>
            <a:ext cx="7848600" cy="1676400"/>
          </a:xfrm>
          <a:solidFill>
            <a:srgbClr val="C00000"/>
          </a:solidFill>
          <a:ln>
            <a:solidFill>
              <a:schemeClr val="bg1"/>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sz="8000" b="1" dirty="0" smtClean="0">
                <a:solidFill>
                  <a:srgbClr val="FFFF00"/>
                </a:solidFill>
                <a:effectLst>
                  <a:outerShdw blurRad="38100" dist="38100" dir="2700000" algn="tl">
                    <a:srgbClr val="000000"/>
                  </a:outerShdw>
                </a:effectLst>
                <a:latin typeface="Arial" charset="0"/>
              </a:rPr>
              <a:t>marital pitfalls</a:t>
            </a:r>
            <a:endParaRPr lang="en-US" sz="4800" b="1" dirty="0" smtClean="0">
              <a:solidFill>
                <a:srgbClr val="FFFF00"/>
              </a:solidFill>
              <a:latin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228600"/>
            <a:ext cx="7772400" cy="1143000"/>
          </a:xfrm>
          <a:ln/>
        </p:spPr>
        <p:style>
          <a:lnRef idx="0">
            <a:schemeClr val="accent2"/>
          </a:lnRef>
          <a:fillRef idx="3">
            <a:schemeClr val="accent2"/>
          </a:fillRef>
          <a:effectRef idx="3">
            <a:schemeClr val="accent2"/>
          </a:effectRef>
          <a:fontRef idx="minor">
            <a:schemeClr val="lt1"/>
          </a:fontRef>
        </p:style>
        <p:txBody>
          <a:bodyPr/>
          <a:lstStyle/>
          <a:p>
            <a:pPr algn="l">
              <a:defRPr/>
            </a:pPr>
            <a:r>
              <a:rPr lang="en-US" sz="4800" b="1" dirty="0" smtClean="0">
                <a:solidFill>
                  <a:schemeClr val="bg1"/>
                </a:solidFill>
                <a:effectLst>
                  <a:outerShdw blurRad="38100" dist="38100" dir="2700000" algn="tl">
                    <a:srgbClr val="000000"/>
                  </a:outerShdw>
                </a:effectLst>
                <a:latin typeface="Arial" charset="0"/>
              </a:rPr>
              <a:t>Husband &amp; Wife</a:t>
            </a:r>
            <a:r>
              <a:rPr lang="en-US" sz="4800" b="1" dirty="0" smtClean="0">
                <a:solidFill>
                  <a:schemeClr val="bg1"/>
                </a:solidFill>
                <a:latin typeface="Arial" charset="0"/>
              </a:rPr>
              <a:t> </a:t>
            </a:r>
            <a:endParaRPr lang="en-US" sz="4800" b="1" dirty="0" smtClean="0">
              <a:latin typeface="Arial" charset="0"/>
            </a:endParaRPr>
          </a:p>
        </p:txBody>
      </p:sp>
      <p:sp>
        <p:nvSpPr>
          <p:cNvPr id="44035" name="Rectangle 3"/>
          <p:cNvSpPr>
            <a:spLocks noGrp="1" noChangeArrowheads="1"/>
          </p:cNvSpPr>
          <p:nvPr>
            <p:ph type="body" idx="1"/>
          </p:nvPr>
        </p:nvSpPr>
        <p:spPr>
          <a:xfrm>
            <a:off x="228600" y="1447800"/>
            <a:ext cx="8686800" cy="5181600"/>
          </a:xfrm>
          <a:solidFill>
            <a:schemeClr val="tx1"/>
          </a:solidFill>
        </p:spPr>
        <p:txBody>
          <a:bodyPr/>
          <a:lstStyle/>
          <a:p>
            <a:pPr>
              <a:buFontTx/>
              <a:buNone/>
            </a:pPr>
            <a:r>
              <a:rPr lang="en-US" b="1" dirty="0" smtClean="0">
                <a:solidFill>
                  <a:srgbClr val="FFFF00"/>
                </a:solidFill>
                <a:latin typeface="Arial Black" pitchFamily="34" charset="0"/>
              </a:rPr>
              <a:t>1Cor.7.   </a:t>
            </a:r>
            <a:endParaRPr lang="en-US" sz="2600" b="1" dirty="0" smtClean="0">
              <a:solidFill>
                <a:schemeClr val="bg1"/>
              </a:solidFill>
              <a:latin typeface="Arial Black" pitchFamily="34" charset="0"/>
            </a:endParaRPr>
          </a:p>
          <a:p>
            <a:r>
              <a:rPr lang="en-US" sz="3000" b="1" dirty="0" smtClean="0">
                <a:solidFill>
                  <a:schemeClr val="bg1"/>
                </a:solidFill>
                <a:latin typeface="Arial" pitchFamily="34" charset="0"/>
              </a:rPr>
              <a:t>defraud not one another</a:t>
            </a:r>
          </a:p>
          <a:p>
            <a:r>
              <a:rPr lang="en-US" sz="3000" b="1" dirty="0" smtClean="0">
                <a:solidFill>
                  <a:schemeClr val="bg1"/>
                </a:solidFill>
                <a:latin typeface="Arial" pitchFamily="34" charset="0"/>
              </a:rPr>
              <a:t>husband...</a:t>
            </a:r>
          </a:p>
          <a:p>
            <a:r>
              <a:rPr lang="en-US" sz="3000" b="1" dirty="0" smtClean="0">
                <a:solidFill>
                  <a:schemeClr val="bg1"/>
                </a:solidFill>
                <a:latin typeface="Arial" pitchFamily="34" charset="0"/>
              </a:rPr>
              <a:t>wife...</a:t>
            </a:r>
          </a:p>
          <a:p>
            <a:r>
              <a:rPr lang="en-US" sz="3000" b="1" dirty="0" smtClean="0">
                <a:solidFill>
                  <a:schemeClr val="bg1"/>
                </a:solidFill>
                <a:latin typeface="Arial" pitchFamily="34" charset="0"/>
              </a:rPr>
              <a:t>“one flesh” / God’s plan; fund. &amp; beneficial</a:t>
            </a:r>
            <a:endParaRPr lang="en-US" sz="2400" b="1" dirty="0" smtClean="0">
              <a:solidFill>
                <a:schemeClr val="bg1"/>
              </a:solidFill>
              <a:latin typeface="Arial" pitchFamily="34" charset="0"/>
            </a:endParaRPr>
          </a:p>
          <a:p>
            <a:r>
              <a:rPr lang="en-US" sz="3000" b="1" dirty="0" smtClean="0">
                <a:solidFill>
                  <a:schemeClr val="bg1"/>
                </a:solidFill>
                <a:latin typeface="Arial" pitchFamily="34" charset="0"/>
              </a:rPr>
              <a:t>      considerate </a:t>
            </a:r>
            <a:r>
              <a:rPr lang="en-US" sz="3000" b="1" dirty="0" smtClean="0">
                <a:solidFill>
                  <a:srgbClr val="FFFF00"/>
                </a:solidFill>
                <a:latin typeface="Arial" pitchFamily="34" charset="0"/>
              </a:rPr>
              <a:t>(1 Cor.7; Mt. 7.12; Php.2 )</a:t>
            </a:r>
          </a:p>
          <a:p>
            <a:r>
              <a:rPr lang="en-US" sz="3000" b="1" dirty="0" smtClean="0">
                <a:solidFill>
                  <a:schemeClr val="bg1"/>
                </a:solidFill>
                <a:latin typeface="Arial" pitchFamily="34" charset="0"/>
              </a:rPr>
              <a:t>      secure </a:t>
            </a:r>
            <a:r>
              <a:rPr lang="en-US" sz="3000" b="1" dirty="0" smtClean="0">
                <a:solidFill>
                  <a:srgbClr val="FFFF00"/>
                </a:solidFill>
                <a:latin typeface="Arial" pitchFamily="34" charset="0"/>
              </a:rPr>
              <a:t>(Pr.31 / Pr.5-7)</a:t>
            </a:r>
          </a:p>
          <a:p>
            <a:r>
              <a:rPr lang="en-US" sz="3000" b="1" dirty="0" smtClean="0">
                <a:solidFill>
                  <a:schemeClr val="bg1"/>
                </a:solidFill>
                <a:latin typeface="Arial" pitchFamily="34" charset="0"/>
              </a:rPr>
              <a:t>      impassioned </a:t>
            </a:r>
            <a:r>
              <a:rPr lang="en-US" sz="3000" b="1" dirty="0" smtClean="0">
                <a:solidFill>
                  <a:srgbClr val="FFFF00"/>
                </a:solidFill>
                <a:latin typeface="Arial" pitchFamily="34" charset="0"/>
              </a:rPr>
              <a:t>(Prov.5)</a:t>
            </a:r>
          </a:p>
          <a:p>
            <a:r>
              <a:rPr lang="en-US" sz="3000" b="1" dirty="0" smtClean="0">
                <a:solidFill>
                  <a:schemeClr val="bg1"/>
                </a:solidFill>
                <a:latin typeface="Arial" pitchFamily="34" charset="0"/>
              </a:rPr>
              <a:t>      loving </a:t>
            </a:r>
            <a:r>
              <a:rPr lang="en-US" sz="3000" b="1" dirty="0" smtClean="0">
                <a:solidFill>
                  <a:srgbClr val="FFFF00"/>
                </a:solidFill>
                <a:latin typeface="Arial" pitchFamily="34" charset="0"/>
              </a:rPr>
              <a:t>(Eph.5/ Titus 2)</a:t>
            </a:r>
            <a:endParaRPr lang="en-US" sz="2400" b="1" dirty="0" smtClean="0">
              <a:solidFill>
                <a:srgbClr val="FFFF00"/>
              </a:solidFill>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4800"/>
            <a:ext cx="7772400" cy="838200"/>
          </a:xfrm>
          <a:solidFill>
            <a:srgbClr val="C00000"/>
          </a:solidFill>
          <a:ln/>
        </p:spPr>
        <p:style>
          <a:lnRef idx="0">
            <a:schemeClr val="accent6"/>
          </a:lnRef>
          <a:fillRef idx="3">
            <a:schemeClr val="accent6"/>
          </a:fillRef>
          <a:effectRef idx="3">
            <a:schemeClr val="accent6"/>
          </a:effectRef>
          <a:fontRef idx="minor">
            <a:schemeClr val="lt1"/>
          </a:fontRef>
        </p:style>
        <p:txBody>
          <a:bodyPr/>
          <a:lstStyle/>
          <a:p>
            <a:pPr>
              <a:defRPr/>
            </a:pPr>
            <a:r>
              <a:rPr lang="en-US" sz="4800" b="1" dirty="0" smtClean="0">
                <a:solidFill>
                  <a:srgbClr val="FFFF00"/>
                </a:solidFill>
                <a:effectLst>
                  <a:outerShdw blurRad="38100" dist="38100" dir="2700000" algn="tl">
                    <a:srgbClr val="000000"/>
                  </a:outerShdw>
                </a:effectLst>
                <a:latin typeface="Arial" charset="0"/>
              </a:rPr>
              <a:t>marital pitfalls / comm.</a:t>
            </a:r>
            <a:endParaRPr lang="en-US" sz="4800" b="1" dirty="0" smtClean="0">
              <a:solidFill>
                <a:srgbClr val="FFFF00"/>
              </a:solidFill>
              <a:latin typeface="Arial" charset="0"/>
            </a:endParaRPr>
          </a:p>
        </p:txBody>
      </p:sp>
      <p:sp>
        <p:nvSpPr>
          <p:cNvPr id="49155" name="Rectangle 3"/>
          <p:cNvSpPr>
            <a:spLocks noGrp="1" noChangeArrowheads="1"/>
          </p:cNvSpPr>
          <p:nvPr>
            <p:ph type="body" idx="1"/>
          </p:nvPr>
        </p:nvSpPr>
        <p:spPr>
          <a:xfrm>
            <a:off x="762000" y="1371600"/>
            <a:ext cx="8382000" cy="5334000"/>
          </a:xfrm>
        </p:spPr>
        <p:txBody>
          <a:bodyPr/>
          <a:lstStyle/>
          <a:p>
            <a:r>
              <a:rPr lang="en-US" b="1" dirty="0" smtClean="0">
                <a:solidFill>
                  <a:srgbClr val="C00000"/>
                </a:solidFill>
                <a:latin typeface="Arial" pitchFamily="34" charset="0"/>
              </a:rPr>
              <a:t>Lack of communication</a:t>
            </a:r>
          </a:p>
          <a:p>
            <a:pPr>
              <a:lnSpc>
                <a:spcPct val="90000"/>
              </a:lnSpc>
            </a:pPr>
            <a:r>
              <a:rPr lang="en-US" b="1" dirty="0" smtClean="0">
                <a:latin typeface="Arial" pitchFamily="34" charset="0"/>
              </a:rPr>
              <a:t>   1 </a:t>
            </a:r>
            <a:r>
              <a:rPr lang="en-US" b="1" dirty="0" err="1" smtClean="0">
                <a:latin typeface="Arial" pitchFamily="34" charset="0"/>
              </a:rPr>
              <a:t>Ptr</a:t>
            </a:r>
            <a:r>
              <a:rPr lang="en-US" b="1" dirty="0" smtClean="0">
                <a:latin typeface="Arial" pitchFamily="34" charset="0"/>
              </a:rPr>
              <a:t>. 3.7    “according to knowledge”</a:t>
            </a:r>
          </a:p>
          <a:p>
            <a:pPr>
              <a:lnSpc>
                <a:spcPct val="90000"/>
              </a:lnSpc>
            </a:pPr>
            <a:r>
              <a:rPr lang="en-US" b="1" dirty="0" smtClean="0">
                <a:latin typeface="Arial" pitchFamily="34" charset="0"/>
              </a:rPr>
              <a:t>   Prov.18.13    answers w/o hearing...</a:t>
            </a:r>
          </a:p>
          <a:p>
            <a:r>
              <a:rPr lang="en-US" b="1" dirty="0" smtClean="0">
                <a:solidFill>
                  <a:srgbClr val="C00000"/>
                </a:solidFill>
                <a:latin typeface="Arial" pitchFamily="34" charset="0"/>
              </a:rPr>
              <a:t>Destructive communication</a:t>
            </a:r>
          </a:p>
          <a:p>
            <a:r>
              <a:rPr lang="en-US" b="1" dirty="0" smtClean="0">
                <a:latin typeface="Arial" pitchFamily="34" charset="0"/>
              </a:rPr>
              <a:t>   Prov. 12.18   jabbing / “buttons”</a:t>
            </a:r>
          </a:p>
          <a:p>
            <a:r>
              <a:rPr lang="en-US" b="1" dirty="0" smtClean="0">
                <a:latin typeface="Arial" pitchFamily="34" charset="0"/>
              </a:rPr>
              <a:t>   Prov. 15.1     grievous words</a:t>
            </a:r>
          </a:p>
          <a:p>
            <a:pPr>
              <a:buNone/>
            </a:pPr>
            <a:endParaRPr lang="en-US" b="1" dirty="0" smtClean="0">
              <a:latin typeface="Arial" pitchFamily="34" charset="0"/>
            </a:endParaRPr>
          </a:p>
        </p:txBody>
      </p:sp>
      <p:sp>
        <p:nvSpPr>
          <p:cNvPr id="4" name="Rectangle 2"/>
          <p:cNvSpPr txBox="1">
            <a:spLocks noChangeArrowheads="1"/>
          </p:cNvSpPr>
          <p:nvPr/>
        </p:nvSpPr>
        <p:spPr bwMode="auto">
          <a:xfrm>
            <a:off x="0" y="4876800"/>
            <a:ext cx="9144000" cy="19812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Arial Narrow" pitchFamily="34" charset="0"/>
                <a:ea typeface="+mj-ea"/>
                <a:cs typeface="+mj-cs"/>
              </a:rPr>
              <a:t>“behold, we put bits in the horses’ mouths, that they may obey us; and we turn about their whole body also… even so the tongue is a little member…”  </a:t>
            </a:r>
            <a:r>
              <a:rPr kumimoji="0" lang="en-US" sz="32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Arial Narrow" pitchFamily="34" charset="0"/>
                <a:ea typeface="+mj-ea"/>
                <a:cs typeface="+mj-cs"/>
              </a:rPr>
              <a:t>Jas.3:3,5</a:t>
            </a:r>
            <a:endParaRPr kumimoji="0" lang="en-US" sz="4400" b="0" i="0" u="none" strike="noStrike" kern="0" cap="none" spc="0" normalizeH="0" baseline="0" noProof="0" dirty="0" smtClean="0">
              <a:ln>
                <a:noFill/>
              </a:ln>
              <a:solidFill>
                <a:srgbClr val="FFFF00"/>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152400"/>
            <a:ext cx="6477000" cy="609600"/>
          </a:xfrm>
        </p:spPr>
        <p:style>
          <a:lnRef idx="0">
            <a:schemeClr val="accent6"/>
          </a:lnRef>
          <a:fillRef idx="3">
            <a:schemeClr val="accent6"/>
          </a:fillRef>
          <a:effectRef idx="3">
            <a:schemeClr val="accent6"/>
          </a:effectRef>
          <a:fontRef idx="minor">
            <a:schemeClr val="lt1"/>
          </a:fontRef>
        </p:style>
        <p:txBody>
          <a:bodyPr>
            <a:normAutofit fontScale="90000"/>
          </a:bodyPr>
          <a:lstStyle/>
          <a:p>
            <a:pPr>
              <a:defRPr/>
            </a:pPr>
            <a:r>
              <a:rPr lang="en-US" sz="3600" b="1" dirty="0" smtClean="0">
                <a:solidFill>
                  <a:schemeClr val="bg1"/>
                </a:solidFill>
                <a:effectLst>
                  <a:outerShdw blurRad="38100" dist="38100" dir="2700000" algn="tl">
                    <a:srgbClr val="000000"/>
                  </a:outerShdw>
                </a:effectLst>
                <a:latin typeface="Tahoma" pitchFamily="34" charset="0"/>
              </a:rPr>
              <a:t>speaking with kindness</a:t>
            </a:r>
            <a:endParaRPr lang="en-US" dirty="0" smtClean="0"/>
          </a:p>
        </p:txBody>
      </p:sp>
      <p:sp>
        <p:nvSpPr>
          <p:cNvPr id="29699" name="Rectangle 3"/>
          <p:cNvSpPr>
            <a:spLocks noGrp="1" noChangeArrowheads="1"/>
          </p:cNvSpPr>
          <p:nvPr>
            <p:ph type="body" idx="1"/>
          </p:nvPr>
        </p:nvSpPr>
        <p:spPr>
          <a:xfrm>
            <a:off x="0" y="1371600"/>
            <a:ext cx="8991600" cy="5181600"/>
          </a:xfrm>
        </p:spPr>
        <p:txBody>
          <a:bodyPr/>
          <a:lstStyle/>
          <a:p>
            <a:r>
              <a:rPr lang="en-US" sz="3600" b="1" dirty="0" smtClean="0">
                <a:latin typeface="Tahoma" pitchFamily="34" charset="0"/>
              </a:rPr>
              <a:t>Eph. 4.15					</a:t>
            </a:r>
            <a:r>
              <a:rPr lang="en-US" b="1" dirty="0" smtClean="0">
                <a:latin typeface="Tahoma" pitchFamily="34" charset="0"/>
              </a:rPr>
              <a:t>          </a:t>
            </a:r>
            <a:r>
              <a:rPr lang="en-US" dirty="0" smtClean="0">
                <a:latin typeface="Tahoma" pitchFamily="34" charset="0"/>
              </a:rPr>
              <a:t>speaking the truth in love 				     </a:t>
            </a:r>
          </a:p>
          <a:p>
            <a:r>
              <a:rPr lang="en-US" sz="3600" b="1" dirty="0" smtClean="0">
                <a:latin typeface="Tahoma" pitchFamily="34" charset="0"/>
              </a:rPr>
              <a:t>Prov.25:15</a:t>
            </a:r>
            <a:r>
              <a:rPr lang="en-US" b="1" dirty="0" smtClean="0">
                <a:latin typeface="Tahoma" pitchFamily="34" charset="0"/>
              </a:rPr>
              <a:t>   						    </a:t>
            </a:r>
            <a:r>
              <a:rPr lang="en-US" dirty="0" smtClean="0">
                <a:latin typeface="Tahoma" pitchFamily="34" charset="0"/>
              </a:rPr>
              <a:t>a soft tongue breaks the bone 	</a:t>
            </a:r>
          </a:p>
          <a:p>
            <a:r>
              <a:rPr lang="en-US" sz="3600" b="1" dirty="0" smtClean="0">
                <a:latin typeface="Tahoma" pitchFamily="34" charset="0"/>
              </a:rPr>
              <a:t>Prov.15:1</a:t>
            </a:r>
            <a:r>
              <a:rPr lang="en-US" dirty="0" smtClean="0">
                <a:latin typeface="Tahoma" pitchFamily="34" charset="0"/>
              </a:rPr>
              <a:t>						          	A soft answer </a:t>
            </a:r>
            <a:r>
              <a:rPr lang="en-US" dirty="0" err="1" smtClean="0">
                <a:latin typeface="Tahoma" pitchFamily="34" charset="0"/>
              </a:rPr>
              <a:t>turneth</a:t>
            </a:r>
            <a:r>
              <a:rPr lang="en-US" dirty="0" smtClean="0">
                <a:latin typeface="Tahoma" pitchFamily="34" charset="0"/>
              </a:rPr>
              <a:t> away wrath:       	but grievous words stir up anger</a:t>
            </a:r>
          </a:p>
          <a:p>
            <a:pPr>
              <a:buFontTx/>
              <a:buNone/>
            </a:pPr>
            <a:r>
              <a:rPr lang="en-US" b="1" dirty="0" smtClean="0">
                <a:latin typeface="Tahoma" pitchFamily="34" charset="0"/>
              </a:rPr>
              <a:t>   	</a:t>
            </a:r>
            <a:endParaRPr lang="en-US" i="1" dirty="0" smtClean="0">
              <a:latin typeface="Tahoma" pitchFamily="34" charset="0"/>
            </a:endParaRPr>
          </a:p>
        </p:txBody>
      </p:sp>
      <p:sp>
        <p:nvSpPr>
          <p:cNvPr id="29700" name="Text Box 4"/>
          <p:cNvSpPr txBox="1">
            <a:spLocks noChangeArrowheads="1"/>
          </p:cNvSpPr>
          <p:nvPr/>
        </p:nvSpPr>
        <p:spPr bwMode="auto">
          <a:xfrm>
            <a:off x="7010400" y="152400"/>
            <a:ext cx="1676400" cy="12287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spcBef>
                <a:spcPct val="50000"/>
              </a:spcBef>
              <a:defRPr/>
            </a:pPr>
            <a:r>
              <a:rPr lang="en-US" sz="3600" b="1" dirty="0">
                <a:latin typeface="Tahoma" pitchFamily="34" charset="0"/>
              </a:rPr>
              <a:t>Prov.    31:26</a:t>
            </a:r>
            <a:endParaRPr lang="en-US" sz="3200" dirty="0">
              <a:latin typeface="Times New Roman" charset="0"/>
            </a:endParaRPr>
          </a:p>
        </p:txBody>
      </p:sp>
      <p:sp>
        <p:nvSpPr>
          <p:cNvPr id="29701" name="Text Box 5"/>
          <p:cNvSpPr txBox="1">
            <a:spLocks noChangeArrowheads="1"/>
          </p:cNvSpPr>
          <p:nvPr/>
        </p:nvSpPr>
        <p:spPr bwMode="auto">
          <a:xfrm>
            <a:off x="7010400" y="1524000"/>
            <a:ext cx="1676400" cy="122872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spcBef>
                <a:spcPct val="50000"/>
              </a:spcBef>
              <a:defRPr/>
            </a:pPr>
            <a:r>
              <a:rPr lang="en-US" sz="3600" b="1" dirty="0">
                <a:latin typeface="Tahoma" pitchFamily="34" charset="0"/>
              </a:rPr>
              <a:t>Mt. 7:12</a:t>
            </a:r>
            <a:endParaRPr lang="en-US" sz="3200" dirty="0">
              <a:latin typeface="Times New Roman" charset="0"/>
            </a:endParaRPr>
          </a:p>
        </p:txBody>
      </p:sp>
      <p:sp>
        <p:nvSpPr>
          <p:cNvPr id="6" name="Text Box 4"/>
          <p:cNvSpPr txBox="1">
            <a:spLocks noChangeArrowheads="1"/>
          </p:cNvSpPr>
          <p:nvPr/>
        </p:nvSpPr>
        <p:spPr bwMode="auto">
          <a:xfrm>
            <a:off x="1524000" y="5638800"/>
            <a:ext cx="5562600" cy="78898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spAutoFit/>
          </a:bodyPr>
          <a:lstStyle/>
          <a:p>
            <a:pPr algn="ctr">
              <a:lnSpc>
                <a:spcPct val="120000"/>
              </a:lnSpc>
              <a:defRPr/>
            </a:pPr>
            <a:r>
              <a:rPr lang="en-US" sz="3600" b="1" dirty="0">
                <a:solidFill>
                  <a:schemeClr val="bg1"/>
                </a:solidFill>
                <a:latin typeface="Tahoma" pitchFamily="34" charset="0"/>
              </a:rPr>
              <a:t>PROVERBS 18:21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On-screen Show (4:3)</PresentationFormat>
  <Paragraphs>164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wife</vt:lpstr>
      <vt:lpstr>Slide 2</vt:lpstr>
      <vt:lpstr>wife</vt:lpstr>
      <vt:lpstr>Prov. 14.1   nasb The wise woman builds her house, But the foolish tears it down with her own hands.</vt:lpstr>
      <vt:lpstr>wife</vt:lpstr>
      <vt:lpstr>marital pitfalls</vt:lpstr>
      <vt:lpstr>Husband &amp; Wife </vt:lpstr>
      <vt:lpstr>marital pitfalls / comm.</vt:lpstr>
      <vt:lpstr>speaking with kindness</vt:lpstr>
      <vt:lpstr>specific areas …  </vt:lpstr>
      <vt:lpstr>apologies</vt:lpstr>
      <vt:lpstr>apologies</vt:lpstr>
      <vt:lpstr>apologies</vt:lpstr>
      <vt:lpstr>apologies</vt:lpstr>
      <vt:lpstr>apologies</vt:lpstr>
      <vt:lpstr>apologies</vt:lpstr>
      <vt:lpstr>throwing jabs</vt:lpstr>
      <vt:lpstr>“Let no corrupt speech proceed out of your mouth, but such as is good for edifying as the need may be, that it may give grace to them that hear.” Eph.4:29  asv</vt:lpstr>
      <vt:lpstr>expressing preferences</vt:lpstr>
      <vt:lpstr>expressing preferences</vt:lpstr>
      <vt:lpstr>marital pitfalls / direction</vt:lpstr>
      <vt:lpstr>Nurture?  Or Neglect?  Build up? Or tear down?  Grow together? Or grow cold?  Family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wife</dc:title>
  <dc:creator>Heath Robertson</dc:creator>
  <cp:lastModifiedBy>Heath Robertson</cp:lastModifiedBy>
  <cp:revision>1</cp:revision>
  <dcterms:created xsi:type="dcterms:W3CDTF">2013-03-17T01:40:04Z</dcterms:created>
  <dcterms:modified xsi:type="dcterms:W3CDTF">2013-03-17T01:40:44Z</dcterms:modified>
</cp:coreProperties>
</file>