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8" r:id="rId3"/>
    <p:sldId id="275" r:id="rId4"/>
    <p:sldId id="276" r:id="rId5"/>
    <p:sldId id="278" r:id="rId6"/>
    <p:sldId id="279" r:id="rId7"/>
    <p:sldId id="280" r:id="rId8"/>
    <p:sldId id="277" r:id="rId9"/>
    <p:sldId id="282" r:id="rId10"/>
    <p:sldId id="281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1" r:id="rId19"/>
    <p:sldId id="290" r:id="rId20"/>
    <p:sldId id="293" r:id="rId21"/>
    <p:sldId id="292" r:id="rId22"/>
    <p:sldId id="295" r:id="rId23"/>
    <p:sldId id="294" r:id="rId24"/>
    <p:sldId id="296" r:id="rId25"/>
    <p:sldId id="297" r:id="rId26"/>
    <p:sldId id="299" r:id="rId27"/>
    <p:sldId id="301" r:id="rId28"/>
    <p:sldId id="302" r:id="rId29"/>
  </p:sldIdLst>
  <p:sldSz cx="9144000" cy="6858000" type="screen4x3"/>
  <p:notesSz cx="6858000" cy="9144000"/>
  <p:embeddedFontLst>
    <p:embeddedFont>
      <p:font typeface="Wingdings 2" pitchFamily="18" charset="2"/>
      <p:regular r:id="rId30"/>
    </p:embeddedFont>
    <p:embeddedFont>
      <p:font typeface="Aegyptus" pitchFamily="18" charset="0"/>
      <p:regular r:id="rId31"/>
    </p:embeddedFont>
    <p:embeddedFont>
      <p:font typeface="Georgia" pitchFamily="18" charset="0"/>
      <p:regular r:id="rId32"/>
      <p:bold r:id="rId33"/>
      <p:italic r:id="rId34"/>
      <p:boldItalic r:id="rId35"/>
    </p:embeddedFont>
    <p:embeddedFont>
      <p:font typeface="Calibri" pitchFamily="34" charset="0"/>
      <p:regular r:id="rId36"/>
      <p:bold r:id="rId37"/>
      <p:italic r:id="rId38"/>
      <p:boldItalic r:id="rId39"/>
    </p:embeddedFont>
    <p:embeddedFont>
      <p:font typeface="Verdana" pitchFamily="34" charset="0"/>
      <p:regular r:id="rId40"/>
      <p:bold r:id="rId41"/>
      <p:italic r:id="rId42"/>
      <p:boldItalic r:id="rId4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1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42" Type="http://schemas.openxmlformats.org/officeDocument/2006/relationships/font" Target="fonts/font13.fntdata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font" Target="fonts/font9.fntdata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font" Target="fonts/font11.fntdata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Relationship Id="rId43" Type="http://schemas.openxmlformats.org/officeDocument/2006/relationships/font" Target="fonts/font1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10/24/2012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709416"/>
            <a:ext cx="8153400" cy="1472184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1 Timothy 2:8-15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609600"/>
            <a:ext cx="8153400" cy="2438400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/>
              <a:t>What Does the Bible Say about Gender Roles?</a:t>
            </a:r>
          </a:p>
          <a:p>
            <a:pPr algn="ctr"/>
            <a:r>
              <a:rPr lang="en-US" sz="4500" dirty="0" smtClean="0"/>
              <a:t>Lesson 03</a:t>
            </a:r>
            <a:endParaRPr 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II. Setting Up the Context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981200"/>
            <a:ext cx="8839200" cy="2819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“I’m writing so that people know how to act as members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of Christ’s Church.”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(3:14-15)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II. Setting Up the Context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981200"/>
            <a:ext cx="8839200" cy="2819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b="1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None</a:t>
            </a: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 of the Topics Covered In the Letter </a:t>
            </a:r>
            <a:r>
              <a:rPr lang="en-US" sz="4500" b="1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Are</a:t>
            </a: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 Specifically </a:t>
            </a:r>
            <a:r>
              <a:rPr lang="en-US" sz="4500" b="1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Connected with the Assembly</a:t>
            </a: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!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II. Setting Up the Context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219200"/>
            <a:ext cx="8839200" cy="4114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u="sng" cap="all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The Immediate Context</a:t>
            </a:r>
            <a:endParaRPr lang="en-US" sz="4500" cap="all" noProof="0" dirty="0" smtClean="0">
              <a:solidFill>
                <a:schemeClr val="tx1">
                  <a:lumMod val="95000"/>
                  <a:lumOff val="5000"/>
                </a:schemeClr>
              </a:solidFill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ea typeface="Aegyptus" pitchFamily="18" charset="0"/>
                <a:cs typeface="+mj-cs"/>
              </a:rPr>
              <a:t>A. 2:1-8 – Wrath &amp; dissension over government.</a:t>
            </a:r>
            <a:endParaRPr kumimoji="0" lang="en-US" sz="3200" i="0" strike="noStrike" kern="1200" spc="0" normalizeH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Georgia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152400"/>
            <a:ext cx="9144000" cy="6629400"/>
          </a:xfrm>
          <a:prstGeom prst="rect">
            <a:avLst/>
          </a:prstGeom>
        </p:spPr>
        <p:txBody>
          <a:bodyPr lIns="274320" tIns="91440" rIns="274320" bIns="91440" anchor="t" anchorCtr="0"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sz="3200" b="1" u="sng" dirty="0" smtClean="0"/>
              <a:t>1 Timothy 2:1–8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1</a:t>
            </a:r>
            <a:r>
              <a:rPr lang="en-US" sz="3200" dirty="0" smtClean="0"/>
              <a:t> First of all, then, I urge that </a:t>
            </a:r>
            <a:r>
              <a:rPr lang="en-US" sz="3200" b="1" dirty="0" smtClean="0"/>
              <a:t>entreaties </a:t>
            </a:r>
            <a:r>
              <a:rPr lang="en-US" sz="3200" b="1" i="1" dirty="0" smtClean="0"/>
              <a:t>and </a:t>
            </a:r>
            <a:r>
              <a:rPr lang="en-US" sz="3200" b="1" dirty="0" smtClean="0"/>
              <a:t>prayers, petitions </a:t>
            </a:r>
            <a:r>
              <a:rPr lang="en-US" sz="3200" b="1" i="1" dirty="0" smtClean="0"/>
              <a:t>and </a:t>
            </a:r>
            <a:r>
              <a:rPr lang="en-US" sz="3200" b="1" dirty="0" smtClean="0"/>
              <a:t>thanksgivings, be made on behalf of all men</a:t>
            </a:r>
            <a:r>
              <a:rPr lang="en-US" sz="3200" dirty="0" smtClean="0"/>
              <a:t>, 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for kings and all who are in authority, so that we may lead a tranquil and quiet life in all godliness and dignity. 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This is good and acceptable in the sight of God our Savior, 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who desires all men to be saved and to come to the knowledge of the truth. </a:t>
            </a:r>
            <a:r>
              <a:rPr lang="en-US" sz="3200" baseline="30000" dirty="0" smtClean="0"/>
              <a:t>5</a:t>
            </a:r>
            <a:r>
              <a:rPr lang="en-US" sz="3200" dirty="0" smtClean="0"/>
              <a:t> For there is one God, </a:t>
            </a:r>
            <a:r>
              <a:rPr lang="en-US" sz="3200" i="1" dirty="0" smtClean="0"/>
              <a:t>and </a:t>
            </a:r>
            <a:r>
              <a:rPr lang="en-US" sz="3200" dirty="0" smtClean="0"/>
              <a:t>one mediator also between God and men, </a:t>
            </a:r>
            <a:r>
              <a:rPr lang="en-US" sz="3200" i="1" dirty="0" smtClean="0"/>
              <a:t>the </a:t>
            </a:r>
            <a:r>
              <a:rPr lang="en-US" sz="3200" dirty="0" smtClean="0"/>
              <a:t>man Christ Jesus, </a:t>
            </a:r>
            <a:r>
              <a:rPr lang="en-US" sz="3200" baseline="30000" dirty="0" smtClean="0"/>
              <a:t>6</a:t>
            </a:r>
            <a:r>
              <a:rPr lang="en-US" sz="3200" dirty="0" smtClean="0"/>
              <a:t> who gave Himself as a ransom for all, the testimony </a:t>
            </a:r>
            <a:r>
              <a:rPr lang="en-US" sz="3200" i="1" dirty="0" smtClean="0"/>
              <a:t>given </a:t>
            </a:r>
            <a:r>
              <a:rPr lang="en-US" sz="3200" dirty="0" smtClean="0"/>
              <a:t>at the proper time. </a:t>
            </a:r>
            <a:r>
              <a:rPr lang="en-US" sz="3200" baseline="30000" dirty="0" smtClean="0"/>
              <a:t>7</a:t>
            </a:r>
            <a:r>
              <a:rPr lang="en-US" sz="3200" dirty="0" smtClean="0"/>
              <a:t> For this I was appointed a preacher and an apostle (I am telling the truth, I am not lying) as a teacher of the Gentiles in faith and truth. </a:t>
            </a:r>
            <a:r>
              <a:rPr lang="en-US" sz="3200" baseline="30000" dirty="0" smtClean="0"/>
              <a:t>8</a:t>
            </a:r>
            <a:r>
              <a:rPr lang="en-US" sz="3200" dirty="0" smtClean="0"/>
              <a:t> Therefore I want the men in every place to pray, lifting up holy hands, </a:t>
            </a:r>
            <a:r>
              <a:rPr lang="en-US" sz="3200" b="1" dirty="0" smtClean="0"/>
              <a:t>without wrath and dissension</a:t>
            </a:r>
            <a:r>
              <a:rPr lang="en-US" sz="32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II. Setting Up the Context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219200"/>
            <a:ext cx="8839200" cy="4114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u="sng" cap="all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The Immediate Context</a:t>
            </a:r>
            <a:endParaRPr lang="en-US" sz="4500" cap="all" noProof="0" dirty="0" smtClean="0">
              <a:solidFill>
                <a:schemeClr val="tx1">
                  <a:lumMod val="95000"/>
                  <a:lumOff val="5000"/>
                </a:schemeClr>
              </a:solidFill>
              <a:latin typeface="Aegyptus" pitchFamily="18" charset="0"/>
              <a:ea typeface="Aegyptus" pitchFamily="18" charset="0"/>
              <a:cs typeface="+mj-cs"/>
            </a:endParaRP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AutoNum type="alphaUcPeriod"/>
              <a:tabLst/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ea typeface="Aegyptus" pitchFamily="18" charset="0"/>
                <a:cs typeface="+mj-cs"/>
              </a:rPr>
              <a:t>2:1-8 – Wrath &amp; dissension over civil leaders.</a:t>
            </a:r>
          </a:p>
          <a:p>
            <a:pPr marL="971550" lvl="1" indent="-51435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Font typeface="+mj-lt"/>
              <a:buAutoNum type="alphaUcPeriod" startAt="2"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ea typeface="Aegyptus" pitchFamily="18" charset="0"/>
                <a:cs typeface="+mj-cs"/>
              </a:rPr>
              <a:t>Solution: Men, lead prayers for all.</a:t>
            </a:r>
          </a:p>
          <a:p>
            <a:pPr marL="514350" indent="-514350">
              <a:lnSpc>
                <a:spcPts val="5000"/>
              </a:lnSpc>
              <a:spcBef>
                <a:spcPct val="0"/>
              </a:spcBef>
              <a:buFont typeface="+mj-lt"/>
              <a:buAutoNum type="alphaUcPeriod"/>
            </a:pPr>
            <a:endParaRPr kumimoji="0" lang="en-US" sz="3200" i="0" strike="noStrike" kern="1200" spc="0" normalizeH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Georgia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II. Setting Up the Context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219200"/>
            <a:ext cx="8839200" cy="4419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u="sng" cap="all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2:8 – “</a:t>
            </a:r>
            <a:r>
              <a:rPr lang="en-US" sz="4500" u="sng" cap="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I Want the Men to Pray”</a:t>
            </a:r>
            <a:endParaRPr lang="en-US" sz="4500" cap="all" noProof="0" dirty="0" smtClean="0">
              <a:solidFill>
                <a:schemeClr val="tx1">
                  <a:lumMod val="95000"/>
                  <a:lumOff val="5000"/>
                </a:schemeClr>
              </a:solidFill>
              <a:latin typeface="Aegyptus" pitchFamily="18" charset="0"/>
              <a:ea typeface="Aegyptus" pitchFamily="18" charset="0"/>
              <a:cs typeface="+mj-cs"/>
            </a:endParaRPr>
          </a:p>
          <a:p>
            <a:pPr marL="341313" marR="0" lvl="3" indent="-2286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Calibri"/>
                <a:ea typeface="Times New Roman"/>
                <a:cs typeface="Times New Roman"/>
              </a:rPr>
              <a:t>"</a:t>
            </a:r>
            <a:r>
              <a:rPr lang="en-US" sz="3200" b="1" dirty="0" smtClean="0">
                <a:latin typeface="Calibri"/>
                <a:ea typeface="Times New Roman"/>
                <a:cs typeface="Times New Roman"/>
              </a:rPr>
              <a:t>In every place</a:t>
            </a:r>
            <a:r>
              <a:rPr lang="en-US" sz="3200" dirty="0" smtClean="0">
                <a:latin typeface="Calibri"/>
                <a:ea typeface="Times New Roman"/>
                <a:cs typeface="Times New Roman"/>
              </a:rPr>
              <a:t>“ (cf. 1 Cor. 1:2; 2 Cor. 2:14; 1 Thess. 1:8).</a:t>
            </a:r>
          </a:p>
          <a:p>
            <a:pPr marL="341313" marR="0" lvl="3" indent="-2286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Calibri"/>
                <a:ea typeface="Times New Roman"/>
                <a:cs typeface="Times New Roman"/>
              </a:rPr>
              <a:t>"</a:t>
            </a:r>
            <a:r>
              <a:rPr lang="en-US" sz="3200" b="1" dirty="0" smtClean="0">
                <a:latin typeface="Calibri"/>
                <a:ea typeface="Times New Roman"/>
                <a:cs typeface="Times New Roman"/>
              </a:rPr>
              <a:t>Lifting up</a:t>
            </a:r>
            <a:r>
              <a:rPr lang="en-US" sz="3200" dirty="0" smtClean="0">
                <a:latin typeface="Calibri"/>
                <a:ea typeface="Times New Roman"/>
                <a:cs typeface="Times New Roman"/>
              </a:rPr>
              <a:t>" hands (Exod. 9:29; </a:t>
            </a:r>
            <a:r>
              <a:rPr lang="en-US" sz="3200" dirty="0" err="1" smtClean="0">
                <a:latin typeface="Calibri"/>
                <a:ea typeface="Times New Roman"/>
                <a:cs typeface="Times New Roman"/>
              </a:rPr>
              <a:t>Pss</a:t>
            </a:r>
            <a:r>
              <a:rPr lang="en-US" sz="3200" dirty="0" smtClean="0">
                <a:latin typeface="Calibri"/>
                <a:ea typeface="Times New Roman"/>
                <a:cs typeface="Times New Roman"/>
              </a:rPr>
              <a:t>. 28:2; 63:4).</a:t>
            </a:r>
          </a:p>
          <a:p>
            <a:pPr marL="341313" marR="0" lvl="3" indent="-2286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Calibri"/>
                <a:ea typeface="Times New Roman"/>
                <a:cs typeface="Times New Roman"/>
              </a:rPr>
              <a:t>"</a:t>
            </a:r>
            <a:r>
              <a:rPr lang="en-US" sz="3200" b="1" dirty="0" smtClean="0">
                <a:latin typeface="Calibri"/>
                <a:ea typeface="Times New Roman"/>
                <a:cs typeface="Times New Roman"/>
              </a:rPr>
              <a:t>Holy hands</a:t>
            </a:r>
            <a:r>
              <a:rPr lang="en-US" sz="3200" dirty="0" smtClean="0">
                <a:latin typeface="Calibri"/>
                <a:ea typeface="Times New Roman"/>
                <a:cs typeface="Times New Roman"/>
              </a:rPr>
              <a:t>“</a:t>
            </a:r>
          </a:p>
          <a:p>
            <a:pPr marL="798513" lvl="4" indent="-2286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 smtClean="0">
                <a:latin typeface="Calibri"/>
                <a:ea typeface="Times New Roman"/>
                <a:cs typeface="Times New Roman"/>
              </a:rPr>
              <a:t>Clean and acceptable before God (cf. Ps. 24:4; James 4:8).</a:t>
            </a:r>
          </a:p>
          <a:p>
            <a:pPr marL="798513" lvl="4" indent="-2286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 smtClean="0">
                <a:latin typeface="Calibri"/>
                <a:ea typeface="Times New Roman"/>
                <a:cs typeface="Times New Roman"/>
              </a:rPr>
              <a:t>"Wrath and dissension" are keeping their hands unholy.</a:t>
            </a:r>
          </a:p>
          <a:p>
            <a:pPr marL="514350" marR="0" lvl="0" indent="-514350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ea typeface="Aegyptus" pitchFamily="18" charset="0"/>
              <a:cs typeface="+mj-cs"/>
            </a:endParaRPr>
          </a:p>
          <a:p>
            <a:pPr marL="514350" indent="-514350">
              <a:lnSpc>
                <a:spcPts val="5000"/>
              </a:lnSpc>
              <a:spcBef>
                <a:spcPct val="0"/>
              </a:spcBef>
              <a:buFont typeface="+mj-lt"/>
              <a:buAutoNum type="alphaUcPeriod"/>
            </a:pPr>
            <a:endParaRPr kumimoji="0" lang="en-US" sz="3200" i="0" strike="noStrike" kern="1200" spc="0" normalizeH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Georgia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II. Setting Up the Context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219200"/>
            <a:ext cx="8839200" cy="4419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u="sng" cap="all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2:8 – “</a:t>
            </a:r>
            <a:r>
              <a:rPr lang="en-US" sz="4500" u="sng" cap="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I Want the Men to Pray”</a:t>
            </a:r>
            <a:endParaRPr lang="en-US" sz="4500" cap="all" noProof="0" dirty="0" smtClean="0">
              <a:solidFill>
                <a:schemeClr val="tx1">
                  <a:lumMod val="95000"/>
                  <a:lumOff val="5000"/>
                </a:schemeClr>
              </a:solidFill>
              <a:latin typeface="Aegyptus" pitchFamily="18" charset="0"/>
              <a:ea typeface="Aegyptus" pitchFamily="18" charset="0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1200"/>
              </a:spcAft>
              <a:buClrTx/>
              <a:buSzTx/>
              <a:tabLst/>
              <a:defRPr/>
            </a:pP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ea typeface="Aegyptus" pitchFamily="18" charset="0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1200"/>
              </a:spcAft>
              <a:buClrTx/>
              <a:buSzTx/>
              <a:tabLst/>
              <a:defRPr/>
            </a:pP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ea typeface="Aegyptus" pitchFamily="18" charset="0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3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ea typeface="Aegyptus" pitchFamily="18" charset="0"/>
                <a:cs typeface="+mj-cs"/>
              </a:rPr>
              <a:t>Why Address Only “the Men”?</a:t>
            </a:r>
          </a:p>
          <a:p>
            <a:pPr marL="514350" indent="-514350">
              <a:lnSpc>
                <a:spcPts val="5000"/>
              </a:lnSpc>
              <a:spcBef>
                <a:spcPct val="0"/>
              </a:spcBef>
              <a:buFont typeface="+mj-lt"/>
              <a:buAutoNum type="alphaUcPeriod"/>
            </a:pPr>
            <a:endParaRPr kumimoji="0" lang="en-US" sz="3200" i="0" strike="noStrike" kern="1200" spc="0" normalizeH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Georgia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II. Setting Up the Context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219200"/>
            <a:ext cx="8839200" cy="4114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u="sng" cap="all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The Immediate Context</a:t>
            </a:r>
            <a:endParaRPr lang="en-US" sz="4500" cap="all" noProof="0" dirty="0" smtClean="0">
              <a:solidFill>
                <a:schemeClr val="tx1">
                  <a:lumMod val="95000"/>
                  <a:lumOff val="5000"/>
                </a:schemeClr>
              </a:solidFill>
              <a:latin typeface="Aegyptus" pitchFamily="18" charset="0"/>
              <a:ea typeface="Aegyptus" pitchFamily="18" charset="0"/>
              <a:cs typeface="+mj-cs"/>
            </a:endParaRP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AutoNum type="alphaUcPeriod"/>
              <a:tabLst/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ea typeface="Aegyptus" pitchFamily="18" charset="0"/>
                <a:cs typeface="+mj-cs"/>
              </a:rPr>
              <a:t>2:1-8 – Wrath &amp; dissension over civil leaders.</a:t>
            </a:r>
          </a:p>
          <a:p>
            <a:pPr marL="971550" lvl="1" indent="-51435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Font typeface="+mj-lt"/>
              <a:buAutoNum type="alphaUcPeriod" startAt="2"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ea typeface="Aegyptus" pitchFamily="18" charset="0"/>
                <a:cs typeface="+mj-cs"/>
              </a:rPr>
              <a:t>Solution: Men, lead prayers for all.</a:t>
            </a:r>
          </a:p>
          <a:p>
            <a:pPr marL="520700" lvl="1" indent="-52070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AutoNum type="alphaUcPeriod"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ea typeface="Aegyptus" pitchFamily="18" charset="0"/>
                <a:cs typeface="+mj-cs"/>
              </a:rPr>
              <a:t>2:9-15 – Problems women are having.</a:t>
            </a:r>
          </a:p>
          <a:p>
            <a:pPr marL="977900" lvl="2" indent="-52070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Font typeface="+mj-lt"/>
              <a:buAutoNum type="alphaUcPeriod" startAt="2"/>
            </a:pPr>
            <a:r>
              <a:rPr kumimoji="0" lang="en-US" sz="3200" i="0" strike="noStrike" kern="1200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Georgia" pitchFamily="18" charset="0"/>
                <a:ea typeface="Aegyptus" pitchFamily="18" charset="0"/>
                <a:cs typeface="+mj-cs"/>
              </a:rPr>
              <a:t>Solutions given for each.</a:t>
            </a:r>
            <a:endParaRPr kumimoji="0" lang="en-US" sz="3200" i="0" strike="noStrike" kern="1200" spc="0" normalizeH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Georgia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152400"/>
            <a:ext cx="9144000" cy="6629400"/>
          </a:xfrm>
          <a:prstGeom prst="rect">
            <a:avLst/>
          </a:prstGeom>
        </p:spPr>
        <p:txBody>
          <a:bodyPr lIns="274320" tIns="91440" rIns="274320" bIns="91440" anchor="t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u="sng" dirty="0" smtClean="0"/>
              <a:t>1 Timothy 2:9-10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9</a:t>
            </a:r>
            <a:r>
              <a:rPr lang="en-US" sz="3200" dirty="0" smtClean="0"/>
              <a:t> Likewise, </a:t>
            </a:r>
            <a:r>
              <a:rPr lang="en-US" sz="3200" i="1" dirty="0" smtClean="0"/>
              <a:t>I want </a:t>
            </a:r>
            <a:r>
              <a:rPr lang="en-US" sz="3200" dirty="0" smtClean="0"/>
              <a:t>women to </a:t>
            </a:r>
            <a:r>
              <a:rPr lang="en-US" sz="3200" b="1" dirty="0" smtClean="0"/>
              <a:t>adorn themselves </a:t>
            </a:r>
            <a:r>
              <a:rPr lang="en-US" sz="3200" dirty="0" smtClean="0"/>
              <a:t>with proper clothing, modestly and discreetly, not with braided hair and gold or pearls or costly garments, </a:t>
            </a:r>
            <a:r>
              <a:rPr lang="en-US" sz="3200" baseline="30000" dirty="0" smtClean="0"/>
              <a:t>10</a:t>
            </a:r>
            <a:r>
              <a:rPr lang="en-US" sz="3200" dirty="0" smtClean="0"/>
              <a:t> but rather </a:t>
            </a:r>
            <a:r>
              <a:rPr lang="en-US" sz="3200" b="1" dirty="0" smtClean="0"/>
              <a:t>by means of good works</a:t>
            </a:r>
            <a:r>
              <a:rPr lang="en-US" sz="3200" dirty="0" smtClean="0"/>
              <a:t>, as is proper for women making a claim to godliness.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III. Issues for Women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905000"/>
            <a:ext cx="8839200" cy="2819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u="sng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2:9-10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Proper “Adornment”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for Godly Women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Gender Roles Are NOT Exclusive to Marriage</a:t>
            </a:r>
            <a:endParaRPr lang="en-US" sz="45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7804" y="2796381"/>
            <a:ext cx="7708392" cy="1265238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Creation Points to </a:t>
            </a:r>
            <a:b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</a:b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General Male Leadership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152400"/>
            <a:ext cx="9144000" cy="6629400"/>
          </a:xfrm>
          <a:prstGeom prst="rect">
            <a:avLst/>
          </a:prstGeom>
        </p:spPr>
        <p:txBody>
          <a:bodyPr lIns="274320" tIns="91440" rIns="274320" bIns="91440" anchor="t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u="sng" dirty="0" smtClean="0"/>
              <a:t>1 Peter 3:2–4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b="1" dirty="0" smtClean="0"/>
              <a:t>as they observe </a:t>
            </a:r>
            <a:r>
              <a:rPr lang="en-US" sz="3200" dirty="0" smtClean="0"/>
              <a:t>your chaste and respectful behavior. 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Your adornment must not be </a:t>
            </a:r>
            <a:r>
              <a:rPr lang="en-US" sz="3200" i="1" dirty="0" smtClean="0"/>
              <a:t>merely </a:t>
            </a:r>
            <a:r>
              <a:rPr lang="en-US" sz="3200" dirty="0" smtClean="0"/>
              <a:t>external—braiding the hair, and wearing gold jewelry, or putting on dresses; 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but </a:t>
            </a:r>
            <a:r>
              <a:rPr lang="en-US" sz="3200" i="1" dirty="0" smtClean="0"/>
              <a:t>let it be </a:t>
            </a:r>
            <a:r>
              <a:rPr lang="en-US" sz="3200" dirty="0" smtClean="0"/>
              <a:t>the hidden person of the heart, with the imperishable quality </a:t>
            </a:r>
            <a:r>
              <a:rPr lang="en-US" sz="3200" b="1" dirty="0" smtClean="0"/>
              <a:t>of a gentle and quiet spirit</a:t>
            </a:r>
            <a:r>
              <a:rPr lang="en-US" sz="3200" dirty="0" smtClean="0"/>
              <a:t>, which is precious in the sight of God.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III. Issues for Women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905000"/>
            <a:ext cx="8839200" cy="2819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u="sng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2:9-10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Proper “Adornment”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for Godly Women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152400"/>
            <a:ext cx="9144000" cy="6629400"/>
          </a:xfrm>
          <a:prstGeom prst="rect">
            <a:avLst/>
          </a:prstGeom>
        </p:spPr>
        <p:txBody>
          <a:bodyPr lIns="274320" tIns="91440" rIns="274320" bIns="91440" anchor="t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u="sng" dirty="0" smtClean="0"/>
              <a:t>1 Timothy 2:11–12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11</a:t>
            </a:r>
            <a:r>
              <a:rPr lang="en-US" sz="3200" dirty="0" smtClean="0"/>
              <a:t> A woman must </a:t>
            </a:r>
            <a:r>
              <a:rPr lang="en-US" sz="3200" b="1" dirty="0" smtClean="0"/>
              <a:t>quietly receive instruction </a:t>
            </a:r>
            <a:r>
              <a:rPr lang="en-US" sz="3200" dirty="0" smtClean="0"/>
              <a:t>with entire submissiveness. </a:t>
            </a:r>
            <a:r>
              <a:rPr lang="en-US" sz="3200" baseline="30000" dirty="0" smtClean="0"/>
              <a:t>12</a:t>
            </a:r>
            <a:r>
              <a:rPr lang="en-US" sz="3200" dirty="0" smtClean="0"/>
              <a:t> But </a:t>
            </a:r>
            <a:r>
              <a:rPr lang="en-US" sz="3200" b="1" dirty="0" smtClean="0"/>
              <a:t>I do not allow a woman to teach or exercise authority over a man</a:t>
            </a:r>
            <a:r>
              <a:rPr lang="en-US" sz="3200" dirty="0" smtClean="0"/>
              <a:t>, but to remain quiet.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III. Issues for Women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905000"/>
            <a:ext cx="8839200" cy="2819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u="sng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2:11-14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Receiving and Giving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(Spiritual) Instruction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152400"/>
            <a:ext cx="9144000" cy="6629400"/>
          </a:xfrm>
          <a:prstGeom prst="rect">
            <a:avLst/>
          </a:prstGeom>
        </p:spPr>
        <p:txBody>
          <a:bodyPr lIns="274320" tIns="91440" rIns="274320" bIns="91440" anchor="t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u="sng" dirty="0" smtClean="0"/>
              <a:t>1 Timothy 2:2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2</a:t>
            </a:r>
            <a:r>
              <a:rPr lang="en-US" sz="3200" dirty="0" smtClean="0"/>
              <a:t> for kings and all who are in authority, so that we may lead a tranquil and </a:t>
            </a:r>
            <a:r>
              <a:rPr lang="en-US" sz="3200" b="1" dirty="0" smtClean="0"/>
              <a:t>quiet</a:t>
            </a:r>
            <a:r>
              <a:rPr lang="en-US" sz="3200" dirty="0" smtClean="0"/>
              <a:t> life in all godliness and dignity.</a:t>
            </a:r>
          </a:p>
          <a:p>
            <a:endParaRPr lang="en-US" sz="3200" b="1" u="sng" dirty="0" smtClean="0"/>
          </a:p>
          <a:p>
            <a:pPr>
              <a:spcAft>
                <a:spcPts val="1200"/>
              </a:spcAft>
            </a:pPr>
            <a:r>
              <a:rPr lang="en-US" sz="3200" b="1" u="sng" dirty="0" smtClean="0"/>
              <a:t>2 Thessalonians 3:12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12</a:t>
            </a:r>
            <a:r>
              <a:rPr lang="en-US" sz="3200" dirty="0" smtClean="0"/>
              <a:t> Now such persons we command and exhort in the Lord Jesus Christ to work in </a:t>
            </a:r>
            <a:r>
              <a:rPr lang="en-US" sz="3200" b="1" dirty="0" smtClean="0"/>
              <a:t>quiet fashion </a:t>
            </a:r>
            <a:r>
              <a:rPr lang="en-US" sz="3200" dirty="0" smtClean="0"/>
              <a:t>and eat their own bread.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III. Issues for Women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905000"/>
            <a:ext cx="8839200" cy="2819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u="sng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2:11-14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Receiving and Giving 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(Spiritual) Instruction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152400"/>
            <a:ext cx="9144000" cy="6629400"/>
          </a:xfrm>
          <a:prstGeom prst="rect">
            <a:avLst/>
          </a:prstGeom>
        </p:spPr>
        <p:txBody>
          <a:bodyPr lIns="274320" tIns="91440" rIns="274320" bIns="91440" anchor="t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u="sng" dirty="0" smtClean="0"/>
              <a:t>1 Timothy 2:13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13</a:t>
            </a:r>
            <a:r>
              <a:rPr lang="en-US" sz="3200" dirty="0" smtClean="0"/>
              <a:t> For it was Adam who was </a:t>
            </a:r>
            <a:r>
              <a:rPr lang="en-US" sz="3200" b="1" dirty="0" smtClean="0"/>
              <a:t>first created</a:t>
            </a:r>
            <a:r>
              <a:rPr lang="en-US" sz="3200" dirty="0" smtClean="0"/>
              <a:t>, </a:t>
            </a:r>
            <a:r>
              <a:rPr lang="en-US" sz="3200" i="1" dirty="0" smtClean="0"/>
              <a:t>and </a:t>
            </a:r>
            <a:r>
              <a:rPr lang="en-US" sz="3200" dirty="0" smtClean="0"/>
              <a:t>then Eve. </a:t>
            </a:r>
          </a:p>
          <a:p>
            <a:endParaRPr lang="en-US" sz="3200" dirty="0" smtClean="0"/>
          </a:p>
          <a:p>
            <a:pPr>
              <a:spcAft>
                <a:spcPts val="1200"/>
              </a:spcAft>
            </a:pPr>
            <a:r>
              <a:rPr lang="en-US" sz="3200" b="1" u="sng" dirty="0" smtClean="0"/>
              <a:t>1 Timothy 2:14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14</a:t>
            </a:r>
            <a:r>
              <a:rPr lang="en-US" sz="3200" dirty="0" smtClean="0"/>
              <a:t> And </a:t>
            </a:r>
            <a:r>
              <a:rPr lang="en-US" sz="3200" i="1" dirty="0" smtClean="0"/>
              <a:t>it was </a:t>
            </a:r>
            <a:r>
              <a:rPr lang="en-US" sz="3200" dirty="0" smtClean="0"/>
              <a:t>not Adam </a:t>
            </a:r>
            <a:r>
              <a:rPr lang="en-US" sz="3200" i="1" dirty="0" smtClean="0"/>
              <a:t>who </a:t>
            </a:r>
            <a:r>
              <a:rPr lang="en-US" sz="3200" dirty="0" smtClean="0"/>
              <a:t>was deceived, but the woman being deceived, fell into transgression.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152400"/>
            <a:ext cx="9144000" cy="6629400"/>
          </a:xfrm>
          <a:prstGeom prst="rect">
            <a:avLst/>
          </a:prstGeom>
        </p:spPr>
        <p:txBody>
          <a:bodyPr lIns="274320" tIns="91440" rIns="274320" bIns="91440" anchor="t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u="sng" dirty="0" smtClean="0"/>
              <a:t>1 Timothy 2:15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15</a:t>
            </a:r>
            <a:r>
              <a:rPr lang="en-US" sz="3200" dirty="0" smtClean="0"/>
              <a:t> But </a:t>
            </a:r>
            <a:r>
              <a:rPr lang="en-US" sz="3200" i="1" dirty="0" smtClean="0"/>
              <a:t>women </a:t>
            </a:r>
            <a:r>
              <a:rPr lang="en-US" sz="3200" dirty="0" smtClean="0"/>
              <a:t>will be preserved (</a:t>
            </a:r>
            <a:r>
              <a:rPr lang="en-US" sz="3200" b="1" dirty="0" smtClean="0"/>
              <a:t>saved</a:t>
            </a:r>
            <a:r>
              <a:rPr lang="en-US" sz="3200" dirty="0" smtClean="0"/>
              <a:t>)</a:t>
            </a:r>
            <a:r>
              <a:rPr lang="en-US" sz="3200" b="1" dirty="0" smtClean="0"/>
              <a:t> </a:t>
            </a:r>
            <a:r>
              <a:rPr lang="en-US" sz="3200" dirty="0" smtClean="0"/>
              <a:t>through the bearing of children if they continue in faith and love and sanctity with self-restraint.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III. Issues for Women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905000"/>
            <a:ext cx="8839200" cy="2819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u="sng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2:15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The God-Designed Role for Women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147732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Gender Roles Are NOT Exclusive to Marriage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2362200"/>
            <a:ext cx="7708392" cy="2057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The New Testament Points to Creation as foundation For General Male</a:t>
            </a:r>
            <a:r>
              <a:rPr kumimoji="0" lang="en-US" sz="4500" i="0" u="none" strike="noStrike" kern="1200" cap="all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 Leadership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II. Setting Up the Context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981200"/>
            <a:ext cx="8610600" cy="2133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An Overview of First Timothy Reveals That Paul Was Primarily Dealing With Specific Problems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228600"/>
            <a:ext cx="9144000" cy="6400800"/>
          </a:xfrm>
          <a:prstGeom prst="rect">
            <a:avLst/>
          </a:prstGeom>
        </p:spPr>
        <p:txBody>
          <a:bodyPr lIns="274320" tIns="91440" rIns="274320" bIns="91440" anchor="t" anchorCtr="0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1" i="0" u="sng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Timothy 1:3-6</a:t>
            </a:r>
          </a:p>
          <a:p>
            <a:pPr marL="0" marR="0" lvl="0" indent="0" algn="l" defTabSz="9144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 I urged you upon my departure for Macedonia, remain on at Ephesus so that you may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 certain men not to teach strange doctrines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nor to pay attention to myths and endless genealogies, which give rise to mere speculation rather than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furthering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administration of God which is by faith. 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But the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 of our instruction is love from a pure heart and a good conscience and a sincere faith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some men, straying from these things, have turned aside to fruitless discussion,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228600"/>
            <a:ext cx="9144000" cy="6400800"/>
          </a:xfrm>
          <a:prstGeom prst="rect">
            <a:avLst/>
          </a:prstGeom>
        </p:spPr>
        <p:txBody>
          <a:bodyPr lIns="274320" tIns="91440" rIns="274320" bIns="91440" anchor="t" anchorCtr="0">
            <a:normAutofit/>
          </a:bodyPr>
          <a:lstStyle/>
          <a:p>
            <a:pPr>
              <a:lnSpc>
                <a:spcPts val="3800"/>
              </a:lnSpc>
              <a:spcAft>
                <a:spcPts val="1200"/>
              </a:spcAft>
            </a:pPr>
            <a:r>
              <a:rPr lang="en-US" sz="3200" b="1" u="sng" dirty="0" smtClean="0"/>
              <a:t>1 Timothy 1:18–20</a:t>
            </a:r>
            <a:r>
              <a:rPr lang="en-US" sz="3200" dirty="0" smtClean="0"/>
              <a:t> </a:t>
            </a:r>
          </a:p>
          <a:p>
            <a:pPr>
              <a:lnSpc>
                <a:spcPts val="3800"/>
              </a:lnSpc>
              <a:spcAft>
                <a:spcPts val="1200"/>
              </a:spcAft>
            </a:pPr>
            <a:r>
              <a:rPr lang="en-US" sz="3200" baseline="30000" dirty="0" smtClean="0"/>
              <a:t>18</a:t>
            </a:r>
            <a:r>
              <a:rPr lang="en-US" sz="3200" dirty="0" smtClean="0"/>
              <a:t> This command I entrust to you, Timothy, </a:t>
            </a:r>
            <a:r>
              <a:rPr lang="en-US" sz="3200" i="1" dirty="0" smtClean="0"/>
              <a:t>my</a:t>
            </a:r>
            <a:r>
              <a:rPr lang="en-US" sz="3200" dirty="0" smtClean="0"/>
              <a:t> son, in accordance with the prophecies previously made concerning you, that by them you </a:t>
            </a:r>
            <a:r>
              <a:rPr lang="en-US" sz="3200" b="1" dirty="0" smtClean="0"/>
              <a:t>fight the good fight</a:t>
            </a:r>
            <a:r>
              <a:rPr lang="en-US" sz="3200" dirty="0" smtClean="0"/>
              <a:t>, </a:t>
            </a:r>
            <a:r>
              <a:rPr lang="en-US" sz="3200" baseline="30000" dirty="0" smtClean="0"/>
              <a:t>19</a:t>
            </a:r>
            <a:r>
              <a:rPr lang="en-US" sz="3200" dirty="0" smtClean="0"/>
              <a:t> </a:t>
            </a:r>
            <a:r>
              <a:rPr lang="en-US" sz="3200" b="1" dirty="0" smtClean="0"/>
              <a:t>keeping faith and a good conscience</a:t>
            </a:r>
            <a:r>
              <a:rPr lang="en-US" sz="3200" dirty="0" smtClean="0"/>
              <a:t>, </a:t>
            </a:r>
            <a:r>
              <a:rPr lang="en-US" sz="3200" b="1" dirty="0" smtClean="0"/>
              <a:t>which some have rejected and suffered shipwreck </a:t>
            </a:r>
            <a:r>
              <a:rPr lang="en-US" sz="3200" dirty="0" smtClean="0"/>
              <a:t>in regard to their faith. </a:t>
            </a:r>
            <a:r>
              <a:rPr lang="en-US" sz="3200" baseline="30000" dirty="0" smtClean="0"/>
              <a:t>20</a:t>
            </a:r>
            <a:r>
              <a:rPr lang="en-US" sz="3200" dirty="0" smtClean="0"/>
              <a:t> Among these are </a:t>
            </a:r>
            <a:r>
              <a:rPr lang="en-US" sz="3200" dirty="0" err="1" smtClean="0"/>
              <a:t>Hymenaeus</a:t>
            </a:r>
            <a:r>
              <a:rPr lang="en-US" sz="3200" dirty="0" smtClean="0"/>
              <a:t> and Alexander, whom I have handed over to Satan, so that they will be taught not to blaspheme.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228600"/>
            <a:ext cx="9144000" cy="6400800"/>
          </a:xfrm>
          <a:prstGeom prst="rect">
            <a:avLst/>
          </a:prstGeom>
        </p:spPr>
        <p:txBody>
          <a:bodyPr lIns="274320" tIns="91440" rIns="274320" bIns="91440" anchor="t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u="sng" dirty="0" smtClean="0"/>
              <a:t>1 Timothy 6:3–5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3</a:t>
            </a:r>
            <a:r>
              <a:rPr lang="en-US" sz="3200" dirty="0" smtClean="0"/>
              <a:t> If anyone advocates a </a:t>
            </a:r>
            <a:r>
              <a:rPr lang="en-US" sz="3200" b="1" dirty="0" smtClean="0"/>
              <a:t>different doctrine </a:t>
            </a:r>
            <a:r>
              <a:rPr lang="en-US" sz="3200" dirty="0" smtClean="0"/>
              <a:t>and </a:t>
            </a:r>
            <a:r>
              <a:rPr lang="en-US" sz="3200" b="1" dirty="0" smtClean="0"/>
              <a:t>does not agree </a:t>
            </a:r>
            <a:r>
              <a:rPr lang="en-US" sz="3200" dirty="0" smtClean="0"/>
              <a:t>with sound words, those of our Lord Jesus Christ, and with the </a:t>
            </a:r>
            <a:r>
              <a:rPr lang="en-US" sz="3200" b="1" dirty="0" smtClean="0"/>
              <a:t>doctrine conforming to godliness</a:t>
            </a:r>
            <a:r>
              <a:rPr lang="en-US" sz="3200" dirty="0" smtClean="0"/>
              <a:t>, 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he is conceited </a:t>
            </a:r>
            <a:r>
              <a:rPr lang="en-US" sz="3200" i="1" dirty="0" smtClean="0"/>
              <a:t>and </a:t>
            </a:r>
            <a:r>
              <a:rPr lang="en-US" sz="3200" dirty="0" smtClean="0"/>
              <a:t>understands nothing; but he has a morbid interest in controversial questions and disputes about words, </a:t>
            </a:r>
            <a:r>
              <a:rPr lang="en-US" sz="3200" b="1" dirty="0" smtClean="0"/>
              <a:t>out of which arise envy, strife, abusive language, evil suspicions, </a:t>
            </a:r>
            <a:r>
              <a:rPr lang="en-US" sz="3200" b="1" baseline="30000" dirty="0" smtClean="0"/>
              <a:t>5</a:t>
            </a:r>
            <a:r>
              <a:rPr lang="en-US" sz="3200" b="1" dirty="0" smtClean="0"/>
              <a:t> and constant friction</a:t>
            </a:r>
            <a:r>
              <a:rPr lang="en-US" sz="3200" dirty="0" smtClean="0"/>
              <a:t> between men of depraved mind and deprived of the truth, who suppose that godliness is a means of gain.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Timothy 2:8-15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03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II. Setting Up the Context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981200"/>
            <a:ext cx="8839200" cy="2133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noProof="0" dirty="0" smtClean="0">
                <a:solidFill>
                  <a:schemeClr val="tx2">
                    <a:satMod val="130000"/>
                  </a:schemeClr>
                </a:solidFill>
                <a:latin typeface="Aegyptus" pitchFamily="18" charset="0"/>
                <a:ea typeface="Aegyptus" pitchFamily="18" charset="0"/>
                <a:cs typeface="+mj-cs"/>
              </a:rPr>
              <a:t>An Overview of First Timothy Reveals That Paul Was Primarily Dealing With Specific Problems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228600"/>
            <a:ext cx="9144000" cy="6400800"/>
          </a:xfrm>
          <a:prstGeom prst="rect">
            <a:avLst/>
          </a:prstGeom>
        </p:spPr>
        <p:txBody>
          <a:bodyPr lIns="274320" tIns="91440" rIns="274320" bIns="91440" anchor="t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u="sng" dirty="0" smtClean="0"/>
              <a:t>1 Timothy 3:14–15</a:t>
            </a:r>
            <a:r>
              <a:rPr lang="en-US" sz="3200" dirty="0" smtClean="0"/>
              <a:t> </a:t>
            </a:r>
          </a:p>
          <a:p>
            <a:r>
              <a:rPr lang="en-US" sz="3200" baseline="30000" dirty="0" smtClean="0"/>
              <a:t>14</a:t>
            </a:r>
            <a:r>
              <a:rPr lang="en-US" sz="3200" dirty="0" smtClean="0"/>
              <a:t> I am writing these things to you, hoping to come to you before long; </a:t>
            </a:r>
            <a:r>
              <a:rPr lang="en-US" sz="3200" baseline="30000" dirty="0" smtClean="0"/>
              <a:t>15</a:t>
            </a:r>
            <a:r>
              <a:rPr lang="en-US" sz="3200" dirty="0" smtClean="0"/>
              <a:t> but in case I am delayed, </a:t>
            </a:r>
            <a:r>
              <a:rPr lang="en-US" sz="3200" i="1" dirty="0" smtClean="0"/>
              <a:t>I write </a:t>
            </a:r>
            <a:r>
              <a:rPr lang="en-US" sz="3200" dirty="0" smtClean="0"/>
              <a:t>so that you will know </a:t>
            </a:r>
            <a:r>
              <a:rPr lang="en-US" sz="3200" b="1" dirty="0" smtClean="0"/>
              <a:t>how one ought to conduct himself in the household of God</a:t>
            </a:r>
            <a:r>
              <a:rPr lang="en-US" sz="3200" dirty="0" smtClean="0"/>
              <a:t>, which is </a:t>
            </a:r>
            <a:r>
              <a:rPr lang="en-US" sz="3200" b="1" dirty="0" smtClean="0"/>
              <a:t>the church </a:t>
            </a:r>
            <a:r>
              <a:rPr lang="en-US" sz="3200" dirty="0" smtClean="0"/>
              <a:t>of the living God, the pillar and support of the truth.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392</TotalTime>
  <Words>1429</Words>
  <Application>Microsoft Office PowerPoint</Application>
  <PresentationFormat>On-screen Show (4:3)</PresentationFormat>
  <Paragraphs>121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Gill Sans MT</vt:lpstr>
      <vt:lpstr>Wingdings 2</vt:lpstr>
      <vt:lpstr>Aegyptus</vt:lpstr>
      <vt:lpstr>Georgia</vt:lpstr>
      <vt:lpstr>Calibri</vt:lpstr>
      <vt:lpstr>Times New Roman</vt:lpstr>
      <vt:lpstr>Verdana</vt:lpstr>
      <vt:lpstr>Solstice</vt:lpstr>
      <vt:lpstr>1 Timothy 2:8-15</vt:lpstr>
      <vt:lpstr>1 Timothy 2:8-15</vt:lpstr>
      <vt:lpstr>1 Timothy 2:8-15</vt:lpstr>
      <vt:lpstr>1 Timothy 2:8-15</vt:lpstr>
      <vt:lpstr>Slide 5</vt:lpstr>
      <vt:lpstr>Slide 6</vt:lpstr>
      <vt:lpstr>Slide 7</vt:lpstr>
      <vt:lpstr>1 Timothy 2:8-15</vt:lpstr>
      <vt:lpstr>Slide 9</vt:lpstr>
      <vt:lpstr>1 Timothy 2:8-15</vt:lpstr>
      <vt:lpstr>1 Timothy 2:8-15</vt:lpstr>
      <vt:lpstr>1 Timothy 2:8-15</vt:lpstr>
      <vt:lpstr>Slide 13</vt:lpstr>
      <vt:lpstr>1 Timothy 2:8-15</vt:lpstr>
      <vt:lpstr>1 Timothy 2:8-15</vt:lpstr>
      <vt:lpstr>1 Timothy 2:8-15</vt:lpstr>
      <vt:lpstr>1 Timothy 2:8-15</vt:lpstr>
      <vt:lpstr>Slide 18</vt:lpstr>
      <vt:lpstr>1 Timothy 2:8-15</vt:lpstr>
      <vt:lpstr>Slide 20</vt:lpstr>
      <vt:lpstr>1 Timothy 2:8-15</vt:lpstr>
      <vt:lpstr>Slide 22</vt:lpstr>
      <vt:lpstr>1 Timothy 2:8-15</vt:lpstr>
      <vt:lpstr>Slide 24</vt:lpstr>
      <vt:lpstr>1 Timothy 2:8-15</vt:lpstr>
      <vt:lpstr>Slide 26</vt:lpstr>
      <vt:lpstr>Slide 27</vt:lpstr>
      <vt:lpstr>1 Timothy 2:8-15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Timothy 2:8-15</dc:title>
  <dc:creator>Heath Robertson</dc:creator>
  <cp:lastModifiedBy>Heath Robertson</cp:lastModifiedBy>
  <cp:revision>38</cp:revision>
  <dcterms:created xsi:type="dcterms:W3CDTF">2012-10-23T20:41:01Z</dcterms:created>
  <dcterms:modified xsi:type="dcterms:W3CDTF">2012-10-24T22:17:09Z</dcterms:modified>
</cp:coreProperties>
</file>