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8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637" autoAdjust="0"/>
  </p:normalViewPr>
  <p:slideViewPr>
    <p:cSldViewPr>
      <p:cViewPr varScale="1">
        <p:scale>
          <a:sx n="48" d="100"/>
          <a:sy n="48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B9F4B1-7F19-4873-BD75-1E3D7BD925FF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0553BC-2E30-44E7-A144-14E1DCF332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B9F4B1-7F19-4873-BD75-1E3D7BD925FF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0553BC-2E30-44E7-A144-14E1DCF332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B9F4B1-7F19-4873-BD75-1E3D7BD925FF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0553BC-2E30-44E7-A144-14E1DCF332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B9F4B1-7F19-4873-BD75-1E3D7BD925FF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0553BC-2E30-44E7-A144-14E1DCF332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B9F4B1-7F19-4873-BD75-1E3D7BD925FF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0553BC-2E30-44E7-A144-14E1DCF332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B9F4B1-7F19-4873-BD75-1E3D7BD925FF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0553BC-2E30-44E7-A144-14E1DCF332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B9F4B1-7F19-4873-BD75-1E3D7BD925FF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0553BC-2E30-44E7-A144-14E1DCF332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B9F4B1-7F19-4873-BD75-1E3D7BD925FF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0553BC-2E30-44E7-A144-14E1DCF332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B9F4B1-7F19-4873-BD75-1E3D7BD925FF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0553BC-2E30-44E7-A144-14E1DCF332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B9F4B1-7F19-4873-BD75-1E3D7BD925FF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0553BC-2E30-44E7-A144-14E1DCF332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B9F4B1-7F19-4873-BD75-1E3D7BD925FF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10553BC-2E30-44E7-A144-14E1DCF332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8B9F4B1-7F19-4873-BD75-1E3D7BD925FF}" type="datetimeFigureOut">
              <a:rPr lang="en-US" smtClean="0"/>
              <a:pPr/>
              <a:t>10/17/2012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10553BC-2E30-44E7-A144-14E1DCF332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773702"/>
          </a:xfrm>
        </p:spPr>
        <p:txBody>
          <a:bodyPr>
            <a:normAutofit/>
          </a:bodyPr>
          <a:lstStyle/>
          <a:p>
            <a:r>
              <a:rPr lang="en-US" sz="5500" dirty="0" smtClean="0"/>
              <a:t>Were Gender Roles Redefined After the Fall?</a:t>
            </a:r>
            <a:endParaRPr lang="en-US" sz="5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2362200"/>
            <a:ext cx="7406640" cy="1752600"/>
          </a:xfrm>
        </p:spPr>
        <p:txBody>
          <a:bodyPr/>
          <a:lstStyle/>
          <a:p>
            <a:r>
              <a:rPr lang="en-US" dirty="0" smtClean="0"/>
              <a:t>Gender Role Series – Lesson 02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Genesis 3:1-3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0325" indent="0">
              <a:buNone/>
            </a:pPr>
            <a:r>
              <a:rPr lang="en-US" baseline="30000" dirty="0" smtClean="0"/>
              <a:t>1</a:t>
            </a:r>
            <a:r>
              <a:rPr lang="en-US" dirty="0" smtClean="0"/>
              <a:t> Now the serpent was more crafty than any beast of the field which the </a:t>
            </a:r>
            <a:r>
              <a:rPr lang="en-US" cap="small" dirty="0" smtClean="0"/>
              <a:t>Lord</a:t>
            </a:r>
            <a:r>
              <a:rPr lang="en-US" dirty="0" smtClean="0"/>
              <a:t> God had made. And he said to the woman, “Indeed, has God said, ‘You shall not eat from any tree of the garden’?” </a:t>
            </a:r>
            <a:r>
              <a:rPr lang="en-US" baseline="30000" dirty="0" smtClean="0"/>
              <a:t>2</a:t>
            </a:r>
            <a:r>
              <a:rPr lang="en-US" dirty="0" smtClean="0"/>
              <a:t> The woman said to the serpent, “From the fruit of the trees of the garden we may eat; </a:t>
            </a:r>
            <a:r>
              <a:rPr lang="en-US" baseline="30000" dirty="0" smtClean="0"/>
              <a:t>3</a:t>
            </a:r>
            <a:r>
              <a:rPr lang="en-US" dirty="0" smtClean="0"/>
              <a:t> but from the fruit of the tree which is in the middle of the garden, God has said, ‘You shall not eat from it or touch it, </a:t>
            </a:r>
            <a:r>
              <a:rPr lang="en-US" u="sng" dirty="0" smtClean="0"/>
              <a:t>or you will die</a:t>
            </a:r>
            <a:r>
              <a:rPr lang="en-US" dirty="0" smtClean="0"/>
              <a:t>.’ </a:t>
            </a:r>
            <a:r>
              <a:rPr lang="en-US" dirty="0" smtClean="0"/>
              <a:t>”</a:t>
            </a:r>
            <a:endParaRPr lang="en-US" dirty="0" smtClean="0"/>
          </a:p>
          <a:p>
            <a:pPr marL="60325" indent="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70839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Woman’s Desire Will Be to Rule but Her Husband Must Rule Over 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524000"/>
            <a:ext cx="7708392" cy="5334000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dirty="0" smtClean="0"/>
              <a:t>Gen. 3:4-6 – Eve desired to free herself by becoming God’s equal.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Gen. 3:1-3 – Eating demanded open rebellion</a:t>
            </a:r>
            <a:r>
              <a:rPr lang="en-US" dirty="0" smtClean="0"/>
              <a:t>.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Gen. 3:16 – God was </a:t>
            </a:r>
            <a:r>
              <a:rPr lang="en-US" b="1" dirty="0" smtClean="0"/>
              <a:t>merely stating</a:t>
            </a:r>
            <a:r>
              <a:rPr lang="en-US" dirty="0" smtClean="0"/>
              <a:t> that marital strife would be the </a:t>
            </a:r>
            <a:r>
              <a:rPr lang="en-US" b="1" dirty="0" smtClean="0"/>
              <a:t>result of sin entering into the relationship </a:t>
            </a:r>
            <a:r>
              <a:rPr lang="en-US" dirty="0" smtClean="0"/>
              <a:t>but man must still rule over his family.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70839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Makes Better Sense of Relationship of Christ &amp; the Church.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524000"/>
            <a:ext cx="7708392" cy="5334000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dirty="0" smtClean="0"/>
              <a:t>Paul taught that Christ’s headship role over the church is modeled after marriage.</a:t>
            </a:r>
          </a:p>
          <a:p>
            <a:pPr lvl="1">
              <a:spcBef>
                <a:spcPts val="1800"/>
              </a:spcBef>
            </a:pPr>
            <a:r>
              <a:rPr lang="en-US" dirty="0" smtClean="0"/>
              <a:t>Is our subordination to Christ the result of our sin?</a:t>
            </a:r>
          </a:p>
          <a:p>
            <a:pPr lvl="1">
              <a:spcBef>
                <a:spcPts val="1800"/>
              </a:spcBef>
            </a:pPr>
            <a:r>
              <a:rPr lang="en-US" dirty="0" smtClean="0"/>
              <a:t>Or, is our subordination to Christ part of God’s original plan?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708392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What about 1 Timothy 2:14?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524000"/>
            <a:ext cx="7708392" cy="5334000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n-US" sz="3000" baseline="30000" dirty="0" smtClean="0"/>
              <a:t>	11</a:t>
            </a:r>
            <a:r>
              <a:rPr lang="en-US" sz="3000" dirty="0" smtClean="0"/>
              <a:t>A </a:t>
            </a:r>
            <a:r>
              <a:rPr lang="en-US" sz="3000" dirty="0" smtClean="0"/>
              <a:t>woman must quietly receive instruction with </a:t>
            </a:r>
            <a:r>
              <a:rPr lang="en-US" sz="3000" b="1" dirty="0" smtClean="0"/>
              <a:t>entire submissiveness</a:t>
            </a:r>
            <a:r>
              <a:rPr lang="en-US" sz="3000" dirty="0" smtClean="0"/>
              <a:t>. </a:t>
            </a:r>
            <a:r>
              <a:rPr lang="en-US" sz="3000" baseline="30000" dirty="0" smtClean="0"/>
              <a:t>12</a:t>
            </a:r>
            <a:r>
              <a:rPr lang="en-US" sz="3000" dirty="0" smtClean="0"/>
              <a:t>But I do not allow a woman to teach or exercise authority over a man, but to remain quiet. </a:t>
            </a:r>
            <a:r>
              <a:rPr lang="en-US" sz="3000" b="1" baseline="30000" dirty="0" smtClean="0"/>
              <a:t>13</a:t>
            </a:r>
            <a:r>
              <a:rPr lang="en-US" sz="3000" b="1" dirty="0" smtClean="0"/>
              <a:t>For it was Adam who was first created</a:t>
            </a:r>
            <a:r>
              <a:rPr lang="en-US" sz="3000" dirty="0" smtClean="0"/>
              <a:t>, </a:t>
            </a:r>
            <a:r>
              <a:rPr lang="en-US" sz="3000" i="1" dirty="0" smtClean="0"/>
              <a:t>and </a:t>
            </a:r>
            <a:r>
              <a:rPr lang="en-US" sz="3000" dirty="0" smtClean="0"/>
              <a:t>then Eve. </a:t>
            </a:r>
            <a:r>
              <a:rPr lang="en-US" sz="3000" baseline="30000" dirty="0" smtClean="0"/>
              <a:t>14</a:t>
            </a:r>
            <a:r>
              <a:rPr lang="en-US" sz="3000" dirty="0" smtClean="0"/>
              <a:t> </a:t>
            </a:r>
            <a:r>
              <a:rPr lang="en-US" sz="3000" dirty="0" smtClean="0"/>
              <a:t>And </a:t>
            </a:r>
            <a:r>
              <a:rPr lang="en-US" sz="3000" i="1" dirty="0" smtClean="0"/>
              <a:t>it was </a:t>
            </a:r>
            <a:r>
              <a:rPr lang="en-US" sz="3000" dirty="0" smtClean="0"/>
              <a:t>not Adam </a:t>
            </a:r>
            <a:r>
              <a:rPr lang="en-US" sz="3000" i="1" dirty="0" smtClean="0"/>
              <a:t>who </a:t>
            </a:r>
            <a:r>
              <a:rPr lang="en-US" sz="3000" dirty="0" smtClean="0"/>
              <a:t>was deceived, but </a:t>
            </a:r>
            <a:r>
              <a:rPr lang="en-US" sz="3000" b="1" dirty="0" smtClean="0"/>
              <a:t>the woman being deceived, fell into </a:t>
            </a:r>
            <a:r>
              <a:rPr lang="en-US" sz="3000" b="1" dirty="0" smtClean="0"/>
              <a:t>transgression</a:t>
            </a:r>
            <a:r>
              <a:rPr lang="en-US" sz="3000" dirty="0" smtClean="0"/>
              <a:t>. (1 </a:t>
            </a:r>
            <a:r>
              <a:rPr lang="en-US" sz="3000" dirty="0" smtClean="0"/>
              <a:t>Timothy </a:t>
            </a:r>
            <a:r>
              <a:rPr lang="en-US" sz="3000" dirty="0" smtClean="0"/>
              <a:t>2:11-14</a:t>
            </a:r>
            <a:r>
              <a:rPr lang="en-US" sz="3000" dirty="0" smtClean="0"/>
              <a:t>)</a:t>
            </a:r>
          </a:p>
          <a:p>
            <a:pPr lvl="1">
              <a:spcBef>
                <a:spcPts val="1800"/>
              </a:spcBef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708392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524000"/>
            <a:ext cx="7708392" cy="5334000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dirty="0" smtClean="0"/>
              <a:t>Man’s headship and woman’s submission rests solidly on creation principles.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Gender roles are not a bad thing nor punishment but God’s “very good” design.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Man’s headship and woman’s submission is still God’s design for marriages today.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As such, we should be eager to embrace God’s will which is always for our benefit!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Creation Principles: Foundation for NT Teaching on Gender 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524000"/>
            <a:ext cx="7555992" cy="51054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dirty="0" smtClean="0"/>
              <a:t>Jesus’ teaching on marriage was based on the creation account (Matt. 19:4, 8).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Creation is the pattern for what should be considered “very good” (Gen.1:31).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Apostles’ teaching on gender roles grounded in the creation account.</a:t>
            </a:r>
          </a:p>
          <a:p>
            <a:pPr marL="53975" indent="0">
              <a:spcBef>
                <a:spcPts val="3000"/>
              </a:spcBef>
              <a:buNone/>
            </a:pPr>
            <a:r>
              <a:rPr lang="en-US" dirty="0" smtClean="0"/>
              <a:t>HOWEVER, </a:t>
            </a:r>
            <a:r>
              <a:rPr lang="en-US" b="1" dirty="0" smtClean="0"/>
              <a:t>WERE GENDER ROLES </a:t>
            </a:r>
            <a:r>
              <a:rPr lang="en-US" b="1" u="sng" dirty="0" smtClean="0"/>
              <a:t>REDEFINED </a:t>
            </a:r>
            <a:r>
              <a:rPr lang="en-US" b="1" dirty="0" smtClean="0"/>
              <a:t>AFTER THE FALL?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708392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Why Is This Question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524000"/>
            <a:ext cx="7555992" cy="51054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dirty="0" smtClean="0"/>
              <a:t>It helps us to answer other questions that arise during the study.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Thus, dealing with it first avoids distraction and confusion.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70839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Creation </a:t>
            </a:r>
            <a:r>
              <a:rPr lang="en-US" dirty="0" smtClean="0"/>
              <a:t>Indicates</a:t>
            </a:r>
            <a:r>
              <a:rPr lang="en-US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Headship-role for 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524000"/>
            <a:ext cx="7708392" cy="53340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dirty="0" smtClean="0"/>
              <a:t>Different genders, different roles (1:27)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Man from dust, woman from man (2:7, 22</a:t>
            </a:r>
            <a:r>
              <a:rPr lang="en-US" dirty="0" smtClean="0"/>
              <a:t>)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Man to work, protect before woman (2:15)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God gave man authority name every living creature including woman (2:19-23; 3:20).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Woman was created as a helper to the man and was brought to him (2:18, 22).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Man was to initiate the marriage (2:24)</a:t>
            </a:r>
            <a:endParaRPr lang="en-US" dirty="0" smtClean="0"/>
          </a:p>
          <a:p>
            <a:pPr>
              <a:spcBef>
                <a:spcPts val="1800"/>
              </a:spcBef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6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3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4" dur="indefinite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70839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Is God declaring a punishment in Gen. 3:16b or stating the situation?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524000"/>
            <a:ext cx="7708392" cy="53340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dirty="0" smtClean="0"/>
              <a:t>Only 3 places where this “desire” is used (Gen. 3:16; 4:7; Song 7:10).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Song of Solomon is completely different context.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Gen. 4:7 is </a:t>
            </a:r>
            <a:r>
              <a:rPr lang="en-US" b="1" u="sng" dirty="0" smtClean="0"/>
              <a:t>EXACT</a:t>
            </a:r>
            <a:r>
              <a:rPr lang="en-US" dirty="0" smtClean="0"/>
              <a:t> parallel.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70839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Is God declaring a punishment in Gen. 3:16b or stating the situation?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1828800"/>
          <a:ext cx="7467600" cy="4648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3868"/>
                <a:gridCol w="6593732"/>
              </a:tblGrid>
              <a:tr h="116205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3:16</a:t>
                      </a:r>
                      <a:endParaRPr lang="en-US" sz="2000" dirty="0"/>
                    </a:p>
                  </a:txBody>
                  <a:tcPr marT="9144" marB="9144" anchor="ctr"/>
                </a:tc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Yet your </a:t>
                      </a:r>
                      <a:r>
                        <a:rPr lang="en-US" sz="3000" b="1" u="sng" dirty="0" smtClean="0"/>
                        <a:t>desire</a:t>
                      </a:r>
                      <a:r>
                        <a:rPr lang="en-US" sz="3000" b="1" dirty="0" smtClean="0"/>
                        <a:t> </a:t>
                      </a:r>
                      <a:r>
                        <a:rPr lang="en-US" sz="3000" dirty="0" smtClean="0"/>
                        <a:t>will be for your husband</a:t>
                      </a:r>
                      <a:endParaRPr lang="en-US" sz="3000" dirty="0"/>
                    </a:p>
                  </a:txBody>
                  <a:tcPr marT="9144" marB="9144" anchor="ctr"/>
                </a:tc>
              </a:tr>
              <a:tr h="116205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4:7</a:t>
                      </a:r>
                      <a:endParaRPr lang="en-US" sz="2000" b="1" dirty="0"/>
                    </a:p>
                  </a:txBody>
                  <a:tcPr marT="9144" marB="914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dirty="0" smtClean="0"/>
                        <a:t>[Sin’s] </a:t>
                      </a:r>
                      <a:r>
                        <a:rPr lang="en-US" sz="3000" b="1" u="sng" dirty="0" smtClean="0"/>
                        <a:t>desire</a:t>
                      </a:r>
                      <a:r>
                        <a:rPr lang="en-US" sz="3000" dirty="0" smtClean="0"/>
                        <a:t> is for you</a:t>
                      </a:r>
                    </a:p>
                  </a:txBody>
                  <a:tcPr marT="9144" marB="9144" anchor="ctr"/>
                </a:tc>
              </a:tr>
              <a:tr h="116205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3:16</a:t>
                      </a:r>
                      <a:endParaRPr lang="en-US" sz="2000" b="1" dirty="0"/>
                    </a:p>
                  </a:txBody>
                  <a:tcPr marT="9144" marB="914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u="sng" dirty="0" smtClean="0"/>
                        <a:t>And</a:t>
                      </a:r>
                      <a:r>
                        <a:rPr lang="en-US" sz="3000" dirty="0" smtClean="0"/>
                        <a:t> he will </a:t>
                      </a:r>
                      <a:r>
                        <a:rPr lang="en-US" sz="3000" b="1" u="sng" dirty="0" smtClean="0"/>
                        <a:t>rule</a:t>
                      </a:r>
                      <a:r>
                        <a:rPr lang="en-US" sz="3000" dirty="0" smtClean="0"/>
                        <a:t> over you</a:t>
                      </a:r>
                    </a:p>
                  </a:txBody>
                  <a:tcPr marT="9144" marB="9144" anchor="ctr"/>
                </a:tc>
              </a:tr>
              <a:tr h="116205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4:7</a:t>
                      </a:r>
                      <a:endParaRPr lang="en-US" sz="2000" b="1" dirty="0"/>
                    </a:p>
                  </a:txBody>
                  <a:tcPr marT="9144" marB="914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1" u="sng" dirty="0" smtClean="0"/>
                        <a:t>but</a:t>
                      </a:r>
                      <a:r>
                        <a:rPr lang="en-US" sz="3000" dirty="0" smtClean="0"/>
                        <a:t> you must </a:t>
                      </a:r>
                      <a:r>
                        <a:rPr lang="en-US" sz="3000" b="1" u="sng" dirty="0" smtClean="0"/>
                        <a:t>master</a:t>
                      </a:r>
                      <a:r>
                        <a:rPr lang="en-US" sz="3000" dirty="0" smtClean="0"/>
                        <a:t> it</a:t>
                      </a:r>
                      <a:endParaRPr lang="en-US" sz="3000" b="1" dirty="0" smtClean="0"/>
                    </a:p>
                  </a:txBody>
                  <a:tcPr marT="9144" marB="9144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70839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Woman’s Desire Will Be to Rule but Her Husband Must Rule Over 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524000"/>
            <a:ext cx="7708392" cy="5334000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dirty="0" smtClean="0"/>
              <a:t>Gen. 3:4-6 – Eve desired to free herself by becoming God’s equal.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Genesis 3:4-6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aseline="30000" dirty="0" smtClean="0"/>
              <a:t>4</a:t>
            </a:r>
            <a:r>
              <a:rPr lang="en-US" dirty="0" smtClean="0"/>
              <a:t> The serpent said to the woman, “You surely will not die! </a:t>
            </a:r>
            <a:r>
              <a:rPr lang="en-US" baseline="30000" dirty="0" smtClean="0"/>
              <a:t>5</a:t>
            </a:r>
            <a:r>
              <a:rPr lang="en-US" dirty="0" smtClean="0"/>
              <a:t> “For God knows that in the day you eat from it </a:t>
            </a:r>
            <a:r>
              <a:rPr lang="en-US" u="sng" dirty="0" smtClean="0"/>
              <a:t>your eyes will be opened</a:t>
            </a:r>
            <a:r>
              <a:rPr lang="en-US" dirty="0" smtClean="0"/>
              <a:t>, and you will be </a:t>
            </a:r>
            <a:r>
              <a:rPr lang="en-US" u="sng" dirty="0" smtClean="0"/>
              <a:t>like God</a:t>
            </a:r>
            <a:r>
              <a:rPr lang="en-US" dirty="0" smtClean="0"/>
              <a:t>, knowing good and evil.” </a:t>
            </a:r>
            <a:r>
              <a:rPr lang="en-US" baseline="30000" dirty="0" smtClean="0"/>
              <a:t>6</a:t>
            </a:r>
            <a:r>
              <a:rPr lang="en-US" dirty="0" smtClean="0"/>
              <a:t> When the woman saw that the tree was good for food, and that it was a delight to the eyes, and that the tree was </a:t>
            </a:r>
            <a:r>
              <a:rPr lang="en-US" u="sng" dirty="0" smtClean="0"/>
              <a:t>desirable to make </a:t>
            </a:r>
            <a:r>
              <a:rPr lang="en-US" i="1" u="sng" dirty="0" smtClean="0"/>
              <a:t>one </a:t>
            </a:r>
            <a:r>
              <a:rPr lang="en-US" u="sng" dirty="0" smtClean="0"/>
              <a:t>wise</a:t>
            </a:r>
            <a:r>
              <a:rPr lang="en-US" dirty="0" smtClean="0"/>
              <a:t>, she took from its fruit and ate; and she gave also to her husband with her, and he ate.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70839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Woman’s Desire Will Be to Rule but Her Husband Must Rule Over 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524000"/>
            <a:ext cx="7708392" cy="5334000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dirty="0" smtClean="0"/>
              <a:t>Gen. 3:4-6 – Eve desired to free herself by becoming God’s equal.</a:t>
            </a:r>
          </a:p>
          <a:p>
            <a:pPr>
              <a:spcBef>
                <a:spcPts val="1800"/>
              </a:spcBef>
            </a:pPr>
            <a:r>
              <a:rPr lang="en-US" dirty="0" smtClean="0"/>
              <a:t>Gen. 3:1-3 – Eating demanded open rebellion.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66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charRg st="66" end="1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127</TotalTime>
  <Words>734</Words>
  <Application>Microsoft Office PowerPoint</Application>
  <PresentationFormat>On-screen Show (4:3)</PresentationFormat>
  <Paragraphs>54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Solstice</vt:lpstr>
      <vt:lpstr>Were Gender Roles Redefined After the Fall?</vt:lpstr>
      <vt:lpstr>Creation Principles: Foundation for NT Teaching on Gender Roles</vt:lpstr>
      <vt:lpstr>Why Is This Question Important?</vt:lpstr>
      <vt:lpstr>Creation Indicates  Headship-role for Man</vt:lpstr>
      <vt:lpstr>Is God declaring a punishment in Gen. 3:16b or stating the situation?</vt:lpstr>
      <vt:lpstr>Is God declaring a punishment in Gen. 3:16b or stating the situation?</vt:lpstr>
      <vt:lpstr>Woman’s Desire Will Be to Rule but Her Husband Must Rule Over Her</vt:lpstr>
      <vt:lpstr>Genesis 3:4-6</vt:lpstr>
      <vt:lpstr>Woman’s Desire Will Be to Rule but Her Husband Must Rule Over Her</vt:lpstr>
      <vt:lpstr>Genesis 3:1-3</vt:lpstr>
      <vt:lpstr>Woman’s Desire Will Be to Rule but Her Husband Must Rule Over Her</vt:lpstr>
      <vt:lpstr>Makes Better Sense of Relationship of Christ &amp; the Church.</vt:lpstr>
      <vt:lpstr>What about 1 Timothy 2:14?</vt:lpstr>
      <vt:lpstr>Conclusions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Were Gender Roles Redefined After the Fall?</dc:title>
  <dc:creator>Heath Robertson</dc:creator>
  <cp:lastModifiedBy>Heath Robertson</cp:lastModifiedBy>
  <cp:revision>15</cp:revision>
  <dcterms:created xsi:type="dcterms:W3CDTF">2012-10-16T22:00:34Z</dcterms:created>
  <dcterms:modified xsi:type="dcterms:W3CDTF">2012-10-17T21:32:44Z</dcterms:modified>
</cp:coreProperties>
</file>