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sldIdLst>
    <p:sldId id="377" r:id="rId2"/>
    <p:sldId id="350" r:id="rId3"/>
    <p:sldId id="316" r:id="rId4"/>
    <p:sldId id="387" r:id="rId5"/>
    <p:sldId id="409" r:id="rId6"/>
    <p:sldId id="380" r:id="rId7"/>
    <p:sldId id="407" r:id="rId8"/>
    <p:sldId id="406" r:id="rId9"/>
    <p:sldId id="381" r:id="rId10"/>
    <p:sldId id="379" r:id="rId11"/>
    <p:sldId id="382" r:id="rId12"/>
    <p:sldId id="383" r:id="rId13"/>
    <p:sldId id="384" r:id="rId14"/>
    <p:sldId id="385" r:id="rId15"/>
    <p:sldId id="388" r:id="rId16"/>
    <p:sldId id="314" r:id="rId17"/>
    <p:sldId id="389" r:id="rId18"/>
    <p:sldId id="390" r:id="rId19"/>
    <p:sldId id="362" r:id="rId20"/>
    <p:sldId id="401" r:id="rId21"/>
    <p:sldId id="392" r:id="rId22"/>
    <p:sldId id="393" r:id="rId23"/>
    <p:sldId id="352" r:id="rId24"/>
    <p:sldId id="353" r:id="rId25"/>
    <p:sldId id="354" r:id="rId26"/>
    <p:sldId id="395" r:id="rId27"/>
    <p:sldId id="359" r:id="rId28"/>
    <p:sldId id="360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7A37"/>
    <a:srgbClr val="00863D"/>
    <a:srgbClr val="009644"/>
    <a:srgbClr val="00CC00"/>
    <a:srgbClr val="009900"/>
    <a:srgbClr val="33CC33"/>
    <a:srgbClr val="FFFF00"/>
    <a:srgbClr val="0000CC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29" autoAdjust="0"/>
    <p:restoredTop sz="94660"/>
  </p:normalViewPr>
  <p:slideViewPr>
    <p:cSldViewPr>
      <p:cViewPr varScale="1">
        <p:scale>
          <a:sx n="64" d="100"/>
          <a:sy n="64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1" d="100"/>
        <a:sy n="91" d="100"/>
      </p:scale>
      <p:origin x="0" y="15924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5235A81D-6C91-4932-8FD3-4D6F42E85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928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085DA0-A157-4DD4-A60F-DFF560475A84}" type="slidenum">
              <a:rPr lang="en-US" smtClean="0">
                <a:latin typeface="Times New Roman" pitchFamily="18" charset="0"/>
              </a:rPr>
              <a:pPr/>
              <a:t>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085DA0-A157-4DD4-A60F-DFF560475A84}" type="slidenum">
              <a:rPr lang="en-US" smtClean="0">
                <a:latin typeface="Times New Roman" pitchFamily="18" charset="0"/>
              </a:rPr>
              <a:pPr/>
              <a:t>21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085DA0-A157-4DD4-A60F-DFF560475A84}" type="slidenum">
              <a:rPr lang="en-US" smtClean="0">
                <a:latin typeface="Times New Roman" pitchFamily="18" charset="0"/>
              </a:rPr>
              <a:pPr/>
              <a:t>22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A28DA-314F-4843-8EF2-435CD9BEDCF1}" type="slidenum">
              <a:rPr lang="en-US" smtClean="0">
                <a:latin typeface="Times New Roman" pitchFamily="18" charset="0"/>
              </a:rPr>
              <a:pPr/>
              <a:t>23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FACF5D-1DFB-4FD8-831E-BE568E09E646}" type="slidenum">
              <a:rPr lang="en-US" smtClean="0">
                <a:latin typeface="Times New Roman" pitchFamily="18" charset="0"/>
              </a:rPr>
              <a:pPr/>
              <a:t>26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085DA0-A157-4DD4-A60F-DFF560475A84}" type="slidenum">
              <a:rPr lang="en-US" smtClean="0">
                <a:latin typeface="Times New Roman" pitchFamily="18" charset="0"/>
              </a:rPr>
              <a:pPr/>
              <a:t>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085DA0-A157-4DD4-A60F-DFF560475A84}" type="slidenum">
              <a:rPr lang="en-US" smtClean="0">
                <a:latin typeface="Times New Roman" pitchFamily="18" charset="0"/>
              </a:rPr>
              <a:pPr/>
              <a:t>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085DA0-A157-4DD4-A60F-DFF560475A84}" type="slidenum">
              <a:rPr lang="en-US" smtClean="0">
                <a:latin typeface="Times New Roman" pitchFamily="18" charset="0"/>
              </a:rPr>
              <a:pPr/>
              <a:t>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085DA0-A157-4DD4-A60F-DFF560475A84}" type="slidenum">
              <a:rPr lang="en-US" smtClean="0">
                <a:latin typeface="Times New Roman" pitchFamily="18" charset="0"/>
              </a:rPr>
              <a:pPr/>
              <a:t>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BEA57-EA8F-4936-A17A-5228AAB0B459}" type="slidenum">
              <a:rPr lang="en-US" smtClean="0">
                <a:latin typeface="Times New Roman" pitchFamily="18" charset="0"/>
              </a:rPr>
              <a:pPr/>
              <a:t>10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BEA57-EA8F-4936-A17A-5228AAB0B459}" type="slidenum">
              <a:rPr lang="en-US" smtClean="0">
                <a:latin typeface="Times New Roman" pitchFamily="18" charset="0"/>
              </a:rPr>
              <a:pPr/>
              <a:t>15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BEA57-EA8F-4936-A17A-5228AAB0B459}" type="slidenum">
              <a:rPr lang="en-US" smtClean="0">
                <a:latin typeface="Times New Roman" pitchFamily="18" charset="0"/>
              </a:rPr>
              <a:pPr/>
              <a:t>18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BEA57-EA8F-4936-A17A-5228AAB0B459}" type="slidenum">
              <a:rPr lang="en-US" smtClean="0">
                <a:latin typeface="Times New Roman" pitchFamily="18" charset="0"/>
              </a:rPr>
              <a:pPr/>
              <a:t>20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3C09C-A2A0-4B3A-B7A7-76982D64C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0E3B9-DA1A-4D30-9C54-6566EF774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86F7A-9834-44D3-8FD5-DAC584016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13AF3-1AFC-4B5F-B8C0-1AC14AE49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C4D49-90AE-48F2-932D-5EB03D30A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3C5A4-A148-41BA-A784-539C0C682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35491-AAA7-43EB-BF6C-7B21A252F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5B82E-6EA5-423E-8AA8-3D0F28A9E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CEDEF-3FB7-4EA8-9CDA-E963CC83E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28532-05FB-4182-9D43-3D650AA80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5C5FE-80E1-4092-AFD4-6C35FF8D4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861D88A9-0875-4FFD-B0A8-EBB17834A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Home Improvement</a:t>
            </a:r>
            <a:br>
              <a:rPr lang="en-US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2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(through application of biblical principles)</a:t>
            </a:r>
            <a:br>
              <a:rPr lang="en-US" sz="2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itchFamily="34" charset="0"/>
              </a:rPr>
            </a:br>
            <a:endParaRPr lang="en-US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876800"/>
          </a:xfrm>
          <a:solidFill>
            <a:schemeClr val="tx1"/>
          </a:solidFill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Foundation / priorities / principles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Being better husbands &amp; wives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Early child training &amp; Parenting Pitfalls  (a.)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Child training  &amp; Parenting Pitfalls          (b.)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Child training &amp; Parenting Pitfalls           (c.)</a:t>
            </a:r>
          </a:p>
          <a:p>
            <a:r>
              <a:rPr lang="en-US" sz="31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Young people: planning ahead &amp; aiming high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>How easy it is to overvalue that which is worth less,</a:t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>&amp;</a:t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> undervalue that which</a:t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> is worth more</a:t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endParaRPr lang="en-US" b="1" dirty="0" smtClean="0">
              <a:latin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143000" y="4724400"/>
            <a:ext cx="3276600" cy="1828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Luke</a:t>
            </a:r>
            <a:r>
              <a:rPr kumimoji="0" lang="en-US" sz="36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12.13-21</a:t>
            </a: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4724400" y="4724400"/>
            <a:ext cx="3276600" cy="1828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Matt.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16-26</a:t>
            </a: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endParaRPr lang="en-US" smtClean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2590800" y="1828800"/>
            <a:ext cx="3886200" cy="2971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rPr>
              <a:t>Proverbs</a:t>
            </a:r>
          </a:p>
          <a:p>
            <a:pPr algn="ctr">
              <a:buFontTx/>
              <a:buNone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rPr>
              <a:t>15:16-17</a:t>
            </a:r>
          </a:p>
          <a:p>
            <a:pPr algn="ctr">
              <a:buFontTx/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rPr>
              <a:t>&amp;</a:t>
            </a:r>
            <a:endParaRPr lang="en-U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ahoma" pitchFamily="34" charset="0"/>
            </a:endParaRPr>
          </a:p>
          <a:p>
            <a:pPr algn="ctr">
              <a:buFontTx/>
              <a:buNone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rPr>
              <a:t>17:1</a:t>
            </a:r>
          </a:p>
          <a:p>
            <a:pPr algn="ctr">
              <a:buFontTx/>
              <a:buNone/>
            </a:pPr>
            <a:endParaRPr lang="en-U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5846" name="Picture 6" descr="http://www.fortjacksonrelo.com/system/photos/listings/NEW%20HOUSES%20FOR%20WEB%20SITE%200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81000"/>
            <a:ext cx="3632200" cy="2724150"/>
          </a:xfrm>
          <a:prstGeom prst="rect">
            <a:avLst/>
          </a:prstGeom>
          <a:noFill/>
        </p:spPr>
      </p:pic>
      <p:pic>
        <p:nvPicPr>
          <p:cNvPr id="35848" name="Picture 8" descr="http://www.bbc.co.uk/devon/content/images/2006/09/19/agatha_oldway_mansion_465x3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333791"/>
            <a:ext cx="4495799" cy="3374267"/>
          </a:xfrm>
          <a:prstGeom prst="rect">
            <a:avLst/>
          </a:prstGeom>
          <a:noFill/>
        </p:spPr>
      </p:pic>
      <p:pic>
        <p:nvPicPr>
          <p:cNvPr id="35862" name="Picture 22" descr="http://images.travelpod.com/users/marie_mc/1.1200924420.mud-hu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291" y="381000"/>
            <a:ext cx="3582509" cy="26836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Arial Black" pitchFamily="34" charset="0"/>
              </a:rPr>
              <a:t>2 </a:t>
            </a:r>
            <a:r>
              <a:rPr lang="en-US" sz="5400" dirty="0" err="1" smtClean="0">
                <a:solidFill>
                  <a:schemeClr val="bg1"/>
                </a:solidFill>
                <a:latin typeface="Arial Black" pitchFamily="34" charset="0"/>
              </a:rPr>
              <a:t>Ptr</a:t>
            </a:r>
            <a:r>
              <a:rPr lang="en-US" sz="5400" dirty="0" smtClean="0">
                <a:solidFill>
                  <a:schemeClr val="bg1"/>
                </a:solidFill>
                <a:latin typeface="Arial Black" pitchFamily="34" charset="0"/>
              </a:rPr>
              <a:t>. 3</a:t>
            </a:r>
            <a:br>
              <a:rPr lang="en-US" sz="54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6600" dirty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sz="6600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“seeing that all these things</a:t>
            </a:r>
            <a:br>
              <a:rPr lang="en-US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shall be dissolved…”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Arial Black" pitchFamily="34" charset="0"/>
              </a:rPr>
              <a:t>1Tim.</a:t>
            </a:r>
            <a:br>
              <a:rPr lang="en-US" sz="54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5400" dirty="0" smtClean="0">
                <a:solidFill>
                  <a:schemeClr val="bg1"/>
                </a:solidFill>
                <a:latin typeface="Arial Black" pitchFamily="34" charset="0"/>
              </a:rPr>
              <a:t>6:6-10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>the relative importance of temporary threats &amp; eternal threats</a:t>
            </a:r>
            <a:endParaRPr lang="en-US" b="1" dirty="0" smtClean="0">
              <a:latin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2895600" y="4724400"/>
            <a:ext cx="3276600" cy="1828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cf. Mt.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10:28</a:t>
            </a: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endParaRPr 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1447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would I do …?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4475163" cy="35052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09800"/>
            <a:ext cx="3808413" cy="35052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itchFamily="34" charset="0"/>
              </a:rPr>
            </a:br>
            <a:endParaRPr lang="en-US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724400"/>
          </a:xfrm>
          <a:solidFill>
            <a:schemeClr val="tx1"/>
          </a:solidFill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If I found our well was toxic?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If I found the city water lines were poisoned?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If I found a gas line was leaking?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If I found your children eating out of the neighbors’ trash?</a:t>
            </a:r>
            <a:endParaRPr lang="en-US" sz="31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304800"/>
            <a:ext cx="8382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What would I do …?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</a:rPr>
              <a:t>on a spiritual &amp; moral level…</a:t>
            </a:r>
            <a:br>
              <a:rPr lang="en-US" sz="32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</a:rPr>
              <a:t>…am I letting toxic filth infiltrate my home?</a:t>
            </a:r>
            <a:endParaRPr lang="en-US" sz="3200" b="1" dirty="0" smtClean="0">
              <a:latin typeface="Arial" pitchFamily="34" charset="0"/>
            </a:endParaRPr>
          </a:p>
        </p:txBody>
      </p:sp>
      <p:sp>
        <p:nvSpPr>
          <p:cNvPr id="3" name="Up Arrow 2"/>
          <p:cNvSpPr/>
          <p:nvPr/>
        </p:nvSpPr>
        <p:spPr bwMode="auto">
          <a:xfrm>
            <a:off x="1828800" y="1676400"/>
            <a:ext cx="5486400" cy="3581400"/>
          </a:xfrm>
          <a:prstGeom prst="upArrow">
            <a:avLst>
              <a:gd name="adj1" fmla="val 88534"/>
              <a:gd name="adj2" fmla="val 50000"/>
            </a:avLst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" name="Circular Arrow 4"/>
          <p:cNvSpPr/>
          <p:nvPr/>
        </p:nvSpPr>
        <p:spPr bwMode="auto">
          <a:xfrm rot="20496150">
            <a:off x="376822" y="3391981"/>
            <a:ext cx="3131509" cy="2895036"/>
          </a:xfrm>
          <a:prstGeom prst="circularArrow">
            <a:avLst>
              <a:gd name="adj1" fmla="val 11567"/>
              <a:gd name="adj2" fmla="val 973033"/>
              <a:gd name="adj3" fmla="val 20190779"/>
              <a:gd name="adj4" fmla="val 14321671"/>
              <a:gd name="adj5" fmla="val 14411"/>
            </a:avLst>
          </a:prstGeom>
          <a:solidFill>
            <a:srgbClr val="33CC33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Circular Arrow 5"/>
          <p:cNvSpPr/>
          <p:nvPr/>
        </p:nvSpPr>
        <p:spPr bwMode="auto">
          <a:xfrm rot="705827">
            <a:off x="1481429" y="1355618"/>
            <a:ext cx="3131509" cy="2895036"/>
          </a:xfrm>
          <a:prstGeom prst="circularArrow">
            <a:avLst>
              <a:gd name="adj1" fmla="val 11567"/>
              <a:gd name="adj2" fmla="val 973033"/>
              <a:gd name="adj3" fmla="val 20190779"/>
              <a:gd name="adj4" fmla="val 14321671"/>
              <a:gd name="adj5" fmla="val 14411"/>
            </a:avLst>
          </a:prstGeom>
          <a:solidFill>
            <a:srgbClr val="33CC33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Circular Arrow 7"/>
          <p:cNvSpPr/>
          <p:nvPr/>
        </p:nvSpPr>
        <p:spPr bwMode="auto">
          <a:xfrm rot="1678028" flipH="1">
            <a:off x="5383876" y="3310344"/>
            <a:ext cx="3206004" cy="3161531"/>
          </a:xfrm>
          <a:prstGeom prst="circularArrow">
            <a:avLst>
              <a:gd name="adj1" fmla="val 11567"/>
              <a:gd name="adj2" fmla="val 973033"/>
              <a:gd name="adj3" fmla="val 20190779"/>
              <a:gd name="adj4" fmla="val 14946171"/>
              <a:gd name="adj5" fmla="val 14411"/>
            </a:avLst>
          </a:prstGeom>
          <a:solidFill>
            <a:srgbClr val="33CC33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smtClean="0">
                <a:solidFill>
                  <a:schemeClr val="bg1"/>
                </a:solidFill>
                <a:latin typeface="Arial Black" pitchFamily="34" charset="0"/>
              </a:rPr>
              <a:t>The Homes We Need</a:t>
            </a:r>
            <a:br>
              <a:rPr lang="en-US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smtClean="0">
                <a:solidFill>
                  <a:schemeClr val="bg1"/>
                </a:solidFill>
                <a:latin typeface="Arial Black" pitchFamily="34" charset="0"/>
              </a:rPr>
            </a:br>
            <a:endParaRPr lang="en-US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257800"/>
          </a:xfrm>
          <a:solidFill>
            <a:schemeClr val="tx1"/>
          </a:solidFill>
        </p:spPr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  <a:latin typeface="Arial Narrow" pitchFamily="34" charset="0"/>
                <a:cs typeface="Tahoma" pitchFamily="34" charset="0"/>
              </a:rPr>
              <a:t>Built with the Lord	</a:t>
            </a:r>
            <a:br>
              <a:rPr lang="en-US" sz="4400" dirty="0" smtClean="0">
                <a:solidFill>
                  <a:schemeClr val="bg1"/>
                </a:solidFill>
                <a:latin typeface="Arial Narrow" pitchFamily="34" charset="0"/>
                <a:cs typeface="Tahoma" pitchFamily="34" charset="0"/>
              </a:rPr>
            </a:br>
            <a:r>
              <a:rPr lang="en-US" sz="4400" dirty="0" smtClean="0">
                <a:solidFill>
                  <a:schemeClr val="bg1"/>
                </a:solidFill>
                <a:latin typeface="Arial Narrow" pitchFamily="34" charset="0"/>
                <a:cs typeface="Tahoma" pitchFamily="34" charset="0"/>
              </a:rPr>
              <a:t>	</a:t>
            </a:r>
            <a:r>
              <a:rPr lang="en-US" sz="4400" b="1" dirty="0" smtClean="0">
                <a:solidFill>
                  <a:srgbClr val="FFFF00"/>
                </a:solidFill>
                <a:latin typeface="Arial Narrow" pitchFamily="34" charset="0"/>
                <a:cs typeface="Tahoma" pitchFamily="34" charset="0"/>
              </a:rPr>
              <a:t>Ps. 127:1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Arial Narrow" pitchFamily="34" charset="0"/>
                <a:cs typeface="Tahoma" pitchFamily="34" charset="0"/>
              </a:rPr>
              <a:t>Built on the word	</a:t>
            </a:r>
            <a:br>
              <a:rPr lang="en-US" sz="4400" dirty="0" smtClean="0">
                <a:solidFill>
                  <a:schemeClr val="bg1"/>
                </a:solidFill>
                <a:latin typeface="Arial Narrow" pitchFamily="34" charset="0"/>
                <a:cs typeface="Tahoma" pitchFamily="34" charset="0"/>
              </a:rPr>
            </a:br>
            <a:r>
              <a:rPr lang="en-US" sz="4400" dirty="0" smtClean="0">
                <a:solidFill>
                  <a:schemeClr val="bg1"/>
                </a:solidFill>
                <a:latin typeface="Arial Narrow" pitchFamily="34" charset="0"/>
                <a:cs typeface="Tahoma" pitchFamily="34" charset="0"/>
              </a:rPr>
              <a:t>	</a:t>
            </a:r>
            <a:r>
              <a:rPr lang="en-US" sz="4400" b="1" dirty="0" smtClean="0">
                <a:solidFill>
                  <a:srgbClr val="FFFF00"/>
                </a:solidFill>
                <a:latin typeface="Arial Narrow" pitchFamily="34" charset="0"/>
                <a:cs typeface="Tahoma" pitchFamily="34" charset="0"/>
              </a:rPr>
              <a:t>Mt. 7:24-27  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Arial Narrow" pitchFamily="34" charset="0"/>
                <a:cs typeface="Tahoma" pitchFamily="34" charset="0"/>
              </a:rPr>
              <a:t>Built in sanctification	</a:t>
            </a:r>
            <a:br>
              <a:rPr lang="en-US" sz="4400" dirty="0" smtClean="0">
                <a:solidFill>
                  <a:schemeClr val="bg1"/>
                </a:solidFill>
                <a:latin typeface="Arial Narrow" pitchFamily="34" charset="0"/>
                <a:cs typeface="Tahoma" pitchFamily="34" charset="0"/>
              </a:rPr>
            </a:br>
            <a:r>
              <a:rPr lang="en-US" sz="4400" dirty="0" smtClean="0">
                <a:solidFill>
                  <a:schemeClr val="bg1"/>
                </a:solidFill>
                <a:latin typeface="Arial Narrow" pitchFamily="34" charset="0"/>
                <a:cs typeface="Tahoma" pitchFamily="34" charset="0"/>
              </a:rPr>
              <a:t>	</a:t>
            </a:r>
            <a:r>
              <a:rPr lang="en-US" sz="4400" b="1" dirty="0" smtClean="0">
                <a:solidFill>
                  <a:srgbClr val="FFFF00"/>
                </a:solidFill>
                <a:latin typeface="Arial Narrow" pitchFamily="34" charset="0"/>
                <a:cs typeface="Tahoma" pitchFamily="34" charset="0"/>
              </a:rPr>
              <a:t>Josh. 24:15; Deut. 6:4-9; 		James 4:4</a:t>
            </a:r>
            <a:endParaRPr lang="en-US" sz="4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/>
          <a:lstStyle/>
          <a:p>
            <a:r>
              <a:rPr lang="en-US" sz="4800" b="1" smtClean="0">
                <a:solidFill>
                  <a:schemeClr val="bg1"/>
                </a:solidFill>
                <a:latin typeface="Arial" pitchFamily="34" charset="0"/>
              </a:rPr>
              <a:t>What kind of homes</a:t>
            </a:r>
            <a:br>
              <a:rPr lang="en-US" sz="4800" b="1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smtClean="0">
                <a:solidFill>
                  <a:schemeClr val="bg1"/>
                </a:solidFill>
                <a:latin typeface="Arial" pitchFamily="34" charset="0"/>
              </a:rPr>
              <a:t>do our children need?</a:t>
            </a:r>
            <a:endParaRPr lang="en-US" b="1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</a:rPr>
              <a:t>Godliness does not come from</a:t>
            </a:r>
            <a:br>
              <a:rPr lang="en-US" sz="32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</a:rPr>
              <a:t>taking our cues from the world</a:t>
            </a:r>
            <a:br>
              <a:rPr lang="en-US" sz="32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3200" b="1" u="sng" dirty="0" smtClean="0">
                <a:solidFill>
                  <a:schemeClr val="bg1"/>
                </a:solidFill>
                <a:latin typeface="Arial" pitchFamily="34" charset="0"/>
              </a:rPr>
              <a:t>Rm.12.1-2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Arial" pitchFamily="34" charset="0"/>
              </a:rPr>
            </a:br>
            <a:endParaRPr lang="en-US" sz="3200" b="1" dirty="0" smtClean="0">
              <a:latin typeface="Arial" pitchFamily="34" charset="0"/>
            </a:endParaRPr>
          </a:p>
        </p:txBody>
      </p:sp>
      <p:sp>
        <p:nvSpPr>
          <p:cNvPr id="7" name="Up Arrow 6"/>
          <p:cNvSpPr/>
          <p:nvPr/>
        </p:nvSpPr>
        <p:spPr bwMode="auto">
          <a:xfrm>
            <a:off x="152400" y="2819400"/>
            <a:ext cx="2819400" cy="2209800"/>
          </a:xfrm>
          <a:prstGeom prst="upArrow">
            <a:avLst>
              <a:gd name="adj1" fmla="val 88534"/>
              <a:gd name="adj2" fmla="val 50000"/>
            </a:avLst>
          </a:prstGeom>
          <a:solidFill>
            <a:schemeClr val="tx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Up Arrow 8"/>
          <p:cNvSpPr/>
          <p:nvPr/>
        </p:nvSpPr>
        <p:spPr bwMode="auto">
          <a:xfrm>
            <a:off x="6172200" y="2819400"/>
            <a:ext cx="2819400" cy="2209800"/>
          </a:xfrm>
          <a:prstGeom prst="upArrow">
            <a:avLst>
              <a:gd name="adj1" fmla="val 88534"/>
              <a:gd name="adj2" fmla="val 50000"/>
            </a:avLst>
          </a:prstGeom>
          <a:solidFill>
            <a:schemeClr val="tx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752600" y="1676400"/>
            <a:ext cx="5638800" cy="5105400"/>
          </a:xfrm>
          <a:prstGeom prst="ellipse">
            <a:avLst/>
          </a:prstGeom>
          <a:solidFill>
            <a:schemeClr val="bg1">
              <a:alpha val="6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6350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3" name="Up Arrow 2"/>
          <p:cNvSpPr/>
          <p:nvPr/>
        </p:nvSpPr>
        <p:spPr bwMode="auto">
          <a:xfrm>
            <a:off x="3200400" y="2819400"/>
            <a:ext cx="2819400" cy="2209800"/>
          </a:xfrm>
          <a:prstGeom prst="upArrow">
            <a:avLst>
              <a:gd name="adj1" fmla="val 88534"/>
              <a:gd name="adj2" fmla="val 50000"/>
            </a:avLst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 Black" pitchFamily="34" charset="0"/>
              </a:rPr>
              <a:t>PRINCIPLES</a:t>
            </a:r>
            <a:r>
              <a:rPr lang="en-US" sz="60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sz="60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60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sz="60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60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sz="60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60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sz="60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80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sz="8000" b="1" dirty="0" smtClean="0">
                <a:solidFill>
                  <a:schemeClr val="bg1"/>
                </a:solidFill>
                <a:latin typeface="Arial Black" pitchFamily="34" charset="0"/>
              </a:rPr>
            </a:br>
            <a:endParaRPr lang="en-US" sz="8000" b="1" dirty="0" smtClean="0">
              <a:latin typeface="Arial Black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362200" y="3200400"/>
            <a:ext cx="4495800" cy="2057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LOVE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Matt.22.37-40; Eph.5.25;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Titus 2.4;  Pr.13.34; Pr. 5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Up Arrow 7"/>
          <p:cNvSpPr/>
          <p:nvPr/>
        </p:nvSpPr>
        <p:spPr bwMode="auto">
          <a:xfrm>
            <a:off x="1600200" y="1524000"/>
            <a:ext cx="6096000" cy="3886200"/>
          </a:xfrm>
          <a:prstGeom prst="upArrow">
            <a:avLst>
              <a:gd name="adj1" fmla="val 88534"/>
              <a:gd name="adj2" fmla="val 50000"/>
            </a:avLst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 Black" pitchFamily="34" charset="0"/>
              </a:rPr>
              <a:t>PRINCIPLES</a:t>
            </a:r>
            <a:r>
              <a:rPr lang="en-US" sz="60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sz="60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60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sz="60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60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sz="60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60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sz="60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80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sz="8000" b="1" dirty="0" smtClean="0">
                <a:solidFill>
                  <a:schemeClr val="bg1"/>
                </a:solidFill>
                <a:latin typeface="Arial Black" pitchFamily="34" charset="0"/>
              </a:rPr>
            </a:br>
            <a:endParaRPr lang="en-US" sz="8000" b="1" dirty="0" smtClean="0">
              <a:latin typeface="Arial Black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362200" y="3200400"/>
            <a:ext cx="4495800" cy="2057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ROLES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Josh. 24.15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Eph.5.25; 1Ptr. 3; Eph.6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Up Arrow 7"/>
          <p:cNvSpPr/>
          <p:nvPr/>
        </p:nvSpPr>
        <p:spPr bwMode="auto">
          <a:xfrm>
            <a:off x="1600200" y="1524000"/>
            <a:ext cx="6096000" cy="3886200"/>
          </a:xfrm>
          <a:prstGeom prst="upArrow">
            <a:avLst>
              <a:gd name="adj1" fmla="val 88534"/>
              <a:gd name="adj2" fmla="val 50000"/>
            </a:avLst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/>
          <a:lstStyle/>
          <a:p>
            <a:pPr algn="l"/>
            <a:r>
              <a:rPr lang="en-US" sz="2800" b="1" u="sng" smtClean="0">
                <a:solidFill>
                  <a:schemeClr val="bg1"/>
                </a:solidFill>
                <a:latin typeface="Arial Narrow" pitchFamily="34" charset="0"/>
                <a:cs typeface="Tahoma" pitchFamily="34" charset="0"/>
              </a:rPr>
              <a:t>The structure of the family:</a:t>
            </a:r>
            <a:r>
              <a:rPr lang="en-US" sz="2800" smtClean="0">
                <a:solidFill>
                  <a:schemeClr val="bg1"/>
                </a:solidFill>
                <a:latin typeface="Arial Narrow" pitchFamily="34" charset="0"/>
                <a:cs typeface="Tahoma" pitchFamily="34" charset="0"/>
              </a:rPr>
              <a:t/>
            </a:r>
            <a:br>
              <a:rPr lang="en-US" sz="2800" smtClean="0">
                <a:solidFill>
                  <a:schemeClr val="bg1"/>
                </a:solidFill>
                <a:latin typeface="Arial Narrow" pitchFamily="34" charset="0"/>
                <a:cs typeface="Tahoma" pitchFamily="34" charset="0"/>
              </a:rPr>
            </a:br>
            <a:r>
              <a:rPr lang="sv-SE" sz="2800" smtClean="0">
                <a:solidFill>
                  <a:schemeClr val="bg1"/>
                </a:solidFill>
                <a:latin typeface="Arial Narrow" pitchFamily="34" charset="0"/>
                <a:cs typeface="Tahoma" pitchFamily="34" charset="0"/>
              </a:rPr>
              <a:t>	a.)   God    </a:t>
            </a:r>
            <a:r>
              <a:rPr lang="sv-SE" sz="2800" b="1" smtClean="0">
                <a:solidFill>
                  <a:srgbClr val="FFFF00"/>
                </a:solidFill>
                <a:latin typeface="Arial Narrow" pitchFamily="34" charset="0"/>
                <a:cs typeface="Tahoma" pitchFamily="34" charset="0"/>
              </a:rPr>
              <a:t>Gen.1&amp;2; Dt. 6.4-9; Josh.24.15; Matt.7.24-27 </a:t>
            </a:r>
            <a:r>
              <a:rPr lang="sv-SE" sz="2800" b="1" smtClean="0">
                <a:solidFill>
                  <a:schemeClr val="bg1"/>
                </a:solidFill>
                <a:latin typeface="Arial Narrow" pitchFamily="34" charset="0"/>
                <a:cs typeface="Tahoma" pitchFamily="34" charset="0"/>
              </a:rPr>
              <a:t/>
            </a:r>
            <a:br>
              <a:rPr lang="sv-SE" sz="2800" b="1" smtClean="0">
                <a:solidFill>
                  <a:schemeClr val="bg1"/>
                </a:solidFill>
                <a:latin typeface="Arial Narrow" pitchFamily="34" charset="0"/>
                <a:cs typeface="Tahoma" pitchFamily="34" charset="0"/>
              </a:rPr>
            </a:br>
            <a:r>
              <a:rPr lang="en-US" sz="2800" smtClean="0">
                <a:solidFill>
                  <a:schemeClr val="bg1"/>
                </a:solidFill>
                <a:latin typeface="Arial Narrow" pitchFamily="34" charset="0"/>
                <a:cs typeface="Tahoma" pitchFamily="34" charset="0"/>
              </a:rPr>
              <a:t>		b.)   the husband &amp; father  </a:t>
            </a:r>
            <a:r>
              <a:rPr lang="en-US" sz="2800" b="1" smtClean="0">
                <a:solidFill>
                  <a:srgbClr val="FFFF00"/>
                </a:solidFill>
                <a:latin typeface="Arial Narrow" pitchFamily="34" charset="0"/>
                <a:cs typeface="Tahoma" pitchFamily="34" charset="0"/>
              </a:rPr>
              <a:t>Eph.5; Col. 3</a:t>
            </a:r>
            <a:r>
              <a:rPr lang="en-US" sz="2800" smtClean="0">
                <a:solidFill>
                  <a:schemeClr val="bg1"/>
                </a:solidFill>
                <a:latin typeface="Arial Narrow" pitchFamily="34" charset="0"/>
                <a:cs typeface="Tahoma" pitchFamily="34" charset="0"/>
              </a:rPr>
              <a:t/>
            </a:r>
            <a:br>
              <a:rPr lang="en-US" sz="2800" smtClean="0">
                <a:solidFill>
                  <a:schemeClr val="bg1"/>
                </a:solidFill>
                <a:latin typeface="Arial Narrow" pitchFamily="34" charset="0"/>
                <a:cs typeface="Tahoma" pitchFamily="34" charset="0"/>
              </a:rPr>
            </a:br>
            <a:r>
              <a:rPr lang="en-US" sz="2800" smtClean="0">
                <a:solidFill>
                  <a:schemeClr val="bg1"/>
                </a:solidFill>
                <a:latin typeface="Arial Narrow" pitchFamily="34" charset="0"/>
                <a:cs typeface="Tahoma" pitchFamily="34" charset="0"/>
              </a:rPr>
              <a:t>			c.)   the wife &amp; mother </a:t>
            </a:r>
            <a:r>
              <a:rPr lang="en-US" sz="2800" b="1" smtClean="0">
                <a:solidFill>
                  <a:srgbClr val="FFFF00"/>
                </a:solidFill>
                <a:latin typeface="Arial Narrow" pitchFamily="34" charset="0"/>
                <a:cs typeface="Tahoma" pitchFamily="34" charset="0"/>
              </a:rPr>
              <a:t>Eph.5; 1 Ptr. 3; 1 Tim.5</a:t>
            </a:r>
            <a:br>
              <a:rPr lang="en-US" sz="2800" b="1" smtClean="0">
                <a:solidFill>
                  <a:srgbClr val="FFFF00"/>
                </a:solidFill>
                <a:latin typeface="Arial Narrow" pitchFamily="34" charset="0"/>
                <a:cs typeface="Tahoma" pitchFamily="34" charset="0"/>
              </a:rPr>
            </a:br>
            <a:r>
              <a:rPr lang="en-US" sz="2800" smtClean="0">
                <a:solidFill>
                  <a:schemeClr val="bg1"/>
                </a:solidFill>
                <a:latin typeface="Arial Narrow" pitchFamily="34" charset="0"/>
                <a:cs typeface="Tahoma" pitchFamily="34" charset="0"/>
              </a:rPr>
              <a:t>				d.)  the children  </a:t>
            </a:r>
            <a:r>
              <a:rPr lang="en-US" sz="2800" b="1" smtClean="0">
                <a:solidFill>
                  <a:srgbClr val="FFFF00"/>
                </a:solidFill>
                <a:latin typeface="Arial Narrow" pitchFamily="34" charset="0"/>
                <a:cs typeface="Tahoma" pitchFamily="34" charset="0"/>
              </a:rPr>
              <a:t>Ps.127:3-5; Eph.6:1-3</a:t>
            </a:r>
            <a:br>
              <a:rPr lang="en-US" sz="2800" b="1" smtClean="0">
                <a:solidFill>
                  <a:srgbClr val="FFFF00"/>
                </a:solidFill>
                <a:latin typeface="Arial Narrow" pitchFamily="34" charset="0"/>
                <a:cs typeface="Tahoma" pitchFamily="34" charset="0"/>
              </a:rPr>
            </a:br>
            <a:r>
              <a:rPr lang="en-US" sz="2800" b="1" smtClean="0">
                <a:solidFill>
                  <a:srgbClr val="FFFF00"/>
                </a:solidFill>
                <a:latin typeface="Arial Narrow" pitchFamily="34" charset="0"/>
                <a:cs typeface="Tahoma" pitchFamily="34" charset="0"/>
              </a:rPr>
              <a:t/>
            </a:r>
            <a:br>
              <a:rPr lang="en-US" sz="2800" b="1" smtClean="0">
                <a:solidFill>
                  <a:srgbClr val="FFFF00"/>
                </a:solidFill>
                <a:latin typeface="Arial Narrow" pitchFamily="34" charset="0"/>
                <a:cs typeface="Tahoma" pitchFamily="34" charset="0"/>
              </a:rPr>
            </a:br>
            <a:r>
              <a:rPr lang="en-US" sz="2800" b="1" smtClean="0">
                <a:solidFill>
                  <a:srgbClr val="FFFF00"/>
                </a:solidFill>
                <a:latin typeface="Arial Narrow" pitchFamily="34" charset="0"/>
                <a:cs typeface="Tahoma" pitchFamily="34" charset="0"/>
              </a:rPr>
              <a:t/>
            </a:r>
            <a:br>
              <a:rPr lang="en-US" sz="2800" b="1" smtClean="0">
                <a:solidFill>
                  <a:srgbClr val="FFFF00"/>
                </a:solidFill>
                <a:latin typeface="Arial Narrow" pitchFamily="34" charset="0"/>
                <a:cs typeface="Tahoma" pitchFamily="34" charset="0"/>
              </a:rPr>
            </a:br>
            <a:r>
              <a:rPr lang="en-US" sz="2800" b="1" smtClean="0">
                <a:solidFill>
                  <a:srgbClr val="FFFF00"/>
                </a:solidFill>
                <a:latin typeface="Arial Narrow" pitchFamily="34" charset="0"/>
                <a:cs typeface="Tahoma" pitchFamily="34" charset="0"/>
              </a:rPr>
              <a:t/>
            </a:r>
            <a:br>
              <a:rPr lang="en-US" sz="2800" b="1" smtClean="0">
                <a:solidFill>
                  <a:srgbClr val="FFFF00"/>
                </a:solidFill>
                <a:latin typeface="Arial Narrow" pitchFamily="34" charset="0"/>
                <a:cs typeface="Tahoma" pitchFamily="34" charset="0"/>
              </a:rPr>
            </a:br>
            <a:r>
              <a:rPr lang="en-US" sz="2800" b="1" smtClean="0">
                <a:solidFill>
                  <a:srgbClr val="FFFF00"/>
                </a:solidFill>
                <a:latin typeface="Arial Narrow" pitchFamily="34" charset="0"/>
                <a:cs typeface="Tahoma" pitchFamily="34" charset="0"/>
              </a:rPr>
              <a:t/>
            </a:r>
            <a:br>
              <a:rPr lang="en-US" sz="2800" b="1" smtClean="0">
                <a:solidFill>
                  <a:srgbClr val="FFFF00"/>
                </a:solidFill>
                <a:latin typeface="Arial Narrow" pitchFamily="34" charset="0"/>
                <a:cs typeface="Tahoma" pitchFamily="34" charset="0"/>
              </a:rPr>
            </a:br>
            <a:r>
              <a:rPr lang="en-US" sz="2800" b="1" smtClean="0">
                <a:solidFill>
                  <a:srgbClr val="FFFF00"/>
                </a:solidFill>
                <a:latin typeface="Arial Narrow" pitchFamily="34" charset="0"/>
                <a:cs typeface="Tahoma" pitchFamily="34" charset="0"/>
              </a:rPr>
              <a:t/>
            </a:r>
            <a:br>
              <a:rPr lang="en-US" sz="2800" b="1" smtClean="0">
                <a:solidFill>
                  <a:srgbClr val="FFFF00"/>
                </a:solidFill>
                <a:latin typeface="Arial Narrow" pitchFamily="34" charset="0"/>
                <a:cs typeface="Tahoma" pitchFamily="34" charset="0"/>
              </a:rPr>
            </a:br>
            <a:r>
              <a:rPr lang="en-US" sz="2800" b="1" smtClean="0">
                <a:solidFill>
                  <a:srgbClr val="FFFF00"/>
                </a:solidFill>
                <a:latin typeface="Arial Narrow" pitchFamily="34" charset="0"/>
                <a:cs typeface="Tahoma" pitchFamily="34" charset="0"/>
              </a:rPr>
              <a:t/>
            </a:r>
            <a:br>
              <a:rPr lang="en-US" sz="2800" b="1" smtClean="0">
                <a:solidFill>
                  <a:srgbClr val="FFFF00"/>
                </a:solidFill>
                <a:latin typeface="Arial Narrow" pitchFamily="34" charset="0"/>
                <a:cs typeface="Tahoma" pitchFamily="34" charset="0"/>
              </a:rPr>
            </a:br>
            <a:r>
              <a:rPr lang="en-US" sz="2800" smtClean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en-US" sz="280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800" b="1" smtClean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en-US" sz="2800" b="1" smtClean="0">
                <a:solidFill>
                  <a:schemeClr val="bg1"/>
                </a:solidFill>
                <a:latin typeface="Arial Narrow" pitchFamily="34" charset="0"/>
              </a:rPr>
            </a:br>
            <a:endParaRPr lang="en-US" sz="2800" b="1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581400"/>
            <a:ext cx="7164388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581400"/>
            <a:ext cx="7164388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endParaRPr lang="en-US" b="1" u="sng" smtClean="0">
              <a:solidFill>
                <a:schemeClr val="bg1"/>
              </a:solidFill>
              <a:latin typeface="Arial Narrow" pitchFamily="34" charset="0"/>
            </a:endParaRPr>
          </a:p>
          <a:p>
            <a:endParaRPr lang="en-US" b="1" u="sng" smtClean="0">
              <a:solidFill>
                <a:schemeClr val="bg1"/>
              </a:solidFill>
              <a:latin typeface="Arial Narrow" pitchFamily="34" charset="0"/>
            </a:endParaRPr>
          </a:p>
          <a:p>
            <a:endParaRPr lang="en-US" sz="1000" b="1" u="sng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b="1" u="sng" smtClean="0">
                <a:solidFill>
                  <a:schemeClr val="bg1"/>
                </a:solidFill>
                <a:latin typeface="Arial Narrow" pitchFamily="34" charset="0"/>
              </a:rPr>
              <a:t>Child centered homes vs. God centered homes</a:t>
            </a:r>
            <a:r>
              <a:rPr lang="en-US" b="1" smtClean="0">
                <a:solidFill>
                  <a:schemeClr val="bg1"/>
                </a:solidFill>
                <a:latin typeface="Arial Narrow" pitchFamily="34" charset="0"/>
              </a:rPr>
              <a:t>:</a:t>
            </a:r>
          </a:p>
          <a:p>
            <a:r>
              <a:rPr lang="en-US" smtClean="0">
                <a:solidFill>
                  <a:schemeClr val="bg1"/>
                </a:solidFill>
                <a:latin typeface="Arial Narrow" pitchFamily="34" charset="0"/>
              </a:rPr>
              <a:t>Too many children view the home,                                       the parents, the food, etc., as merely a means to an ends:  to satisfy and please the child. </a:t>
            </a:r>
          </a:p>
          <a:p>
            <a:r>
              <a:rPr lang="en-US" smtClean="0">
                <a:solidFill>
                  <a:schemeClr val="bg1"/>
                </a:solidFill>
                <a:latin typeface="Arial Narrow" pitchFamily="34" charset="0"/>
              </a:rPr>
              <a:t>The child makes his demands and  manipulates the parents via tantrums and repeated misbehavior. </a:t>
            </a:r>
          </a:p>
          <a:p>
            <a:r>
              <a:rPr lang="en-US" smtClean="0">
                <a:solidFill>
                  <a:schemeClr val="bg1"/>
                </a:solidFill>
                <a:latin typeface="Arial Narrow" pitchFamily="34" charset="0"/>
              </a:rPr>
              <a:t>Parents bow to the will of the child in efforts to placate and appease his whims and dissatisfactions, or suffer through increased strife and conflict when they cannot. </a:t>
            </a:r>
          </a:p>
          <a:p>
            <a:r>
              <a:rPr lang="en-US" smtClean="0">
                <a:solidFill>
                  <a:schemeClr val="bg1"/>
                </a:solidFill>
                <a:latin typeface="Arial Narrow" pitchFamily="34" charset="0"/>
              </a:rPr>
              <a:t>The home is like a house built upside down.</a:t>
            </a:r>
            <a:endParaRPr lang="en-US" sz="2800" smtClean="0">
              <a:solidFill>
                <a:schemeClr val="bg1"/>
              </a:solidFill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610600" cy="914400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 Black" pitchFamily="34" charset="0"/>
              </a:rPr>
              <a:t>UPSIDE DOWN HOMES 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2000" b="1" i="1" dirty="0" err="1" smtClean="0">
                <a:solidFill>
                  <a:schemeClr val="bg1"/>
                </a:solidFill>
                <a:latin typeface="Arial Narrow" pitchFamily="34" charset="0"/>
              </a:rPr>
              <a:t>M.&amp;.D.Pearl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?)</a:t>
            </a:r>
            <a:endParaRPr lang="en-US" sz="2000" b="1" i="1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200" smtClean="0">
                <a:solidFill>
                  <a:srgbClr val="0000CC"/>
                </a:solidFill>
                <a:latin typeface="Arial Black" pitchFamily="34" charset="0"/>
              </a:rPr>
              <a:t>The child needs to understand:</a:t>
            </a:r>
            <a:endParaRPr lang="en-US" smtClean="0">
              <a:latin typeface="Arial Black" pitchFamily="34" charset="0"/>
            </a:endParaRP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4800" smtClean="0">
                <a:latin typeface="Arial Black" pitchFamily="34" charset="0"/>
              </a:rPr>
              <a:t>CHILD</a:t>
            </a:r>
          </a:p>
          <a:p>
            <a:r>
              <a:rPr lang="en-US" sz="4800" smtClean="0">
                <a:latin typeface="Arial Black" pitchFamily="34" charset="0"/>
              </a:rPr>
              <a:t>PARENTS</a:t>
            </a:r>
          </a:p>
          <a:p>
            <a:r>
              <a:rPr lang="en-US" sz="4800" smtClean="0">
                <a:latin typeface="Arial Black" pitchFamily="34" charset="0"/>
              </a:rPr>
              <a:t>GOD</a:t>
            </a:r>
          </a:p>
        </p:txBody>
      </p:sp>
      <p:sp>
        <p:nvSpPr>
          <p:cNvPr id="57348" name="Rectangle 102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4800" dirty="0" smtClean="0">
                <a:latin typeface="Arial Black" pitchFamily="34" charset="0"/>
              </a:rPr>
              <a:t>GOD</a:t>
            </a:r>
          </a:p>
          <a:p>
            <a:r>
              <a:rPr lang="en-US" sz="4800" dirty="0" smtClean="0">
                <a:latin typeface="Arial Black" pitchFamily="34" charset="0"/>
              </a:rPr>
              <a:t>father</a:t>
            </a:r>
          </a:p>
          <a:p>
            <a:r>
              <a:rPr lang="en-US" sz="4800" dirty="0" smtClean="0">
                <a:latin typeface="Arial Black" pitchFamily="34" charset="0"/>
              </a:rPr>
              <a:t>mother</a:t>
            </a:r>
          </a:p>
          <a:p>
            <a:r>
              <a:rPr lang="en-US" sz="4800" dirty="0" smtClean="0">
                <a:latin typeface="Arial Black" pitchFamily="34" charset="0"/>
              </a:rPr>
              <a:t>child</a:t>
            </a:r>
            <a:endParaRPr lang="en-US" sz="4400" dirty="0" smtClean="0">
              <a:latin typeface="Arial Black" pitchFamily="34" charset="0"/>
            </a:endParaRPr>
          </a:p>
        </p:txBody>
      </p:sp>
      <p:sp>
        <p:nvSpPr>
          <p:cNvPr id="57349" name="AutoShape 1029"/>
          <p:cNvSpPr>
            <a:spLocks noChangeArrowheads="1"/>
          </p:cNvSpPr>
          <p:nvPr/>
        </p:nvSpPr>
        <p:spPr bwMode="auto">
          <a:xfrm>
            <a:off x="609600" y="1600200"/>
            <a:ext cx="3200400" cy="3200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844" y="16710"/>
                </a:moveTo>
                <a:cubicBezTo>
                  <a:pt x="19234" y="15054"/>
                  <a:pt x="19996" y="12961"/>
                  <a:pt x="19996" y="10800"/>
                </a:cubicBezTo>
                <a:cubicBezTo>
                  <a:pt x="19996" y="5721"/>
                  <a:pt x="15878" y="1604"/>
                  <a:pt x="10800" y="1604"/>
                </a:cubicBezTo>
                <a:cubicBezTo>
                  <a:pt x="8638" y="1603"/>
                  <a:pt x="6545" y="2365"/>
                  <a:pt x="4889" y="3755"/>
                </a:cubicBezTo>
                <a:close/>
                <a:moveTo>
                  <a:pt x="3755" y="4889"/>
                </a:moveTo>
                <a:cubicBezTo>
                  <a:pt x="2365" y="6545"/>
                  <a:pt x="1604" y="8638"/>
                  <a:pt x="1604" y="10799"/>
                </a:cubicBezTo>
                <a:cubicBezTo>
                  <a:pt x="1604" y="15878"/>
                  <a:pt x="5721" y="19996"/>
                  <a:pt x="10800" y="19996"/>
                </a:cubicBezTo>
                <a:cubicBezTo>
                  <a:pt x="12961" y="19996"/>
                  <a:pt x="15054" y="19234"/>
                  <a:pt x="16710" y="17844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build="p" autoUpdateAnimBg="0"/>
      <p:bldP spid="5734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>lastly…</a:t>
            </a:r>
            <a:endParaRPr lang="en-US" b="1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the home –</a:t>
            </a:r>
            <a:br>
              <a:rPr lang="en-US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itchFamily="34" charset="0"/>
              </a:rPr>
            </a:br>
            <a:endParaRPr lang="en-US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953000"/>
          </a:xfrm>
          <a:solidFill>
            <a:schemeClr val="tx1"/>
          </a:solidFill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as a castle					</a:t>
            </a:r>
          </a:p>
          <a:p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as an inn</a:t>
            </a:r>
          </a:p>
          <a:p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as a training ground</a:t>
            </a:r>
          </a:p>
          <a:p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as a house of God</a:t>
            </a:r>
          </a:p>
          <a:p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as a haven of love &amp; joy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endParaRPr 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533400" y="5943600"/>
            <a:ext cx="8229600" cy="762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mtClean="0">
                <a:solidFill>
                  <a:schemeClr val="bg1"/>
                </a:solidFill>
                <a:latin typeface="Arial Black" pitchFamily="34" charset="0"/>
              </a:rPr>
              <a:t>Josh 24:15 b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14400"/>
            <a:ext cx="619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endParaRPr lang="en-US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52400"/>
            <a:ext cx="4684712" cy="31765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546475"/>
            <a:ext cx="4678362" cy="31591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>The crying need</a:t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>in our culture is not better houses…</a:t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>it’s better homes.</a:t>
            </a:r>
            <a:endParaRPr lang="en-US" b="1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itchFamily="34" charset="0"/>
              </a:rPr>
            </a:br>
            <a:endParaRPr lang="en-US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9144000" cy="4572000"/>
          </a:xfrm>
          <a:solidFill>
            <a:schemeClr val="tx1"/>
          </a:solidFill>
        </p:spPr>
        <p:txBody>
          <a:bodyPr/>
          <a:lstStyle/>
          <a:p>
            <a:endParaRPr lang="en-US" sz="4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“Let marriage be had in honor among all and let the bed be undefiled, for fornicators and adulterers God will judge.”</a:t>
            </a:r>
            <a:r>
              <a:rPr lang="en-US" sz="3600" dirty="0" smtClean="0">
                <a:solidFill>
                  <a:schemeClr val="bg1"/>
                </a:solidFill>
                <a:latin typeface="Arial Narrow" pitchFamily="34" charset="0"/>
                <a:cs typeface="Tahoma" pitchFamily="34" charset="0"/>
              </a:rPr>
              <a:t>	                   </a:t>
            </a:r>
            <a:r>
              <a:rPr lang="en-US" sz="3600" b="1" dirty="0" smtClean="0">
                <a:solidFill>
                  <a:srgbClr val="FFFF00"/>
                </a:solidFill>
                <a:latin typeface="Arial Black" pitchFamily="34" charset="0"/>
                <a:cs typeface="Tahoma" pitchFamily="34" charset="0"/>
              </a:rPr>
              <a:t>Heb.13:4</a:t>
            </a:r>
            <a:endParaRPr lang="en-US" sz="5400" b="1" dirty="0" smtClean="0">
              <a:solidFill>
                <a:srgbClr val="FFFF00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i="1" dirty="0" smtClean="0">
                <a:solidFill>
                  <a:schemeClr val="bg1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en-US" sz="2800" i="1" dirty="0" smtClean="0">
                <a:solidFill>
                  <a:schemeClr val="bg1"/>
                </a:solidFill>
                <a:latin typeface="Arial Narrow" pitchFamily="34" charset="0"/>
                <a:cs typeface="Tahoma" pitchFamily="34" charset="0"/>
              </a:rPr>
              <a:t>important for the children, the family, society, and the kingdom</a:t>
            </a:r>
            <a:endParaRPr lang="en-US" sz="28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Up Arrow 3"/>
          <p:cNvSpPr/>
          <p:nvPr/>
        </p:nvSpPr>
        <p:spPr bwMode="auto">
          <a:xfrm>
            <a:off x="1905000" y="152400"/>
            <a:ext cx="5334000" cy="3276600"/>
          </a:xfrm>
          <a:prstGeom prst="upArrow">
            <a:avLst>
              <a:gd name="adj1" fmla="val 88534"/>
              <a:gd name="adj2" fmla="val 50000"/>
            </a:avLst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514600" y="1981200"/>
            <a:ext cx="4114800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Gen.2:24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tx1"/>
          </a:solidFill>
          <a:ln>
            <a:noFill/>
          </a:ln>
        </p:spPr>
        <p:txBody>
          <a:bodyPr/>
          <a:lstStyle/>
          <a:p>
            <a:pPr algn="ctr"/>
            <a:endParaRPr lang="en-US" sz="6000" b="1" i="1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ctr"/>
            <a:endParaRPr lang="en-US" b="1" i="1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ctr"/>
            <a:r>
              <a:rPr lang="en-US" b="1" i="1" dirty="0" smtClean="0">
                <a:solidFill>
                  <a:schemeClr val="bg1"/>
                </a:solidFill>
                <a:latin typeface="Arial" pitchFamily="34" charset="0"/>
              </a:rPr>
              <a:t>“I think God wants me to be happy”</a:t>
            </a:r>
          </a:p>
          <a:p>
            <a:pPr algn="ctr"/>
            <a:r>
              <a:rPr lang="en-US" b="1" i="1" dirty="0" smtClean="0">
                <a:solidFill>
                  <a:schemeClr val="bg1"/>
                </a:solidFill>
                <a:latin typeface="Arial" pitchFamily="34" charset="0"/>
              </a:rPr>
              <a:t>“I thought things would be different”</a:t>
            </a:r>
          </a:p>
          <a:p>
            <a:pPr algn="ctr"/>
            <a:r>
              <a:rPr lang="en-US" b="1" i="1" dirty="0" smtClean="0">
                <a:solidFill>
                  <a:schemeClr val="bg1"/>
                </a:solidFill>
                <a:latin typeface="Arial" pitchFamily="34" charset="0"/>
              </a:rPr>
              <a:t>“I want to do what I want to do”</a:t>
            </a:r>
          </a:p>
          <a:p>
            <a:pPr algn="ctr"/>
            <a:r>
              <a:rPr lang="en-US" b="1" i="1" dirty="0" smtClean="0">
                <a:solidFill>
                  <a:schemeClr val="bg1"/>
                </a:solidFill>
                <a:latin typeface="Arial" pitchFamily="34" charset="0"/>
              </a:rPr>
              <a:t>“It’s not good for the kids to see us unhappy”</a:t>
            </a:r>
          </a:p>
          <a:p>
            <a:pPr algn="ctr"/>
            <a:r>
              <a:rPr lang="en-US" b="1" i="1" dirty="0" smtClean="0">
                <a:solidFill>
                  <a:schemeClr val="bg1"/>
                </a:solidFill>
                <a:latin typeface="Arial" pitchFamily="34" charset="0"/>
              </a:rPr>
              <a:t> “I’m not in love anymore”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itchFamily="34" charset="0"/>
              </a:rPr>
              <a:t>Luke 16.18;  Mark 10;  Matt. 19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itchFamily="34" charset="0"/>
              </a:rPr>
              <a:t>Malachi 2:13-16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  <a:latin typeface="Arial" pitchFamily="34" charset="0"/>
              </a:rPr>
              <a:t>Statistics &amp; NM Judge’s article on divorce</a:t>
            </a:r>
            <a:endParaRPr lang="en-US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620000" cy="1219200"/>
          </a:xfr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“disposable-marriage”               in a disposable culture</a:t>
            </a: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8763000" y="0"/>
            <a:ext cx="381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/>
          <a:lstStyle/>
          <a:p>
            <a:pPr algn="l"/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>                   </a:t>
            </a:r>
            <a:r>
              <a:rPr lang="en-US" sz="60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sz="60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80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sz="8000" b="1" dirty="0" smtClean="0">
                <a:solidFill>
                  <a:schemeClr val="bg1"/>
                </a:solidFill>
                <a:latin typeface="Arial Black" pitchFamily="34" charset="0"/>
              </a:rPr>
            </a:br>
            <a:endParaRPr lang="en-US" sz="8000" b="1" dirty="0" smtClean="0">
              <a:latin typeface="Arial Black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362200" y="3581400"/>
            <a:ext cx="4648200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Gen.2:24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Up Arrow 7"/>
          <p:cNvSpPr/>
          <p:nvPr/>
        </p:nvSpPr>
        <p:spPr bwMode="auto">
          <a:xfrm>
            <a:off x="1600200" y="1371600"/>
            <a:ext cx="6096000" cy="3886200"/>
          </a:xfrm>
          <a:prstGeom prst="upArrow">
            <a:avLst>
              <a:gd name="adj1" fmla="val 88534"/>
              <a:gd name="adj2" fmla="val 50000"/>
            </a:avLst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</a:rPr>
              <a:t>Heb. 13:4 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</a:rPr>
              <a:t>  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</a:rPr>
              <a:t>           “ Let marriage be had in honor”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/>
          <a:lstStyle/>
          <a:p>
            <a:pPr algn="l"/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>                   </a:t>
            </a:r>
            <a:r>
              <a:rPr lang="en-US" sz="60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sz="60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80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sz="8000" b="1" dirty="0" smtClean="0">
                <a:solidFill>
                  <a:schemeClr val="bg1"/>
                </a:solidFill>
                <a:latin typeface="Arial Black" pitchFamily="34" charset="0"/>
              </a:rPr>
            </a:br>
            <a:endParaRPr lang="en-US" sz="8000" b="1" dirty="0" smtClean="0">
              <a:latin typeface="Arial Black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905000" y="5410200"/>
            <a:ext cx="5486400" cy="1447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Deut. 6:4-8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Eph. 6:4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Up Arrow 7"/>
          <p:cNvSpPr/>
          <p:nvPr/>
        </p:nvSpPr>
        <p:spPr bwMode="auto">
          <a:xfrm>
            <a:off x="1600200" y="1371600"/>
            <a:ext cx="6096000" cy="3886200"/>
          </a:xfrm>
          <a:prstGeom prst="upArrow">
            <a:avLst>
              <a:gd name="adj1" fmla="val 88534"/>
              <a:gd name="adj2" fmla="val 50000"/>
            </a:avLst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6400800" y="838200"/>
            <a:ext cx="2590800" cy="1905000"/>
          </a:xfrm>
          <a:prstGeom prst="rightArrow">
            <a:avLst>
              <a:gd name="adj1" fmla="val 83127"/>
              <a:gd name="adj2" fmla="val 38406"/>
            </a:avLst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not just…</a:t>
            </a:r>
          </a:p>
          <a:p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“we go to</a:t>
            </a:r>
          </a:p>
          <a:p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church”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 Black" pitchFamily="34" charset="0"/>
              </a:rPr>
              <a:t>PRIORITIES</a:t>
            </a:r>
            <a:r>
              <a:rPr lang="en-US" sz="60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sz="60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60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sz="60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60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sz="60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60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sz="60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80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sz="8000" b="1" dirty="0" smtClean="0">
                <a:solidFill>
                  <a:schemeClr val="bg1"/>
                </a:solidFill>
                <a:latin typeface="Arial Black" pitchFamily="34" charset="0"/>
              </a:rPr>
            </a:br>
            <a:endParaRPr lang="en-US" sz="8000" b="1" dirty="0" smtClean="0">
              <a:latin typeface="Arial Black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752600" y="152400"/>
            <a:ext cx="5867400" cy="1066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Josh. 24:15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Up Arrow 7"/>
          <p:cNvSpPr/>
          <p:nvPr/>
        </p:nvSpPr>
        <p:spPr bwMode="auto">
          <a:xfrm>
            <a:off x="1600200" y="1371600"/>
            <a:ext cx="6096000" cy="3886200"/>
          </a:xfrm>
          <a:prstGeom prst="upArrow">
            <a:avLst>
              <a:gd name="adj1" fmla="val 88534"/>
              <a:gd name="adj2" fmla="val 50000"/>
            </a:avLst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6574</TotalTime>
  <Words>466</Words>
  <Application>Microsoft Office PowerPoint</Application>
  <PresentationFormat>On-screen Show (4:3)</PresentationFormat>
  <Paragraphs>112</Paragraphs>
  <Slides>28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Blank Presentation</vt:lpstr>
      <vt:lpstr>Home Improvement (through application of biblical principles)        </vt:lpstr>
      <vt:lpstr>What kind of homes do our children need?</vt:lpstr>
      <vt:lpstr>Slide 3</vt:lpstr>
      <vt:lpstr>The crying need in our culture is not better houses…    it’s better homes.</vt:lpstr>
      <vt:lpstr>        </vt:lpstr>
      <vt:lpstr>“disposable-marriage”               in a disposable culture</vt:lpstr>
      <vt:lpstr>                                      </vt:lpstr>
      <vt:lpstr>                                      </vt:lpstr>
      <vt:lpstr>              PRIORITIES     </vt:lpstr>
      <vt:lpstr>How easy it is to overvalue that which is worth less, &amp;  undervalue that which  is worth more  </vt:lpstr>
      <vt:lpstr>Slide 11</vt:lpstr>
      <vt:lpstr>Slide 12</vt:lpstr>
      <vt:lpstr>2 Ptr. 3  “seeing that all these things shall be dissolved…”</vt:lpstr>
      <vt:lpstr>1Tim. 6:6-10</vt:lpstr>
      <vt:lpstr>the relative importance of temporary threats &amp; eternal threats</vt:lpstr>
      <vt:lpstr>Slide 16</vt:lpstr>
      <vt:lpstr>         </vt:lpstr>
      <vt:lpstr>on a spiritual &amp; moral level…          …am I letting toxic filth infiltrate my home?</vt:lpstr>
      <vt:lpstr>The Homes We Need        </vt:lpstr>
      <vt:lpstr>Godliness does not come from taking our cues from the world Rm.12.1-2         </vt:lpstr>
      <vt:lpstr>               PRINCIPLES     </vt:lpstr>
      <vt:lpstr>               PRINCIPLES     </vt:lpstr>
      <vt:lpstr>The structure of the family:  a.)   God    Gen.1&amp;2; Dt. 6.4-9; Josh.24.15; Matt.7.24-27    b.)   the husband &amp; father  Eph.5; Col. 3    c.)   the wife &amp; mother Eph.5; 1 Ptr. 3; 1 Tim.5     d.)  the children  Ps.127:3-5; Eph.6:1-3         </vt:lpstr>
      <vt:lpstr>UPSIDE DOWN HOMES (M.&amp;.D.Pearl?)</vt:lpstr>
      <vt:lpstr>The child needs to understand:</vt:lpstr>
      <vt:lpstr>lastly…</vt:lpstr>
      <vt:lpstr>the home –      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&amp; Family</dc:title>
  <dc:creator>Scott Smelser</dc:creator>
  <cp:lastModifiedBy>Heath Robertson</cp:lastModifiedBy>
  <cp:revision>110</cp:revision>
  <dcterms:created xsi:type="dcterms:W3CDTF">2005-05-16T18:11:24Z</dcterms:created>
  <dcterms:modified xsi:type="dcterms:W3CDTF">2013-03-17T01:40:57Z</dcterms:modified>
</cp:coreProperties>
</file>